
<file path=[Content_Types].xml><?xml version="1.0" encoding="utf-8"?>
<Types xmlns="http://schemas.openxmlformats.org/package/2006/content-types">
  <Default Extension="emf" ContentType="image/x-emf"/>
  <Default Extension="jfif" ContentType="image/jpeg"/>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9"/>
  </p:notesMasterIdLst>
  <p:handoutMasterIdLst>
    <p:handoutMasterId r:id="rId40"/>
  </p:handoutMasterIdLst>
  <p:sldIdLst>
    <p:sldId id="256" r:id="rId2"/>
    <p:sldId id="349" r:id="rId3"/>
    <p:sldId id="351" r:id="rId4"/>
    <p:sldId id="330" r:id="rId5"/>
    <p:sldId id="328" r:id="rId6"/>
    <p:sldId id="332" r:id="rId7"/>
    <p:sldId id="334" r:id="rId8"/>
    <p:sldId id="339" r:id="rId9"/>
    <p:sldId id="340" r:id="rId10"/>
    <p:sldId id="341" r:id="rId11"/>
    <p:sldId id="342" r:id="rId12"/>
    <p:sldId id="348" r:id="rId13"/>
    <p:sldId id="343" r:id="rId14"/>
    <p:sldId id="352" r:id="rId15"/>
    <p:sldId id="357" r:id="rId16"/>
    <p:sldId id="358" r:id="rId17"/>
    <p:sldId id="359" r:id="rId18"/>
    <p:sldId id="368" r:id="rId19"/>
    <p:sldId id="354" r:id="rId20"/>
    <p:sldId id="336" r:id="rId21"/>
    <p:sldId id="335" r:id="rId22"/>
    <p:sldId id="337" r:id="rId23"/>
    <p:sldId id="338" r:id="rId24"/>
    <p:sldId id="345" r:id="rId25"/>
    <p:sldId id="347" r:id="rId26"/>
    <p:sldId id="344" r:id="rId27"/>
    <p:sldId id="356" r:id="rId28"/>
    <p:sldId id="355" r:id="rId29"/>
    <p:sldId id="364" r:id="rId30"/>
    <p:sldId id="365" r:id="rId31"/>
    <p:sldId id="366" r:id="rId32"/>
    <p:sldId id="360" r:id="rId33"/>
    <p:sldId id="362" r:id="rId34"/>
    <p:sldId id="363" r:id="rId35"/>
    <p:sldId id="369" r:id="rId36"/>
    <p:sldId id="367" r:id="rId37"/>
    <p:sldId id="329" r:id="rId38"/>
  </p:sldIdLst>
  <p:sldSz cx="12192000" cy="68580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3F16"/>
    <a:srgbClr val="337162"/>
    <a:srgbClr val="B54D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4872B-030C-457B-9B72-417DD24A2CB4}" type="doc">
      <dgm:prSet loTypeId="urn:microsoft.com/office/officeart/2005/8/layout/radial3" loCatId="cycle" qsTypeId="urn:microsoft.com/office/officeart/2005/8/quickstyle/simple1" qsCatId="simple" csTypeId="urn:microsoft.com/office/officeart/2005/8/colors/accent0_1" csCatId="mainScheme" phldr="1"/>
      <dgm:spPr/>
      <dgm:t>
        <a:bodyPr/>
        <a:lstStyle/>
        <a:p>
          <a:endParaRPr lang="pl-PL"/>
        </a:p>
      </dgm:t>
    </dgm:pt>
    <dgm:pt modelId="{A0D7CFE4-C873-4974-BD61-EE3DF4DE132A}">
      <dgm:prSet phldrT="[Tekst]"/>
      <dgm:spPr/>
      <dgm:t>
        <a:bodyPr/>
        <a:lstStyle/>
        <a:p>
          <a:r>
            <a:rPr lang="en-GB" dirty="0">
              <a:solidFill>
                <a:srgbClr val="337162"/>
              </a:solidFill>
              <a:sym typeface="Wingdings" panose="05000000000000000000" pitchFamily="2" charset="2"/>
            </a:rPr>
            <a:t>Eco-friendly (EF)</a:t>
          </a:r>
          <a:r>
            <a:rPr lang="pl-PL" dirty="0">
              <a:solidFill>
                <a:srgbClr val="337162"/>
              </a:solidFill>
              <a:sym typeface="Wingdings" panose="05000000000000000000" pitchFamily="2" charset="2"/>
            </a:rPr>
            <a:t> /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a:t>
          </a:r>
          <a:r>
            <a:rPr lang="pl-PL" dirty="0">
              <a:solidFill>
                <a:srgbClr val="337162"/>
              </a:solidFill>
              <a:sym typeface="Wingdings" panose="05000000000000000000" pitchFamily="2" charset="2"/>
            </a:rPr>
            <a:t>and </a:t>
          </a:r>
          <a:r>
            <a:rPr lang="en-GB" dirty="0">
              <a:solidFill>
                <a:srgbClr val="9A3F16"/>
              </a:solidFill>
              <a:sym typeface="Wingdings" panose="05000000000000000000" pitchFamily="2" charset="2"/>
            </a:rPr>
            <a:t>Digital (D)</a:t>
          </a:r>
          <a:r>
            <a:rPr lang="pl-PL" dirty="0">
              <a:solidFill>
                <a:srgbClr val="9A3F16"/>
              </a:solidFill>
              <a:sym typeface="Wingdings" panose="05000000000000000000" pitchFamily="2" charset="2"/>
            </a:rPr>
            <a:t> </a:t>
          </a:r>
          <a:r>
            <a:rPr lang="en-GB" dirty="0">
              <a:solidFill>
                <a:schemeClr val="tx1"/>
              </a:solidFill>
              <a:sym typeface="Wingdings" panose="05000000000000000000" pitchFamily="2" charset="2"/>
            </a:rPr>
            <a:t>Business Models</a:t>
          </a:r>
          <a:r>
            <a:rPr lang="pl-PL" dirty="0">
              <a:solidFill>
                <a:schemeClr val="tx1"/>
              </a:solidFill>
              <a:sym typeface="Wingdings" panose="05000000000000000000" pitchFamily="2" charset="2"/>
            </a:rPr>
            <a:t> / Start-</a:t>
          </a:r>
          <a:r>
            <a:rPr lang="pl-PL" dirty="0" err="1">
              <a:solidFill>
                <a:schemeClr val="tx1"/>
              </a:solidFill>
              <a:sym typeface="Wingdings" panose="05000000000000000000" pitchFamily="2" charset="2"/>
            </a:rPr>
            <a:t>ups</a:t>
          </a:r>
          <a:endParaRPr lang="pl-PL" dirty="0">
            <a:solidFill>
              <a:schemeClr val="tx1"/>
            </a:solidFill>
          </a:endParaRPr>
        </a:p>
      </dgm:t>
    </dgm:pt>
    <dgm:pt modelId="{A92F1579-DD2B-4700-993F-0A38633ABEBD}" type="parTrans" cxnId="{C9A637D2-ED00-4575-9EB0-55F1B0152927}">
      <dgm:prSet/>
      <dgm:spPr/>
      <dgm:t>
        <a:bodyPr/>
        <a:lstStyle/>
        <a:p>
          <a:endParaRPr lang="pl-PL"/>
        </a:p>
      </dgm:t>
    </dgm:pt>
    <dgm:pt modelId="{6AB847BC-E67C-4D8F-BCC3-DECBB4268436}" type="sibTrans" cxnId="{C9A637D2-ED00-4575-9EB0-55F1B0152927}">
      <dgm:prSet/>
      <dgm:spPr/>
      <dgm:t>
        <a:bodyPr/>
        <a:lstStyle/>
        <a:p>
          <a:endParaRPr lang="pl-PL"/>
        </a:p>
      </dgm:t>
    </dgm:pt>
    <dgm:pt modelId="{0D259C4A-0E4D-4D59-98A1-F825F44C69A3}">
      <dgm:prSet phldrT="[Tekst]"/>
      <dgm:spPr/>
      <dgm:t>
        <a:bodyPr/>
        <a:lstStyle/>
        <a:p>
          <a:r>
            <a:rPr lang="pl-PL" dirty="0"/>
            <a:t>4.</a:t>
          </a:r>
        </a:p>
        <a:p>
          <a:r>
            <a:rPr lang="pl-PL" dirty="0"/>
            <a:t>ICT Management</a:t>
          </a:r>
        </a:p>
      </dgm:t>
    </dgm:pt>
    <dgm:pt modelId="{FE703E45-C6CB-4DD5-802C-E3C9C07FC738}" type="parTrans" cxnId="{3F210095-0F39-4DC0-93EF-4737F1002C52}">
      <dgm:prSet/>
      <dgm:spPr/>
      <dgm:t>
        <a:bodyPr/>
        <a:lstStyle/>
        <a:p>
          <a:endParaRPr lang="pl-PL"/>
        </a:p>
      </dgm:t>
    </dgm:pt>
    <dgm:pt modelId="{B99660AC-8445-4A70-8566-F76C162961F9}" type="sibTrans" cxnId="{3F210095-0F39-4DC0-93EF-4737F1002C52}">
      <dgm:prSet/>
      <dgm:spPr/>
      <dgm:t>
        <a:bodyPr/>
        <a:lstStyle/>
        <a:p>
          <a:endParaRPr lang="pl-PL"/>
        </a:p>
      </dgm:t>
    </dgm:pt>
    <dgm:pt modelId="{78F15E96-C1B4-4733-8F3E-3947B8E4738E}">
      <dgm:prSet phldrT="[Tekst]"/>
      <dgm:spPr/>
      <dgm:t>
        <a:bodyPr/>
        <a:lstStyle/>
        <a:p>
          <a:r>
            <a:rPr lang="pl-PL" noProof="0" dirty="0"/>
            <a:t>1.</a:t>
          </a:r>
        </a:p>
        <a:p>
          <a:r>
            <a:rPr lang="en-GB" noProof="0" dirty="0"/>
            <a:t>Quintuple Helix</a:t>
          </a:r>
        </a:p>
      </dgm:t>
    </dgm:pt>
    <dgm:pt modelId="{86DE3D37-EEEA-4AFD-BF25-B4B0C2E52817}" type="parTrans" cxnId="{CCECC272-1D36-4482-A559-DF2778CF35F2}">
      <dgm:prSet/>
      <dgm:spPr/>
      <dgm:t>
        <a:bodyPr/>
        <a:lstStyle/>
        <a:p>
          <a:endParaRPr lang="pl-PL"/>
        </a:p>
      </dgm:t>
    </dgm:pt>
    <dgm:pt modelId="{A48B83AD-2355-4D68-A1E9-8CEEC3704389}" type="sibTrans" cxnId="{CCECC272-1D36-4482-A559-DF2778CF35F2}">
      <dgm:prSet/>
      <dgm:spPr/>
      <dgm:t>
        <a:bodyPr/>
        <a:lstStyle/>
        <a:p>
          <a:endParaRPr lang="pl-PL"/>
        </a:p>
      </dgm:t>
    </dgm:pt>
    <dgm:pt modelId="{86CB1610-6ABF-41E8-BC99-D8A9812903DB}">
      <dgm:prSet phldrT="[Tekst]"/>
      <dgm:spPr/>
      <dgm:t>
        <a:bodyPr/>
        <a:lstStyle/>
        <a:p>
          <a:r>
            <a:rPr lang="pl-PL" dirty="0"/>
            <a:t>2.</a:t>
          </a:r>
        </a:p>
        <a:p>
          <a:r>
            <a:rPr lang="pl-PL" dirty="0"/>
            <a:t>Networking</a:t>
          </a:r>
        </a:p>
      </dgm:t>
    </dgm:pt>
    <dgm:pt modelId="{6A37DF08-7070-464B-A3C0-0FA1CECBBDE2}" type="parTrans" cxnId="{F4C3A0D8-1FA0-40FB-872E-342CF52B8C7D}">
      <dgm:prSet/>
      <dgm:spPr/>
      <dgm:t>
        <a:bodyPr/>
        <a:lstStyle/>
        <a:p>
          <a:endParaRPr lang="pl-PL"/>
        </a:p>
      </dgm:t>
    </dgm:pt>
    <dgm:pt modelId="{FA4512FB-5F9F-410B-9D6F-B1C1CD008C41}" type="sibTrans" cxnId="{F4C3A0D8-1FA0-40FB-872E-342CF52B8C7D}">
      <dgm:prSet/>
      <dgm:spPr/>
      <dgm:t>
        <a:bodyPr/>
        <a:lstStyle/>
        <a:p>
          <a:endParaRPr lang="pl-PL"/>
        </a:p>
      </dgm:t>
    </dgm:pt>
    <dgm:pt modelId="{6591F7D4-10FA-4BB7-BE66-2B067B873B34}">
      <dgm:prSet phldrT="[Tekst]"/>
      <dgm:spPr/>
      <dgm:t>
        <a:bodyPr/>
        <a:lstStyle/>
        <a:p>
          <a:r>
            <a:rPr lang="pl-PL" dirty="0"/>
            <a:t>3.</a:t>
          </a:r>
        </a:p>
        <a:p>
          <a:r>
            <a:rPr lang="pl-PL" dirty="0" err="1"/>
            <a:t>Corporate</a:t>
          </a:r>
          <a:r>
            <a:rPr lang="pl-PL" dirty="0"/>
            <a:t> </a:t>
          </a:r>
          <a:r>
            <a:rPr lang="pl-PL" dirty="0" err="1"/>
            <a:t>Social</a:t>
          </a:r>
          <a:r>
            <a:rPr lang="pl-PL" dirty="0"/>
            <a:t> </a:t>
          </a:r>
          <a:r>
            <a:rPr lang="pl-PL" dirty="0" err="1"/>
            <a:t>Responsibility</a:t>
          </a:r>
          <a:endParaRPr lang="pl-PL" dirty="0"/>
        </a:p>
      </dgm:t>
    </dgm:pt>
    <dgm:pt modelId="{87BCC754-11A7-46B7-889E-31952985B138}" type="parTrans" cxnId="{F475A423-3487-4D25-BCA1-7EF5126CFD3D}">
      <dgm:prSet/>
      <dgm:spPr/>
      <dgm:t>
        <a:bodyPr/>
        <a:lstStyle/>
        <a:p>
          <a:endParaRPr lang="pl-PL"/>
        </a:p>
      </dgm:t>
    </dgm:pt>
    <dgm:pt modelId="{D5359361-8596-437D-AAB3-C29221E658DD}" type="sibTrans" cxnId="{F475A423-3487-4D25-BCA1-7EF5126CFD3D}">
      <dgm:prSet/>
      <dgm:spPr/>
      <dgm:t>
        <a:bodyPr/>
        <a:lstStyle/>
        <a:p>
          <a:endParaRPr lang="pl-PL"/>
        </a:p>
      </dgm:t>
    </dgm:pt>
    <dgm:pt modelId="{B626DD99-DEA7-43E8-BC4D-F77F9141FBBC}" type="pres">
      <dgm:prSet presAssocID="{FF74872B-030C-457B-9B72-417DD24A2CB4}" presName="composite" presStyleCnt="0">
        <dgm:presLayoutVars>
          <dgm:chMax val="1"/>
          <dgm:dir/>
          <dgm:resizeHandles val="exact"/>
        </dgm:presLayoutVars>
      </dgm:prSet>
      <dgm:spPr/>
    </dgm:pt>
    <dgm:pt modelId="{E50FB34F-F5D5-4908-B5B6-B6778BEF6A9C}" type="pres">
      <dgm:prSet presAssocID="{FF74872B-030C-457B-9B72-417DD24A2CB4}" presName="radial" presStyleCnt="0">
        <dgm:presLayoutVars>
          <dgm:animLvl val="ctr"/>
        </dgm:presLayoutVars>
      </dgm:prSet>
      <dgm:spPr/>
    </dgm:pt>
    <dgm:pt modelId="{40F9C30D-7012-4BB7-A142-F81E7AF8489E}" type="pres">
      <dgm:prSet presAssocID="{A0D7CFE4-C873-4974-BD61-EE3DF4DE132A}" presName="centerShape" presStyleLbl="vennNode1" presStyleIdx="0" presStyleCnt="5"/>
      <dgm:spPr/>
    </dgm:pt>
    <dgm:pt modelId="{19ECE498-FD70-4451-AAC1-E4E53D4E70B3}" type="pres">
      <dgm:prSet presAssocID="{78F15E96-C1B4-4733-8F3E-3947B8E4738E}" presName="node" presStyleLbl="vennNode1" presStyleIdx="1" presStyleCnt="5">
        <dgm:presLayoutVars>
          <dgm:bulletEnabled val="1"/>
        </dgm:presLayoutVars>
      </dgm:prSet>
      <dgm:spPr/>
    </dgm:pt>
    <dgm:pt modelId="{85D8D7C6-0691-4F73-AA3E-3DC51FC9751D}" type="pres">
      <dgm:prSet presAssocID="{86CB1610-6ABF-41E8-BC99-D8A9812903DB}" presName="node" presStyleLbl="vennNode1" presStyleIdx="2" presStyleCnt="5">
        <dgm:presLayoutVars>
          <dgm:bulletEnabled val="1"/>
        </dgm:presLayoutVars>
      </dgm:prSet>
      <dgm:spPr/>
    </dgm:pt>
    <dgm:pt modelId="{22174CA0-58C5-4F6B-B6A6-318E63930572}" type="pres">
      <dgm:prSet presAssocID="{6591F7D4-10FA-4BB7-BE66-2B067B873B34}" presName="node" presStyleLbl="vennNode1" presStyleIdx="3" presStyleCnt="5">
        <dgm:presLayoutVars>
          <dgm:bulletEnabled val="1"/>
        </dgm:presLayoutVars>
      </dgm:prSet>
      <dgm:spPr/>
    </dgm:pt>
    <dgm:pt modelId="{94B87767-2587-4F3A-B4A9-42F90D2495C8}" type="pres">
      <dgm:prSet presAssocID="{0D259C4A-0E4D-4D59-98A1-F825F44C69A3}" presName="node" presStyleLbl="vennNode1" presStyleIdx="4" presStyleCnt="5">
        <dgm:presLayoutVars>
          <dgm:bulletEnabled val="1"/>
        </dgm:presLayoutVars>
      </dgm:prSet>
      <dgm:spPr/>
    </dgm:pt>
  </dgm:ptLst>
  <dgm:cxnLst>
    <dgm:cxn modelId="{F475A423-3487-4D25-BCA1-7EF5126CFD3D}" srcId="{A0D7CFE4-C873-4974-BD61-EE3DF4DE132A}" destId="{6591F7D4-10FA-4BB7-BE66-2B067B873B34}" srcOrd="2" destOrd="0" parTransId="{87BCC754-11A7-46B7-889E-31952985B138}" sibTransId="{D5359361-8596-437D-AAB3-C29221E658DD}"/>
    <dgm:cxn modelId="{B1AE3A47-7B28-40BD-BCBF-019513C39E62}" type="presOf" srcId="{FF74872B-030C-457B-9B72-417DD24A2CB4}" destId="{B626DD99-DEA7-43E8-BC4D-F77F9141FBBC}" srcOrd="0" destOrd="0" presId="urn:microsoft.com/office/officeart/2005/8/layout/radial3"/>
    <dgm:cxn modelId="{CCECC272-1D36-4482-A559-DF2778CF35F2}" srcId="{A0D7CFE4-C873-4974-BD61-EE3DF4DE132A}" destId="{78F15E96-C1B4-4733-8F3E-3947B8E4738E}" srcOrd="0" destOrd="0" parTransId="{86DE3D37-EEEA-4AFD-BF25-B4B0C2E52817}" sibTransId="{A48B83AD-2355-4D68-A1E9-8CEEC3704389}"/>
    <dgm:cxn modelId="{C710BA82-A491-41A4-B237-F4E048007A93}" type="presOf" srcId="{6591F7D4-10FA-4BB7-BE66-2B067B873B34}" destId="{22174CA0-58C5-4F6B-B6A6-318E63930572}" srcOrd="0" destOrd="0" presId="urn:microsoft.com/office/officeart/2005/8/layout/radial3"/>
    <dgm:cxn modelId="{3F210095-0F39-4DC0-93EF-4737F1002C52}" srcId="{A0D7CFE4-C873-4974-BD61-EE3DF4DE132A}" destId="{0D259C4A-0E4D-4D59-98A1-F825F44C69A3}" srcOrd="3" destOrd="0" parTransId="{FE703E45-C6CB-4DD5-802C-E3C9C07FC738}" sibTransId="{B99660AC-8445-4A70-8566-F76C162961F9}"/>
    <dgm:cxn modelId="{1AFC84A3-AD5D-45D4-87D8-60C84BAE5DAB}" type="presOf" srcId="{78F15E96-C1B4-4733-8F3E-3947B8E4738E}" destId="{19ECE498-FD70-4451-AAC1-E4E53D4E70B3}" srcOrd="0" destOrd="0" presId="urn:microsoft.com/office/officeart/2005/8/layout/radial3"/>
    <dgm:cxn modelId="{118B29AB-2228-45BA-8624-8A5082E9D4B5}" type="presOf" srcId="{0D259C4A-0E4D-4D59-98A1-F825F44C69A3}" destId="{94B87767-2587-4F3A-B4A9-42F90D2495C8}" srcOrd="0" destOrd="0" presId="urn:microsoft.com/office/officeart/2005/8/layout/radial3"/>
    <dgm:cxn modelId="{C9A637D2-ED00-4575-9EB0-55F1B0152927}" srcId="{FF74872B-030C-457B-9B72-417DD24A2CB4}" destId="{A0D7CFE4-C873-4974-BD61-EE3DF4DE132A}" srcOrd="0" destOrd="0" parTransId="{A92F1579-DD2B-4700-993F-0A38633ABEBD}" sibTransId="{6AB847BC-E67C-4D8F-BCC3-DECBB4268436}"/>
    <dgm:cxn modelId="{F4C3A0D8-1FA0-40FB-872E-342CF52B8C7D}" srcId="{A0D7CFE4-C873-4974-BD61-EE3DF4DE132A}" destId="{86CB1610-6ABF-41E8-BC99-D8A9812903DB}" srcOrd="1" destOrd="0" parTransId="{6A37DF08-7070-464B-A3C0-0FA1CECBBDE2}" sibTransId="{FA4512FB-5F9F-410B-9D6F-B1C1CD008C41}"/>
    <dgm:cxn modelId="{6F83BEFB-F080-48FC-8267-020124D70947}" type="presOf" srcId="{A0D7CFE4-C873-4974-BD61-EE3DF4DE132A}" destId="{40F9C30D-7012-4BB7-A142-F81E7AF8489E}" srcOrd="0" destOrd="0" presId="urn:microsoft.com/office/officeart/2005/8/layout/radial3"/>
    <dgm:cxn modelId="{7FF14CFF-0BF0-4F02-A336-36F101292DBC}" type="presOf" srcId="{86CB1610-6ABF-41E8-BC99-D8A9812903DB}" destId="{85D8D7C6-0691-4F73-AA3E-3DC51FC9751D}" srcOrd="0" destOrd="0" presId="urn:microsoft.com/office/officeart/2005/8/layout/radial3"/>
    <dgm:cxn modelId="{73D59F97-C7DF-416B-B1EA-E9DB8042EA68}" type="presParOf" srcId="{B626DD99-DEA7-43E8-BC4D-F77F9141FBBC}" destId="{E50FB34F-F5D5-4908-B5B6-B6778BEF6A9C}" srcOrd="0" destOrd="0" presId="urn:microsoft.com/office/officeart/2005/8/layout/radial3"/>
    <dgm:cxn modelId="{3344B84B-457A-49FC-A719-6683AD1E75FF}" type="presParOf" srcId="{E50FB34F-F5D5-4908-B5B6-B6778BEF6A9C}" destId="{40F9C30D-7012-4BB7-A142-F81E7AF8489E}" srcOrd="0" destOrd="0" presId="urn:microsoft.com/office/officeart/2005/8/layout/radial3"/>
    <dgm:cxn modelId="{411CC593-FED4-467B-98BC-C45A5F72764B}" type="presParOf" srcId="{E50FB34F-F5D5-4908-B5B6-B6778BEF6A9C}" destId="{19ECE498-FD70-4451-AAC1-E4E53D4E70B3}" srcOrd="1" destOrd="0" presId="urn:microsoft.com/office/officeart/2005/8/layout/radial3"/>
    <dgm:cxn modelId="{6C508569-72D7-47EA-84AD-B0E860DF316F}" type="presParOf" srcId="{E50FB34F-F5D5-4908-B5B6-B6778BEF6A9C}" destId="{85D8D7C6-0691-4F73-AA3E-3DC51FC9751D}" srcOrd="2" destOrd="0" presId="urn:microsoft.com/office/officeart/2005/8/layout/radial3"/>
    <dgm:cxn modelId="{5176B09E-95D1-4B22-8014-46B21A6F0ACE}" type="presParOf" srcId="{E50FB34F-F5D5-4908-B5B6-B6778BEF6A9C}" destId="{22174CA0-58C5-4F6B-B6A6-318E63930572}" srcOrd="3" destOrd="0" presId="urn:microsoft.com/office/officeart/2005/8/layout/radial3"/>
    <dgm:cxn modelId="{5CDD5B2F-EC59-4C48-AD08-17190F8BFB4A}" type="presParOf" srcId="{E50FB34F-F5D5-4908-B5B6-B6778BEF6A9C}" destId="{94B87767-2587-4F3A-B4A9-42F90D2495C8}"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74872B-030C-457B-9B72-417DD24A2CB4}" type="doc">
      <dgm:prSet loTypeId="urn:microsoft.com/office/officeart/2005/8/layout/radial3" loCatId="cycle" qsTypeId="urn:microsoft.com/office/officeart/2005/8/quickstyle/simple1" qsCatId="simple" csTypeId="urn:microsoft.com/office/officeart/2005/8/colors/accent0_1" csCatId="mainScheme" phldr="1"/>
      <dgm:spPr/>
      <dgm:t>
        <a:bodyPr/>
        <a:lstStyle/>
        <a:p>
          <a:endParaRPr lang="pl-PL"/>
        </a:p>
      </dgm:t>
    </dgm:pt>
    <dgm:pt modelId="{A0D7CFE4-C873-4974-BD61-EE3DF4DE132A}">
      <dgm:prSet phldrT="[Tekst]"/>
      <dgm:spPr/>
      <dgm:t>
        <a:bodyPr/>
        <a:lstStyle/>
        <a:p>
          <a:r>
            <a:rPr lang="en-GB" dirty="0">
              <a:solidFill>
                <a:srgbClr val="337162"/>
              </a:solidFill>
              <a:sym typeface="Wingdings" panose="05000000000000000000" pitchFamily="2" charset="2"/>
            </a:rPr>
            <a:t>Eco-friendly (EF)</a:t>
          </a:r>
          <a:r>
            <a:rPr lang="pl-PL" dirty="0">
              <a:solidFill>
                <a:srgbClr val="337162"/>
              </a:solidFill>
              <a:sym typeface="Wingdings" panose="05000000000000000000" pitchFamily="2" charset="2"/>
            </a:rPr>
            <a:t> /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a:t>
          </a:r>
          <a:r>
            <a:rPr lang="pl-PL" dirty="0">
              <a:solidFill>
                <a:srgbClr val="337162"/>
              </a:solidFill>
              <a:sym typeface="Wingdings" panose="05000000000000000000" pitchFamily="2" charset="2"/>
            </a:rPr>
            <a:t>and </a:t>
          </a:r>
          <a:r>
            <a:rPr lang="en-GB" dirty="0">
              <a:solidFill>
                <a:srgbClr val="9A3F16"/>
              </a:solidFill>
              <a:sym typeface="Wingdings" panose="05000000000000000000" pitchFamily="2" charset="2"/>
            </a:rPr>
            <a:t>Digital (D)</a:t>
          </a:r>
          <a:r>
            <a:rPr lang="pl-PL" dirty="0">
              <a:solidFill>
                <a:srgbClr val="9A3F16"/>
              </a:solidFill>
              <a:sym typeface="Wingdings" panose="05000000000000000000" pitchFamily="2" charset="2"/>
            </a:rPr>
            <a:t> </a:t>
          </a:r>
          <a:r>
            <a:rPr lang="en-GB" dirty="0">
              <a:solidFill>
                <a:schemeClr val="tx1"/>
              </a:solidFill>
              <a:sym typeface="Wingdings" panose="05000000000000000000" pitchFamily="2" charset="2"/>
            </a:rPr>
            <a:t>Business Models</a:t>
          </a:r>
          <a:r>
            <a:rPr lang="pl-PL" dirty="0">
              <a:solidFill>
                <a:schemeClr val="tx1"/>
              </a:solidFill>
              <a:sym typeface="Wingdings" panose="05000000000000000000" pitchFamily="2" charset="2"/>
            </a:rPr>
            <a:t> / Start-</a:t>
          </a:r>
          <a:r>
            <a:rPr lang="pl-PL" dirty="0" err="1">
              <a:solidFill>
                <a:schemeClr val="tx1"/>
              </a:solidFill>
              <a:sym typeface="Wingdings" panose="05000000000000000000" pitchFamily="2" charset="2"/>
            </a:rPr>
            <a:t>ups</a:t>
          </a:r>
          <a:endParaRPr lang="pl-PL" dirty="0">
            <a:solidFill>
              <a:schemeClr val="tx1"/>
            </a:solidFill>
          </a:endParaRPr>
        </a:p>
      </dgm:t>
    </dgm:pt>
    <dgm:pt modelId="{A92F1579-DD2B-4700-993F-0A38633ABEBD}" type="parTrans" cxnId="{C9A637D2-ED00-4575-9EB0-55F1B0152927}">
      <dgm:prSet/>
      <dgm:spPr/>
      <dgm:t>
        <a:bodyPr/>
        <a:lstStyle/>
        <a:p>
          <a:endParaRPr lang="pl-PL"/>
        </a:p>
      </dgm:t>
    </dgm:pt>
    <dgm:pt modelId="{6AB847BC-E67C-4D8F-BCC3-DECBB4268436}" type="sibTrans" cxnId="{C9A637D2-ED00-4575-9EB0-55F1B0152927}">
      <dgm:prSet/>
      <dgm:spPr/>
      <dgm:t>
        <a:bodyPr/>
        <a:lstStyle/>
        <a:p>
          <a:endParaRPr lang="pl-PL"/>
        </a:p>
      </dgm:t>
    </dgm:pt>
    <dgm:pt modelId="{0D259C4A-0E4D-4D59-98A1-F825F44C69A3}">
      <dgm:prSet phldrT="[Tekst]"/>
      <dgm:spPr/>
      <dgm:t>
        <a:bodyPr/>
        <a:lstStyle/>
        <a:p>
          <a:r>
            <a:rPr lang="pl-PL" dirty="0"/>
            <a:t>4.</a:t>
          </a:r>
        </a:p>
        <a:p>
          <a:r>
            <a:rPr lang="pl-PL" dirty="0"/>
            <a:t>ICT Management</a:t>
          </a:r>
        </a:p>
      </dgm:t>
    </dgm:pt>
    <dgm:pt modelId="{FE703E45-C6CB-4DD5-802C-E3C9C07FC738}" type="parTrans" cxnId="{3F210095-0F39-4DC0-93EF-4737F1002C52}">
      <dgm:prSet/>
      <dgm:spPr/>
      <dgm:t>
        <a:bodyPr/>
        <a:lstStyle/>
        <a:p>
          <a:endParaRPr lang="pl-PL"/>
        </a:p>
      </dgm:t>
    </dgm:pt>
    <dgm:pt modelId="{B99660AC-8445-4A70-8566-F76C162961F9}" type="sibTrans" cxnId="{3F210095-0F39-4DC0-93EF-4737F1002C52}">
      <dgm:prSet/>
      <dgm:spPr/>
      <dgm:t>
        <a:bodyPr/>
        <a:lstStyle/>
        <a:p>
          <a:endParaRPr lang="pl-PL"/>
        </a:p>
      </dgm:t>
    </dgm:pt>
    <dgm:pt modelId="{78F15E96-C1B4-4733-8F3E-3947B8E4738E}">
      <dgm:prSet phldrT="[Tekst]"/>
      <dgm:spPr>
        <a:solidFill>
          <a:schemeClr val="accent2">
            <a:lumMod val="75000"/>
            <a:alpha val="50000"/>
          </a:schemeClr>
        </a:solidFill>
      </dgm:spPr>
      <dgm:t>
        <a:bodyPr/>
        <a:lstStyle/>
        <a:p>
          <a:r>
            <a:rPr lang="pl-PL" noProof="0" dirty="0"/>
            <a:t>1.</a:t>
          </a:r>
        </a:p>
        <a:p>
          <a:r>
            <a:rPr lang="en-GB" noProof="0" dirty="0"/>
            <a:t>Quintuple Helix</a:t>
          </a:r>
        </a:p>
      </dgm:t>
    </dgm:pt>
    <dgm:pt modelId="{86DE3D37-EEEA-4AFD-BF25-B4B0C2E52817}" type="parTrans" cxnId="{CCECC272-1D36-4482-A559-DF2778CF35F2}">
      <dgm:prSet/>
      <dgm:spPr/>
      <dgm:t>
        <a:bodyPr/>
        <a:lstStyle/>
        <a:p>
          <a:endParaRPr lang="pl-PL"/>
        </a:p>
      </dgm:t>
    </dgm:pt>
    <dgm:pt modelId="{A48B83AD-2355-4D68-A1E9-8CEEC3704389}" type="sibTrans" cxnId="{CCECC272-1D36-4482-A559-DF2778CF35F2}">
      <dgm:prSet/>
      <dgm:spPr/>
      <dgm:t>
        <a:bodyPr/>
        <a:lstStyle/>
        <a:p>
          <a:endParaRPr lang="pl-PL"/>
        </a:p>
      </dgm:t>
    </dgm:pt>
    <dgm:pt modelId="{86CB1610-6ABF-41E8-BC99-D8A9812903DB}">
      <dgm:prSet phldrT="[Tekst]"/>
      <dgm:spPr/>
      <dgm:t>
        <a:bodyPr/>
        <a:lstStyle/>
        <a:p>
          <a:r>
            <a:rPr lang="pl-PL" dirty="0"/>
            <a:t>2.</a:t>
          </a:r>
        </a:p>
        <a:p>
          <a:r>
            <a:rPr lang="pl-PL" dirty="0"/>
            <a:t>Networking</a:t>
          </a:r>
        </a:p>
      </dgm:t>
    </dgm:pt>
    <dgm:pt modelId="{6A37DF08-7070-464B-A3C0-0FA1CECBBDE2}" type="parTrans" cxnId="{F4C3A0D8-1FA0-40FB-872E-342CF52B8C7D}">
      <dgm:prSet/>
      <dgm:spPr/>
      <dgm:t>
        <a:bodyPr/>
        <a:lstStyle/>
        <a:p>
          <a:endParaRPr lang="pl-PL"/>
        </a:p>
      </dgm:t>
    </dgm:pt>
    <dgm:pt modelId="{FA4512FB-5F9F-410B-9D6F-B1C1CD008C41}" type="sibTrans" cxnId="{F4C3A0D8-1FA0-40FB-872E-342CF52B8C7D}">
      <dgm:prSet/>
      <dgm:spPr/>
      <dgm:t>
        <a:bodyPr/>
        <a:lstStyle/>
        <a:p>
          <a:endParaRPr lang="pl-PL"/>
        </a:p>
      </dgm:t>
    </dgm:pt>
    <dgm:pt modelId="{6591F7D4-10FA-4BB7-BE66-2B067B873B34}">
      <dgm:prSet phldrT="[Tekst]"/>
      <dgm:spPr/>
      <dgm:t>
        <a:bodyPr/>
        <a:lstStyle/>
        <a:p>
          <a:r>
            <a:rPr lang="pl-PL" dirty="0"/>
            <a:t>3.</a:t>
          </a:r>
        </a:p>
        <a:p>
          <a:r>
            <a:rPr lang="pl-PL" dirty="0" err="1"/>
            <a:t>Corporate</a:t>
          </a:r>
          <a:r>
            <a:rPr lang="pl-PL" dirty="0"/>
            <a:t> </a:t>
          </a:r>
          <a:r>
            <a:rPr lang="pl-PL" dirty="0" err="1"/>
            <a:t>Social</a:t>
          </a:r>
          <a:r>
            <a:rPr lang="pl-PL" dirty="0"/>
            <a:t> </a:t>
          </a:r>
          <a:r>
            <a:rPr lang="pl-PL" dirty="0" err="1"/>
            <a:t>Responsibility</a:t>
          </a:r>
          <a:endParaRPr lang="pl-PL" dirty="0"/>
        </a:p>
      </dgm:t>
    </dgm:pt>
    <dgm:pt modelId="{87BCC754-11A7-46B7-889E-31952985B138}" type="parTrans" cxnId="{F475A423-3487-4D25-BCA1-7EF5126CFD3D}">
      <dgm:prSet/>
      <dgm:spPr/>
      <dgm:t>
        <a:bodyPr/>
        <a:lstStyle/>
        <a:p>
          <a:endParaRPr lang="pl-PL"/>
        </a:p>
      </dgm:t>
    </dgm:pt>
    <dgm:pt modelId="{D5359361-8596-437D-AAB3-C29221E658DD}" type="sibTrans" cxnId="{F475A423-3487-4D25-BCA1-7EF5126CFD3D}">
      <dgm:prSet/>
      <dgm:spPr/>
      <dgm:t>
        <a:bodyPr/>
        <a:lstStyle/>
        <a:p>
          <a:endParaRPr lang="pl-PL"/>
        </a:p>
      </dgm:t>
    </dgm:pt>
    <dgm:pt modelId="{B626DD99-DEA7-43E8-BC4D-F77F9141FBBC}" type="pres">
      <dgm:prSet presAssocID="{FF74872B-030C-457B-9B72-417DD24A2CB4}" presName="composite" presStyleCnt="0">
        <dgm:presLayoutVars>
          <dgm:chMax val="1"/>
          <dgm:dir/>
          <dgm:resizeHandles val="exact"/>
        </dgm:presLayoutVars>
      </dgm:prSet>
      <dgm:spPr/>
    </dgm:pt>
    <dgm:pt modelId="{E50FB34F-F5D5-4908-B5B6-B6778BEF6A9C}" type="pres">
      <dgm:prSet presAssocID="{FF74872B-030C-457B-9B72-417DD24A2CB4}" presName="radial" presStyleCnt="0">
        <dgm:presLayoutVars>
          <dgm:animLvl val="ctr"/>
        </dgm:presLayoutVars>
      </dgm:prSet>
      <dgm:spPr/>
    </dgm:pt>
    <dgm:pt modelId="{40F9C30D-7012-4BB7-A142-F81E7AF8489E}" type="pres">
      <dgm:prSet presAssocID="{A0D7CFE4-C873-4974-BD61-EE3DF4DE132A}" presName="centerShape" presStyleLbl="vennNode1" presStyleIdx="0" presStyleCnt="5"/>
      <dgm:spPr/>
    </dgm:pt>
    <dgm:pt modelId="{19ECE498-FD70-4451-AAC1-E4E53D4E70B3}" type="pres">
      <dgm:prSet presAssocID="{78F15E96-C1B4-4733-8F3E-3947B8E4738E}" presName="node" presStyleLbl="vennNode1" presStyleIdx="1" presStyleCnt="5">
        <dgm:presLayoutVars>
          <dgm:bulletEnabled val="1"/>
        </dgm:presLayoutVars>
      </dgm:prSet>
      <dgm:spPr/>
    </dgm:pt>
    <dgm:pt modelId="{85D8D7C6-0691-4F73-AA3E-3DC51FC9751D}" type="pres">
      <dgm:prSet presAssocID="{86CB1610-6ABF-41E8-BC99-D8A9812903DB}" presName="node" presStyleLbl="vennNode1" presStyleIdx="2" presStyleCnt="5">
        <dgm:presLayoutVars>
          <dgm:bulletEnabled val="1"/>
        </dgm:presLayoutVars>
      </dgm:prSet>
      <dgm:spPr/>
    </dgm:pt>
    <dgm:pt modelId="{22174CA0-58C5-4F6B-B6A6-318E63930572}" type="pres">
      <dgm:prSet presAssocID="{6591F7D4-10FA-4BB7-BE66-2B067B873B34}" presName="node" presStyleLbl="vennNode1" presStyleIdx="3" presStyleCnt="5">
        <dgm:presLayoutVars>
          <dgm:bulletEnabled val="1"/>
        </dgm:presLayoutVars>
      </dgm:prSet>
      <dgm:spPr/>
    </dgm:pt>
    <dgm:pt modelId="{94B87767-2587-4F3A-B4A9-42F90D2495C8}" type="pres">
      <dgm:prSet presAssocID="{0D259C4A-0E4D-4D59-98A1-F825F44C69A3}" presName="node" presStyleLbl="vennNode1" presStyleIdx="4" presStyleCnt="5">
        <dgm:presLayoutVars>
          <dgm:bulletEnabled val="1"/>
        </dgm:presLayoutVars>
      </dgm:prSet>
      <dgm:spPr/>
    </dgm:pt>
  </dgm:ptLst>
  <dgm:cxnLst>
    <dgm:cxn modelId="{F475A423-3487-4D25-BCA1-7EF5126CFD3D}" srcId="{A0D7CFE4-C873-4974-BD61-EE3DF4DE132A}" destId="{6591F7D4-10FA-4BB7-BE66-2B067B873B34}" srcOrd="2" destOrd="0" parTransId="{87BCC754-11A7-46B7-889E-31952985B138}" sibTransId="{D5359361-8596-437D-AAB3-C29221E658DD}"/>
    <dgm:cxn modelId="{B1AE3A47-7B28-40BD-BCBF-019513C39E62}" type="presOf" srcId="{FF74872B-030C-457B-9B72-417DD24A2CB4}" destId="{B626DD99-DEA7-43E8-BC4D-F77F9141FBBC}" srcOrd="0" destOrd="0" presId="urn:microsoft.com/office/officeart/2005/8/layout/radial3"/>
    <dgm:cxn modelId="{CCECC272-1D36-4482-A559-DF2778CF35F2}" srcId="{A0D7CFE4-C873-4974-BD61-EE3DF4DE132A}" destId="{78F15E96-C1B4-4733-8F3E-3947B8E4738E}" srcOrd="0" destOrd="0" parTransId="{86DE3D37-EEEA-4AFD-BF25-B4B0C2E52817}" sibTransId="{A48B83AD-2355-4D68-A1E9-8CEEC3704389}"/>
    <dgm:cxn modelId="{C710BA82-A491-41A4-B237-F4E048007A93}" type="presOf" srcId="{6591F7D4-10FA-4BB7-BE66-2B067B873B34}" destId="{22174CA0-58C5-4F6B-B6A6-318E63930572}" srcOrd="0" destOrd="0" presId="urn:microsoft.com/office/officeart/2005/8/layout/radial3"/>
    <dgm:cxn modelId="{3F210095-0F39-4DC0-93EF-4737F1002C52}" srcId="{A0D7CFE4-C873-4974-BD61-EE3DF4DE132A}" destId="{0D259C4A-0E4D-4D59-98A1-F825F44C69A3}" srcOrd="3" destOrd="0" parTransId="{FE703E45-C6CB-4DD5-802C-E3C9C07FC738}" sibTransId="{B99660AC-8445-4A70-8566-F76C162961F9}"/>
    <dgm:cxn modelId="{1AFC84A3-AD5D-45D4-87D8-60C84BAE5DAB}" type="presOf" srcId="{78F15E96-C1B4-4733-8F3E-3947B8E4738E}" destId="{19ECE498-FD70-4451-AAC1-E4E53D4E70B3}" srcOrd="0" destOrd="0" presId="urn:microsoft.com/office/officeart/2005/8/layout/radial3"/>
    <dgm:cxn modelId="{118B29AB-2228-45BA-8624-8A5082E9D4B5}" type="presOf" srcId="{0D259C4A-0E4D-4D59-98A1-F825F44C69A3}" destId="{94B87767-2587-4F3A-B4A9-42F90D2495C8}" srcOrd="0" destOrd="0" presId="urn:microsoft.com/office/officeart/2005/8/layout/radial3"/>
    <dgm:cxn modelId="{C9A637D2-ED00-4575-9EB0-55F1B0152927}" srcId="{FF74872B-030C-457B-9B72-417DD24A2CB4}" destId="{A0D7CFE4-C873-4974-BD61-EE3DF4DE132A}" srcOrd="0" destOrd="0" parTransId="{A92F1579-DD2B-4700-993F-0A38633ABEBD}" sibTransId="{6AB847BC-E67C-4D8F-BCC3-DECBB4268436}"/>
    <dgm:cxn modelId="{F4C3A0D8-1FA0-40FB-872E-342CF52B8C7D}" srcId="{A0D7CFE4-C873-4974-BD61-EE3DF4DE132A}" destId="{86CB1610-6ABF-41E8-BC99-D8A9812903DB}" srcOrd="1" destOrd="0" parTransId="{6A37DF08-7070-464B-A3C0-0FA1CECBBDE2}" sibTransId="{FA4512FB-5F9F-410B-9D6F-B1C1CD008C41}"/>
    <dgm:cxn modelId="{6F83BEFB-F080-48FC-8267-020124D70947}" type="presOf" srcId="{A0D7CFE4-C873-4974-BD61-EE3DF4DE132A}" destId="{40F9C30D-7012-4BB7-A142-F81E7AF8489E}" srcOrd="0" destOrd="0" presId="urn:microsoft.com/office/officeart/2005/8/layout/radial3"/>
    <dgm:cxn modelId="{7FF14CFF-0BF0-4F02-A336-36F101292DBC}" type="presOf" srcId="{86CB1610-6ABF-41E8-BC99-D8A9812903DB}" destId="{85D8D7C6-0691-4F73-AA3E-3DC51FC9751D}" srcOrd="0" destOrd="0" presId="urn:microsoft.com/office/officeart/2005/8/layout/radial3"/>
    <dgm:cxn modelId="{73D59F97-C7DF-416B-B1EA-E9DB8042EA68}" type="presParOf" srcId="{B626DD99-DEA7-43E8-BC4D-F77F9141FBBC}" destId="{E50FB34F-F5D5-4908-B5B6-B6778BEF6A9C}" srcOrd="0" destOrd="0" presId="urn:microsoft.com/office/officeart/2005/8/layout/radial3"/>
    <dgm:cxn modelId="{3344B84B-457A-49FC-A719-6683AD1E75FF}" type="presParOf" srcId="{E50FB34F-F5D5-4908-B5B6-B6778BEF6A9C}" destId="{40F9C30D-7012-4BB7-A142-F81E7AF8489E}" srcOrd="0" destOrd="0" presId="urn:microsoft.com/office/officeart/2005/8/layout/radial3"/>
    <dgm:cxn modelId="{411CC593-FED4-467B-98BC-C45A5F72764B}" type="presParOf" srcId="{E50FB34F-F5D5-4908-B5B6-B6778BEF6A9C}" destId="{19ECE498-FD70-4451-AAC1-E4E53D4E70B3}" srcOrd="1" destOrd="0" presId="urn:microsoft.com/office/officeart/2005/8/layout/radial3"/>
    <dgm:cxn modelId="{6C508569-72D7-47EA-84AD-B0E860DF316F}" type="presParOf" srcId="{E50FB34F-F5D5-4908-B5B6-B6778BEF6A9C}" destId="{85D8D7C6-0691-4F73-AA3E-3DC51FC9751D}" srcOrd="2" destOrd="0" presId="urn:microsoft.com/office/officeart/2005/8/layout/radial3"/>
    <dgm:cxn modelId="{5176B09E-95D1-4B22-8014-46B21A6F0ACE}" type="presParOf" srcId="{E50FB34F-F5D5-4908-B5B6-B6778BEF6A9C}" destId="{22174CA0-58C5-4F6B-B6A6-318E63930572}" srcOrd="3" destOrd="0" presId="urn:microsoft.com/office/officeart/2005/8/layout/radial3"/>
    <dgm:cxn modelId="{5CDD5B2F-EC59-4C48-AD08-17190F8BFB4A}" type="presParOf" srcId="{E50FB34F-F5D5-4908-B5B6-B6778BEF6A9C}" destId="{94B87767-2587-4F3A-B4A9-42F90D2495C8}"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74872B-030C-457B-9B72-417DD24A2CB4}" type="doc">
      <dgm:prSet loTypeId="urn:microsoft.com/office/officeart/2005/8/layout/radial3" loCatId="cycle" qsTypeId="urn:microsoft.com/office/officeart/2005/8/quickstyle/simple1" qsCatId="simple" csTypeId="urn:microsoft.com/office/officeart/2005/8/colors/accent0_1" csCatId="mainScheme" phldr="1"/>
      <dgm:spPr/>
      <dgm:t>
        <a:bodyPr/>
        <a:lstStyle/>
        <a:p>
          <a:endParaRPr lang="pl-PL"/>
        </a:p>
      </dgm:t>
    </dgm:pt>
    <dgm:pt modelId="{A0D7CFE4-C873-4974-BD61-EE3DF4DE132A}">
      <dgm:prSet phldrT="[Tekst]"/>
      <dgm:spPr/>
      <dgm:t>
        <a:bodyPr/>
        <a:lstStyle/>
        <a:p>
          <a:r>
            <a:rPr lang="en-GB" dirty="0">
              <a:solidFill>
                <a:srgbClr val="337162"/>
              </a:solidFill>
              <a:sym typeface="Wingdings" panose="05000000000000000000" pitchFamily="2" charset="2"/>
            </a:rPr>
            <a:t>Eco-friendly (EF)</a:t>
          </a:r>
          <a:r>
            <a:rPr lang="pl-PL" dirty="0">
              <a:solidFill>
                <a:srgbClr val="337162"/>
              </a:solidFill>
              <a:sym typeface="Wingdings" panose="05000000000000000000" pitchFamily="2" charset="2"/>
            </a:rPr>
            <a:t> /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a:t>
          </a:r>
          <a:r>
            <a:rPr lang="pl-PL" dirty="0">
              <a:solidFill>
                <a:srgbClr val="337162"/>
              </a:solidFill>
              <a:sym typeface="Wingdings" panose="05000000000000000000" pitchFamily="2" charset="2"/>
            </a:rPr>
            <a:t>and </a:t>
          </a:r>
          <a:r>
            <a:rPr lang="en-GB" dirty="0">
              <a:solidFill>
                <a:srgbClr val="9A3F16"/>
              </a:solidFill>
              <a:sym typeface="Wingdings" panose="05000000000000000000" pitchFamily="2" charset="2"/>
            </a:rPr>
            <a:t>Digital (D)</a:t>
          </a:r>
          <a:r>
            <a:rPr lang="pl-PL" dirty="0">
              <a:solidFill>
                <a:srgbClr val="9A3F16"/>
              </a:solidFill>
              <a:sym typeface="Wingdings" panose="05000000000000000000" pitchFamily="2" charset="2"/>
            </a:rPr>
            <a:t> </a:t>
          </a:r>
          <a:r>
            <a:rPr lang="en-GB" dirty="0">
              <a:solidFill>
                <a:schemeClr val="tx1"/>
              </a:solidFill>
              <a:sym typeface="Wingdings" panose="05000000000000000000" pitchFamily="2" charset="2"/>
            </a:rPr>
            <a:t>Business Models</a:t>
          </a:r>
          <a:r>
            <a:rPr lang="pl-PL" dirty="0">
              <a:solidFill>
                <a:schemeClr val="tx1"/>
              </a:solidFill>
              <a:sym typeface="Wingdings" panose="05000000000000000000" pitchFamily="2" charset="2"/>
            </a:rPr>
            <a:t> / Start-</a:t>
          </a:r>
          <a:r>
            <a:rPr lang="pl-PL" dirty="0" err="1">
              <a:solidFill>
                <a:schemeClr val="tx1"/>
              </a:solidFill>
              <a:sym typeface="Wingdings" panose="05000000000000000000" pitchFamily="2" charset="2"/>
            </a:rPr>
            <a:t>ups</a:t>
          </a:r>
          <a:endParaRPr lang="pl-PL" dirty="0">
            <a:solidFill>
              <a:schemeClr val="tx1"/>
            </a:solidFill>
          </a:endParaRPr>
        </a:p>
      </dgm:t>
    </dgm:pt>
    <dgm:pt modelId="{A92F1579-DD2B-4700-993F-0A38633ABEBD}" type="parTrans" cxnId="{C9A637D2-ED00-4575-9EB0-55F1B0152927}">
      <dgm:prSet/>
      <dgm:spPr/>
      <dgm:t>
        <a:bodyPr/>
        <a:lstStyle/>
        <a:p>
          <a:endParaRPr lang="pl-PL"/>
        </a:p>
      </dgm:t>
    </dgm:pt>
    <dgm:pt modelId="{6AB847BC-E67C-4D8F-BCC3-DECBB4268436}" type="sibTrans" cxnId="{C9A637D2-ED00-4575-9EB0-55F1B0152927}">
      <dgm:prSet/>
      <dgm:spPr/>
      <dgm:t>
        <a:bodyPr/>
        <a:lstStyle/>
        <a:p>
          <a:endParaRPr lang="pl-PL"/>
        </a:p>
      </dgm:t>
    </dgm:pt>
    <dgm:pt modelId="{0D259C4A-0E4D-4D59-98A1-F825F44C69A3}">
      <dgm:prSet phldrT="[Tekst]"/>
      <dgm:spPr/>
      <dgm:t>
        <a:bodyPr/>
        <a:lstStyle/>
        <a:p>
          <a:r>
            <a:rPr lang="pl-PL" dirty="0"/>
            <a:t>4.</a:t>
          </a:r>
        </a:p>
        <a:p>
          <a:r>
            <a:rPr lang="pl-PL" dirty="0"/>
            <a:t>ICT Management</a:t>
          </a:r>
        </a:p>
      </dgm:t>
    </dgm:pt>
    <dgm:pt modelId="{FE703E45-C6CB-4DD5-802C-E3C9C07FC738}" type="parTrans" cxnId="{3F210095-0F39-4DC0-93EF-4737F1002C52}">
      <dgm:prSet/>
      <dgm:spPr/>
      <dgm:t>
        <a:bodyPr/>
        <a:lstStyle/>
        <a:p>
          <a:endParaRPr lang="pl-PL"/>
        </a:p>
      </dgm:t>
    </dgm:pt>
    <dgm:pt modelId="{B99660AC-8445-4A70-8566-F76C162961F9}" type="sibTrans" cxnId="{3F210095-0F39-4DC0-93EF-4737F1002C52}">
      <dgm:prSet/>
      <dgm:spPr/>
      <dgm:t>
        <a:bodyPr/>
        <a:lstStyle/>
        <a:p>
          <a:endParaRPr lang="pl-PL"/>
        </a:p>
      </dgm:t>
    </dgm:pt>
    <dgm:pt modelId="{78F15E96-C1B4-4733-8F3E-3947B8E4738E}">
      <dgm:prSet phldrT="[Tekst]"/>
      <dgm:spPr>
        <a:noFill/>
      </dgm:spPr>
      <dgm:t>
        <a:bodyPr/>
        <a:lstStyle/>
        <a:p>
          <a:r>
            <a:rPr lang="pl-PL" noProof="0" dirty="0"/>
            <a:t>1.</a:t>
          </a:r>
        </a:p>
        <a:p>
          <a:r>
            <a:rPr lang="en-GB" noProof="0" dirty="0"/>
            <a:t>Quintuple Helix</a:t>
          </a:r>
        </a:p>
      </dgm:t>
    </dgm:pt>
    <dgm:pt modelId="{86DE3D37-EEEA-4AFD-BF25-B4B0C2E52817}" type="parTrans" cxnId="{CCECC272-1D36-4482-A559-DF2778CF35F2}">
      <dgm:prSet/>
      <dgm:spPr/>
      <dgm:t>
        <a:bodyPr/>
        <a:lstStyle/>
        <a:p>
          <a:endParaRPr lang="pl-PL"/>
        </a:p>
      </dgm:t>
    </dgm:pt>
    <dgm:pt modelId="{A48B83AD-2355-4D68-A1E9-8CEEC3704389}" type="sibTrans" cxnId="{CCECC272-1D36-4482-A559-DF2778CF35F2}">
      <dgm:prSet/>
      <dgm:spPr/>
      <dgm:t>
        <a:bodyPr/>
        <a:lstStyle/>
        <a:p>
          <a:endParaRPr lang="pl-PL"/>
        </a:p>
      </dgm:t>
    </dgm:pt>
    <dgm:pt modelId="{86CB1610-6ABF-41E8-BC99-D8A9812903DB}">
      <dgm:prSet phldrT="[Tekst]"/>
      <dgm:spPr>
        <a:solidFill>
          <a:schemeClr val="accent2">
            <a:lumMod val="75000"/>
            <a:alpha val="50000"/>
          </a:schemeClr>
        </a:solidFill>
      </dgm:spPr>
      <dgm:t>
        <a:bodyPr/>
        <a:lstStyle/>
        <a:p>
          <a:r>
            <a:rPr lang="pl-PL" dirty="0"/>
            <a:t>2.</a:t>
          </a:r>
        </a:p>
        <a:p>
          <a:r>
            <a:rPr lang="pl-PL" dirty="0"/>
            <a:t>Networking</a:t>
          </a:r>
        </a:p>
      </dgm:t>
    </dgm:pt>
    <dgm:pt modelId="{6A37DF08-7070-464B-A3C0-0FA1CECBBDE2}" type="parTrans" cxnId="{F4C3A0D8-1FA0-40FB-872E-342CF52B8C7D}">
      <dgm:prSet/>
      <dgm:spPr/>
      <dgm:t>
        <a:bodyPr/>
        <a:lstStyle/>
        <a:p>
          <a:endParaRPr lang="pl-PL"/>
        </a:p>
      </dgm:t>
    </dgm:pt>
    <dgm:pt modelId="{FA4512FB-5F9F-410B-9D6F-B1C1CD008C41}" type="sibTrans" cxnId="{F4C3A0D8-1FA0-40FB-872E-342CF52B8C7D}">
      <dgm:prSet/>
      <dgm:spPr/>
      <dgm:t>
        <a:bodyPr/>
        <a:lstStyle/>
        <a:p>
          <a:endParaRPr lang="pl-PL"/>
        </a:p>
      </dgm:t>
    </dgm:pt>
    <dgm:pt modelId="{6591F7D4-10FA-4BB7-BE66-2B067B873B34}">
      <dgm:prSet phldrT="[Tekst]"/>
      <dgm:spPr/>
      <dgm:t>
        <a:bodyPr/>
        <a:lstStyle/>
        <a:p>
          <a:r>
            <a:rPr lang="pl-PL" dirty="0"/>
            <a:t>3.</a:t>
          </a:r>
        </a:p>
        <a:p>
          <a:r>
            <a:rPr lang="pl-PL" dirty="0" err="1"/>
            <a:t>Corporate</a:t>
          </a:r>
          <a:r>
            <a:rPr lang="pl-PL" dirty="0"/>
            <a:t> </a:t>
          </a:r>
          <a:r>
            <a:rPr lang="pl-PL" dirty="0" err="1"/>
            <a:t>Social</a:t>
          </a:r>
          <a:r>
            <a:rPr lang="pl-PL" dirty="0"/>
            <a:t> </a:t>
          </a:r>
          <a:r>
            <a:rPr lang="pl-PL" dirty="0" err="1"/>
            <a:t>Responsibility</a:t>
          </a:r>
          <a:endParaRPr lang="pl-PL" dirty="0"/>
        </a:p>
      </dgm:t>
    </dgm:pt>
    <dgm:pt modelId="{87BCC754-11A7-46B7-889E-31952985B138}" type="parTrans" cxnId="{F475A423-3487-4D25-BCA1-7EF5126CFD3D}">
      <dgm:prSet/>
      <dgm:spPr/>
      <dgm:t>
        <a:bodyPr/>
        <a:lstStyle/>
        <a:p>
          <a:endParaRPr lang="pl-PL"/>
        </a:p>
      </dgm:t>
    </dgm:pt>
    <dgm:pt modelId="{D5359361-8596-437D-AAB3-C29221E658DD}" type="sibTrans" cxnId="{F475A423-3487-4D25-BCA1-7EF5126CFD3D}">
      <dgm:prSet/>
      <dgm:spPr/>
      <dgm:t>
        <a:bodyPr/>
        <a:lstStyle/>
        <a:p>
          <a:endParaRPr lang="pl-PL"/>
        </a:p>
      </dgm:t>
    </dgm:pt>
    <dgm:pt modelId="{B626DD99-DEA7-43E8-BC4D-F77F9141FBBC}" type="pres">
      <dgm:prSet presAssocID="{FF74872B-030C-457B-9B72-417DD24A2CB4}" presName="composite" presStyleCnt="0">
        <dgm:presLayoutVars>
          <dgm:chMax val="1"/>
          <dgm:dir/>
          <dgm:resizeHandles val="exact"/>
        </dgm:presLayoutVars>
      </dgm:prSet>
      <dgm:spPr/>
    </dgm:pt>
    <dgm:pt modelId="{E50FB34F-F5D5-4908-B5B6-B6778BEF6A9C}" type="pres">
      <dgm:prSet presAssocID="{FF74872B-030C-457B-9B72-417DD24A2CB4}" presName="radial" presStyleCnt="0">
        <dgm:presLayoutVars>
          <dgm:animLvl val="ctr"/>
        </dgm:presLayoutVars>
      </dgm:prSet>
      <dgm:spPr/>
    </dgm:pt>
    <dgm:pt modelId="{40F9C30D-7012-4BB7-A142-F81E7AF8489E}" type="pres">
      <dgm:prSet presAssocID="{A0D7CFE4-C873-4974-BD61-EE3DF4DE132A}" presName="centerShape" presStyleLbl="vennNode1" presStyleIdx="0" presStyleCnt="5"/>
      <dgm:spPr/>
    </dgm:pt>
    <dgm:pt modelId="{19ECE498-FD70-4451-AAC1-E4E53D4E70B3}" type="pres">
      <dgm:prSet presAssocID="{78F15E96-C1B4-4733-8F3E-3947B8E4738E}" presName="node" presStyleLbl="vennNode1" presStyleIdx="1" presStyleCnt="5">
        <dgm:presLayoutVars>
          <dgm:bulletEnabled val="1"/>
        </dgm:presLayoutVars>
      </dgm:prSet>
      <dgm:spPr/>
    </dgm:pt>
    <dgm:pt modelId="{85D8D7C6-0691-4F73-AA3E-3DC51FC9751D}" type="pres">
      <dgm:prSet presAssocID="{86CB1610-6ABF-41E8-BC99-D8A9812903DB}" presName="node" presStyleLbl="vennNode1" presStyleIdx="2" presStyleCnt="5">
        <dgm:presLayoutVars>
          <dgm:bulletEnabled val="1"/>
        </dgm:presLayoutVars>
      </dgm:prSet>
      <dgm:spPr/>
    </dgm:pt>
    <dgm:pt modelId="{22174CA0-58C5-4F6B-B6A6-318E63930572}" type="pres">
      <dgm:prSet presAssocID="{6591F7D4-10FA-4BB7-BE66-2B067B873B34}" presName="node" presStyleLbl="vennNode1" presStyleIdx="3" presStyleCnt="5">
        <dgm:presLayoutVars>
          <dgm:bulletEnabled val="1"/>
        </dgm:presLayoutVars>
      </dgm:prSet>
      <dgm:spPr/>
    </dgm:pt>
    <dgm:pt modelId="{94B87767-2587-4F3A-B4A9-42F90D2495C8}" type="pres">
      <dgm:prSet presAssocID="{0D259C4A-0E4D-4D59-98A1-F825F44C69A3}" presName="node" presStyleLbl="vennNode1" presStyleIdx="4" presStyleCnt="5">
        <dgm:presLayoutVars>
          <dgm:bulletEnabled val="1"/>
        </dgm:presLayoutVars>
      </dgm:prSet>
      <dgm:spPr/>
    </dgm:pt>
  </dgm:ptLst>
  <dgm:cxnLst>
    <dgm:cxn modelId="{F475A423-3487-4D25-BCA1-7EF5126CFD3D}" srcId="{A0D7CFE4-C873-4974-BD61-EE3DF4DE132A}" destId="{6591F7D4-10FA-4BB7-BE66-2B067B873B34}" srcOrd="2" destOrd="0" parTransId="{87BCC754-11A7-46B7-889E-31952985B138}" sibTransId="{D5359361-8596-437D-AAB3-C29221E658DD}"/>
    <dgm:cxn modelId="{B1AE3A47-7B28-40BD-BCBF-019513C39E62}" type="presOf" srcId="{FF74872B-030C-457B-9B72-417DD24A2CB4}" destId="{B626DD99-DEA7-43E8-BC4D-F77F9141FBBC}" srcOrd="0" destOrd="0" presId="urn:microsoft.com/office/officeart/2005/8/layout/radial3"/>
    <dgm:cxn modelId="{CCECC272-1D36-4482-A559-DF2778CF35F2}" srcId="{A0D7CFE4-C873-4974-BD61-EE3DF4DE132A}" destId="{78F15E96-C1B4-4733-8F3E-3947B8E4738E}" srcOrd="0" destOrd="0" parTransId="{86DE3D37-EEEA-4AFD-BF25-B4B0C2E52817}" sibTransId="{A48B83AD-2355-4D68-A1E9-8CEEC3704389}"/>
    <dgm:cxn modelId="{C710BA82-A491-41A4-B237-F4E048007A93}" type="presOf" srcId="{6591F7D4-10FA-4BB7-BE66-2B067B873B34}" destId="{22174CA0-58C5-4F6B-B6A6-318E63930572}" srcOrd="0" destOrd="0" presId="urn:microsoft.com/office/officeart/2005/8/layout/radial3"/>
    <dgm:cxn modelId="{3F210095-0F39-4DC0-93EF-4737F1002C52}" srcId="{A0D7CFE4-C873-4974-BD61-EE3DF4DE132A}" destId="{0D259C4A-0E4D-4D59-98A1-F825F44C69A3}" srcOrd="3" destOrd="0" parTransId="{FE703E45-C6CB-4DD5-802C-E3C9C07FC738}" sibTransId="{B99660AC-8445-4A70-8566-F76C162961F9}"/>
    <dgm:cxn modelId="{1AFC84A3-AD5D-45D4-87D8-60C84BAE5DAB}" type="presOf" srcId="{78F15E96-C1B4-4733-8F3E-3947B8E4738E}" destId="{19ECE498-FD70-4451-AAC1-E4E53D4E70B3}" srcOrd="0" destOrd="0" presId="urn:microsoft.com/office/officeart/2005/8/layout/radial3"/>
    <dgm:cxn modelId="{118B29AB-2228-45BA-8624-8A5082E9D4B5}" type="presOf" srcId="{0D259C4A-0E4D-4D59-98A1-F825F44C69A3}" destId="{94B87767-2587-4F3A-B4A9-42F90D2495C8}" srcOrd="0" destOrd="0" presId="urn:microsoft.com/office/officeart/2005/8/layout/radial3"/>
    <dgm:cxn modelId="{C9A637D2-ED00-4575-9EB0-55F1B0152927}" srcId="{FF74872B-030C-457B-9B72-417DD24A2CB4}" destId="{A0D7CFE4-C873-4974-BD61-EE3DF4DE132A}" srcOrd="0" destOrd="0" parTransId="{A92F1579-DD2B-4700-993F-0A38633ABEBD}" sibTransId="{6AB847BC-E67C-4D8F-BCC3-DECBB4268436}"/>
    <dgm:cxn modelId="{F4C3A0D8-1FA0-40FB-872E-342CF52B8C7D}" srcId="{A0D7CFE4-C873-4974-BD61-EE3DF4DE132A}" destId="{86CB1610-6ABF-41E8-BC99-D8A9812903DB}" srcOrd="1" destOrd="0" parTransId="{6A37DF08-7070-464B-A3C0-0FA1CECBBDE2}" sibTransId="{FA4512FB-5F9F-410B-9D6F-B1C1CD008C41}"/>
    <dgm:cxn modelId="{6F83BEFB-F080-48FC-8267-020124D70947}" type="presOf" srcId="{A0D7CFE4-C873-4974-BD61-EE3DF4DE132A}" destId="{40F9C30D-7012-4BB7-A142-F81E7AF8489E}" srcOrd="0" destOrd="0" presId="urn:microsoft.com/office/officeart/2005/8/layout/radial3"/>
    <dgm:cxn modelId="{7FF14CFF-0BF0-4F02-A336-36F101292DBC}" type="presOf" srcId="{86CB1610-6ABF-41E8-BC99-D8A9812903DB}" destId="{85D8D7C6-0691-4F73-AA3E-3DC51FC9751D}" srcOrd="0" destOrd="0" presId="urn:microsoft.com/office/officeart/2005/8/layout/radial3"/>
    <dgm:cxn modelId="{73D59F97-C7DF-416B-B1EA-E9DB8042EA68}" type="presParOf" srcId="{B626DD99-DEA7-43E8-BC4D-F77F9141FBBC}" destId="{E50FB34F-F5D5-4908-B5B6-B6778BEF6A9C}" srcOrd="0" destOrd="0" presId="urn:microsoft.com/office/officeart/2005/8/layout/radial3"/>
    <dgm:cxn modelId="{3344B84B-457A-49FC-A719-6683AD1E75FF}" type="presParOf" srcId="{E50FB34F-F5D5-4908-B5B6-B6778BEF6A9C}" destId="{40F9C30D-7012-4BB7-A142-F81E7AF8489E}" srcOrd="0" destOrd="0" presId="urn:microsoft.com/office/officeart/2005/8/layout/radial3"/>
    <dgm:cxn modelId="{411CC593-FED4-467B-98BC-C45A5F72764B}" type="presParOf" srcId="{E50FB34F-F5D5-4908-B5B6-B6778BEF6A9C}" destId="{19ECE498-FD70-4451-AAC1-E4E53D4E70B3}" srcOrd="1" destOrd="0" presId="urn:microsoft.com/office/officeart/2005/8/layout/radial3"/>
    <dgm:cxn modelId="{6C508569-72D7-47EA-84AD-B0E860DF316F}" type="presParOf" srcId="{E50FB34F-F5D5-4908-B5B6-B6778BEF6A9C}" destId="{85D8D7C6-0691-4F73-AA3E-3DC51FC9751D}" srcOrd="2" destOrd="0" presId="urn:microsoft.com/office/officeart/2005/8/layout/radial3"/>
    <dgm:cxn modelId="{5176B09E-95D1-4B22-8014-46B21A6F0ACE}" type="presParOf" srcId="{E50FB34F-F5D5-4908-B5B6-B6778BEF6A9C}" destId="{22174CA0-58C5-4F6B-B6A6-318E63930572}" srcOrd="3" destOrd="0" presId="urn:microsoft.com/office/officeart/2005/8/layout/radial3"/>
    <dgm:cxn modelId="{5CDD5B2F-EC59-4C48-AD08-17190F8BFB4A}" type="presParOf" srcId="{E50FB34F-F5D5-4908-B5B6-B6778BEF6A9C}" destId="{94B87767-2587-4F3A-B4A9-42F90D2495C8}"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74872B-030C-457B-9B72-417DD24A2CB4}" type="doc">
      <dgm:prSet loTypeId="urn:microsoft.com/office/officeart/2005/8/layout/radial3" loCatId="cycle" qsTypeId="urn:microsoft.com/office/officeart/2005/8/quickstyle/simple1" qsCatId="simple" csTypeId="urn:microsoft.com/office/officeart/2005/8/colors/accent0_1" csCatId="mainScheme" phldr="1"/>
      <dgm:spPr/>
      <dgm:t>
        <a:bodyPr/>
        <a:lstStyle/>
        <a:p>
          <a:endParaRPr lang="pl-PL"/>
        </a:p>
      </dgm:t>
    </dgm:pt>
    <dgm:pt modelId="{A0D7CFE4-C873-4974-BD61-EE3DF4DE132A}">
      <dgm:prSet phldrT="[Tekst]"/>
      <dgm:spPr/>
      <dgm:t>
        <a:bodyPr/>
        <a:lstStyle/>
        <a:p>
          <a:r>
            <a:rPr lang="en-GB" dirty="0">
              <a:solidFill>
                <a:srgbClr val="337162"/>
              </a:solidFill>
              <a:sym typeface="Wingdings" panose="05000000000000000000" pitchFamily="2" charset="2"/>
            </a:rPr>
            <a:t>Eco-friendly (EF)</a:t>
          </a:r>
          <a:r>
            <a:rPr lang="pl-PL" dirty="0">
              <a:solidFill>
                <a:srgbClr val="337162"/>
              </a:solidFill>
              <a:sym typeface="Wingdings" panose="05000000000000000000" pitchFamily="2" charset="2"/>
            </a:rPr>
            <a:t> /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a:t>
          </a:r>
          <a:r>
            <a:rPr lang="pl-PL" dirty="0">
              <a:solidFill>
                <a:srgbClr val="337162"/>
              </a:solidFill>
              <a:sym typeface="Wingdings" panose="05000000000000000000" pitchFamily="2" charset="2"/>
            </a:rPr>
            <a:t>and </a:t>
          </a:r>
          <a:r>
            <a:rPr lang="en-GB" dirty="0">
              <a:solidFill>
                <a:srgbClr val="9A3F16"/>
              </a:solidFill>
              <a:sym typeface="Wingdings" panose="05000000000000000000" pitchFamily="2" charset="2"/>
            </a:rPr>
            <a:t>Digital (D)</a:t>
          </a:r>
          <a:r>
            <a:rPr lang="pl-PL" dirty="0">
              <a:solidFill>
                <a:srgbClr val="9A3F16"/>
              </a:solidFill>
              <a:sym typeface="Wingdings" panose="05000000000000000000" pitchFamily="2" charset="2"/>
            </a:rPr>
            <a:t> </a:t>
          </a:r>
          <a:r>
            <a:rPr lang="en-GB" dirty="0">
              <a:solidFill>
                <a:schemeClr val="tx1"/>
              </a:solidFill>
              <a:sym typeface="Wingdings" panose="05000000000000000000" pitchFamily="2" charset="2"/>
            </a:rPr>
            <a:t>Business Models</a:t>
          </a:r>
          <a:r>
            <a:rPr lang="pl-PL" dirty="0">
              <a:solidFill>
                <a:schemeClr val="tx1"/>
              </a:solidFill>
              <a:sym typeface="Wingdings" panose="05000000000000000000" pitchFamily="2" charset="2"/>
            </a:rPr>
            <a:t> / Start-</a:t>
          </a:r>
          <a:r>
            <a:rPr lang="pl-PL" dirty="0" err="1">
              <a:solidFill>
                <a:schemeClr val="tx1"/>
              </a:solidFill>
              <a:sym typeface="Wingdings" panose="05000000000000000000" pitchFamily="2" charset="2"/>
            </a:rPr>
            <a:t>ups</a:t>
          </a:r>
          <a:endParaRPr lang="pl-PL" dirty="0">
            <a:solidFill>
              <a:schemeClr val="tx1"/>
            </a:solidFill>
          </a:endParaRPr>
        </a:p>
      </dgm:t>
    </dgm:pt>
    <dgm:pt modelId="{A92F1579-DD2B-4700-993F-0A38633ABEBD}" type="parTrans" cxnId="{C9A637D2-ED00-4575-9EB0-55F1B0152927}">
      <dgm:prSet/>
      <dgm:spPr/>
      <dgm:t>
        <a:bodyPr/>
        <a:lstStyle/>
        <a:p>
          <a:endParaRPr lang="pl-PL"/>
        </a:p>
      </dgm:t>
    </dgm:pt>
    <dgm:pt modelId="{6AB847BC-E67C-4D8F-BCC3-DECBB4268436}" type="sibTrans" cxnId="{C9A637D2-ED00-4575-9EB0-55F1B0152927}">
      <dgm:prSet/>
      <dgm:spPr/>
      <dgm:t>
        <a:bodyPr/>
        <a:lstStyle/>
        <a:p>
          <a:endParaRPr lang="pl-PL"/>
        </a:p>
      </dgm:t>
    </dgm:pt>
    <dgm:pt modelId="{0D259C4A-0E4D-4D59-98A1-F825F44C69A3}">
      <dgm:prSet phldrT="[Tekst]"/>
      <dgm:spPr/>
      <dgm:t>
        <a:bodyPr/>
        <a:lstStyle/>
        <a:p>
          <a:r>
            <a:rPr lang="pl-PL" dirty="0"/>
            <a:t>4.</a:t>
          </a:r>
        </a:p>
        <a:p>
          <a:r>
            <a:rPr lang="pl-PL" dirty="0"/>
            <a:t>ICT Management</a:t>
          </a:r>
        </a:p>
      </dgm:t>
    </dgm:pt>
    <dgm:pt modelId="{FE703E45-C6CB-4DD5-802C-E3C9C07FC738}" type="parTrans" cxnId="{3F210095-0F39-4DC0-93EF-4737F1002C52}">
      <dgm:prSet/>
      <dgm:spPr/>
      <dgm:t>
        <a:bodyPr/>
        <a:lstStyle/>
        <a:p>
          <a:endParaRPr lang="pl-PL"/>
        </a:p>
      </dgm:t>
    </dgm:pt>
    <dgm:pt modelId="{B99660AC-8445-4A70-8566-F76C162961F9}" type="sibTrans" cxnId="{3F210095-0F39-4DC0-93EF-4737F1002C52}">
      <dgm:prSet/>
      <dgm:spPr/>
      <dgm:t>
        <a:bodyPr/>
        <a:lstStyle/>
        <a:p>
          <a:endParaRPr lang="pl-PL"/>
        </a:p>
      </dgm:t>
    </dgm:pt>
    <dgm:pt modelId="{78F15E96-C1B4-4733-8F3E-3947B8E4738E}">
      <dgm:prSet phldrT="[Tekst]"/>
      <dgm:spPr>
        <a:noFill/>
      </dgm:spPr>
      <dgm:t>
        <a:bodyPr/>
        <a:lstStyle/>
        <a:p>
          <a:r>
            <a:rPr lang="pl-PL" noProof="0" dirty="0"/>
            <a:t>1.</a:t>
          </a:r>
        </a:p>
        <a:p>
          <a:r>
            <a:rPr lang="en-GB" noProof="0" dirty="0"/>
            <a:t>Quintuple Helix</a:t>
          </a:r>
        </a:p>
      </dgm:t>
    </dgm:pt>
    <dgm:pt modelId="{86DE3D37-EEEA-4AFD-BF25-B4B0C2E52817}" type="parTrans" cxnId="{CCECC272-1D36-4482-A559-DF2778CF35F2}">
      <dgm:prSet/>
      <dgm:spPr/>
      <dgm:t>
        <a:bodyPr/>
        <a:lstStyle/>
        <a:p>
          <a:endParaRPr lang="pl-PL"/>
        </a:p>
      </dgm:t>
    </dgm:pt>
    <dgm:pt modelId="{A48B83AD-2355-4D68-A1E9-8CEEC3704389}" type="sibTrans" cxnId="{CCECC272-1D36-4482-A559-DF2778CF35F2}">
      <dgm:prSet/>
      <dgm:spPr/>
      <dgm:t>
        <a:bodyPr/>
        <a:lstStyle/>
        <a:p>
          <a:endParaRPr lang="pl-PL"/>
        </a:p>
      </dgm:t>
    </dgm:pt>
    <dgm:pt modelId="{86CB1610-6ABF-41E8-BC99-D8A9812903DB}">
      <dgm:prSet phldrT="[Tekst]"/>
      <dgm:spPr>
        <a:noFill/>
      </dgm:spPr>
      <dgm:t>
        <a:bodyPr/>
        <a:lstStyle/>
        <a:p>
          <a:r>
            <a:rPr lang="pl-PL" dirty="0"/>
            <a:t>2.</a:t>
          </a:r>
        </a:p>
        <a:p>
          <a:r>
            <a:rPr lang="pl-PL" dirty="0"/>
            <a:t>Networking</a:t>
          </a:r>
        </a:p>
      </dgm:t>
    </dgm:pt>
    <dgm:pt modelId="{6A37DF08-7070-464B-A3C0-0FA1CECBBDE2}" type="parTrans" cxnId="{F4C3A0D8-1FA0-40FB-872E-342CF52B8C7D}">
      <dgm:prSet/>
      <dgm:spPr/>
      <dgm:t>
        <a:bodyPr/>
        <a:lstStyle/>
        <a:p>
          <a:endParaRPr lang="pl-PL"/>
        </a:p>
      </dgm:t>
    </dgm:pt>
    <dgm:pt modelId="{FA4512FB-5F9F-410B-9D6F-B1C1CD008C41}" type="sibTrans" cxnId="{F4C3A0D8-1FA0-40FB-872E-342CF52B8C7D}">
      <dgm:prSet/>
      <dgm:spPr/>
      <dgm:t>
        <a:bodyPr/>
        <a:lstStyle/>
        <a:p>
          <a:endParaRPr lang="pl-PL"/>
        </a:p>
      </dgm:t>
    </dgm:pt>
    <dgm:pt modelId="{6591F7D4-10FA-4BB7-BE66-2B067B873B34}">
      <dgm:prSet phldrT="[Tekst]"/>
      <dgm:spPr>
        <a:solidFill>
          <a:schemeClr val="accent2">
            <a:lumMod val="75000"/>
            <a:alpha val="50000"/>
          </a:schemeClr>
        </a:solidFill>
      </dgm:spPr>
      <dgm:t>
        <a:bodyPr/>
        <a:lstStyle/>
        <a:p>
          <a:r>
            <a:rPr lang="pl-PL" dirty="0"/>
            <a:t>3.</a:t>
          </a:r>
        </a:p>
        <a:p>
          <a:r>
            <a:rPr lang="pl-PL" dirty="0" err="1"/>
            <a:t>Corporate</a:t>
          </a:r>
          <a:r>
            <a:rPr lang="pl-PL" dirty="0"/>
            <a:t> </a:t>
          </a:r>
          <a:r>
            <a:rPr lang="pl-PL" dirty="0" err="1"/>
            <a:t>Social</a:t>
          </a:r>
          <a:r>
            <a:rPr lang="pl-PL" dirty="0"/>
            <a:t> </a:t>
          </a:r>
          <a:r>
            <a:rPr lang="pl-PL" dirty="0" err="1"/>
            <a:t>Responsibility</a:t>
          </a:r>
          <a:endParaRPr lang="pl-PL" dirty="0"/>
        </a:p>
      </dgm:t>
    </dgm:pt>
    <dgm:pt modelId="{87BCC754-11A7-46B7-889E-31952985B138}" type="parTrans" cxnId="{F475A423-3487-4D25-BCA1-7EF5126CFD3D}">
      <dgm:prSet/>
      <dgm:spPr/>
      <dgm:t>
        <a:bodyPr/>
        <a:lstStyle/>
        <a:p>
          <a:endParaRPr lang="pl-PL"/>
        </a:p>
      </dgm:t>
    </dgm:pt>
    <dgm:pt modelId="{D5359361-8596-437D-AAB3-C29221E658DD}" type="sibTrans" cxnId="{F475A423-3487-4D25-BCA1-7EF5126CFD3D}">
      <dgm:prSet/>
      <dgm:spPr/>
      <dgm:t>
        <a:bodyPr/>
        <a:lstStyle/>
        <a:p>
          <a:endParaRPr lang="pl-PL"/>
        </a:p>
      </dgm:t>
    </dgm:pt>
    <dgm:pt modelId="{B626DD99-DEA7-43E8-BC4D-F77F9141FBBC}" type="pres">
      <dgm:prSet presAssocID="{FF74872B-030C-457B-9B72-417DD24A2CB4}" presName="composite" presStyleCnt="0">
        <dgm:presLayoutVars>
          <dgm:chMax val="1"/>
          <dgm:dir/>
          <dgm:resizeHandles val="exact"/>
        </dgm:presLayoutVars>
      </dgm:prSet>
      <dgm:spPr/>
    </dgm:pt>
    <dgm:pt modelId="{E50FB34F-F5D5-4908-B5B6-B6778BEF6A9C}" type="pres">
      <dgm:prSet presAssocID="{FF74872B-030C-457B-9B72-417DD24A2CB4}" presName="radial" presStyleCnt="0">
        <dgm:presLayoutVars>
          <dgm:animLvl val="ctr"/>
        </dgm:presLayoutVars>
      </dgm:prSet>
      <dgm:spPr/>
    </dgm:pt>
    <dgm:pt modelId="{40F9C30D-7012-4BB7-A142-F81E7AF8489E}" type="pres">
      <dgm:prSet presAssocID="{A0D7CFE4-C873-4974-BD61-EE3DF4DE132A}" presName="centerShape" presStyleLbl="vennNode1" presStyleIdx="0" presStyleCnt="5"/>
      <dgm:spPr/>
    </dgm:pt>
    <dgm:pt modelId="{19ECE498-FD70-4451-AAC1-E4E53D4E70B3}" type="pres">
      <dgm:prSet presAssocID="{78F15E96-C1B4-4733-8F3E-3947B8E4738E}" presName="node" presStyleLbl="vennNode1" presStyleIdx="1" presStyleCnt="5">
        <dgm:presLayoutVars>
          <dgm:bulletEnabled val="1"/>
        </dgm:presLayoutVars>
      </dgm:prSet>
      <dgm:spPr/>
    </dgm:pt>
    <dgm:pt modelId="{85D8D7C6-0691-4F73-AA3E-3DC51FC9751D}" type="pres">
      <dgm:prSet presAssocID="{86CB1610-6ABF-41E8-BC99-D8A9812903DB}" presName="node" presStyleLbl="vennNode1" presStyleIdx="2" presStyleCnt="5">
        <dgm:presLayoutVars>
          <dgm:bulletEnabled val="1"/>
        </dgm:presLayoutVars>
      </dgm:prSet>
      <dgm:spPr/>
    </dgm:pt>
    <dgm:pt modelId="{22174CA0-58C5-4F6B-B6A6-318E63930572}" type="pres">
      <dgm:prSet presAssocID="{6591F7D4-10FA-4BB7-BE66-2B067B873B34}" presName="node" presStyleLbl="vennNode1" presStyleIdx="3" presStyleCnt="5">
        <dgm:presLayoutVars>
          <dgm:bulletEnabled val="1"/>
        </dgm:presLayoutVars>
      </dgm:prSet>
      <dgm:spPr/>
    </dgm:pt>
    <dgm:pt modelId="{94B87767-2587-4F3A-B4A9-42F90D2495C8}" type="pres">
      <dgm:prSet presAssocID="{0D259C4A-0E4D-4D59-98A1-F825F44C69A3}" presName="node" presStyleLbl="vennNode1" presStyleIdx="4" presStyleCnt="5">
        <dgm:presLayoutVars>
          <dgm:bulletEnabled val="1"/>
        </dgm:presLayoutVars>
      </dgm:prSet>
      <dgm:spPr/>
    </dgm:pt>
  </dgm:ptLst>
  <dgm:cxnLst>
    <dgm:cxn modelId="{F475A423-3487-4D25-BCA1-7EF5126CFD3D}" srcId="{A0D7CFE4-C873-4974-BD61-EE3DF4DE132A}" destId="{6591F7D4-10FA-4BB7-BE66-2B067B873B34}" srcOrd="2" destOrd="0" parTransId="{87BCC754-11A7-46B7-889E-31952985B138}" sibTransId="{D5359361-8596-437D-AAB3-C29221E658DD}"/>
    <dgm:cxn modelId="{B1AE3A47-7B28-40BD-BCBF-019513C39E62}" type="presOf" srcId="{FF74872B-030C-457B-9B72-417DD24A2CB4}" destId="{B626DD99-DEA7-43E8-BC4D-F77F9141FBBC}" srcOrd="0" destOrd="0" presId="urn:microsoft.com/office/officeart/2005/8/layout/radial3"/>
    <dgm:cxn modelId="{CCECC272-1D36-4482-A559-DF2778CF35F2}" srcId="{A0D7CFE4-C873-4974-BD61-EE3DF4DE132A}" destId="{78F15E96-C1B4-4733-8F3E-3947B8E4738E}" srcOrd="0" destOrd="0" parTransId="{86DE3D37-EEEA-4AFD-BF25-B4B0C2E52817}" sibTransId="{A48B83AD-2355-4D68-A1E9-8CEEC3704389}"/>
    <dgm:cxn modelId="{C710BA82-A491-41A4-B237-F4E048007A93}" type="presOf" srcId="{6591F7D4-10FA-4BB7-BE66-2B067B873B34}" destId="{22174CA0-58C5-4F6B-B6A6-318E63930572}" srcOrd="0" destOrd="0" presId="urn:microsoft.com/office/officeart/2005/8/layout/radial3"/>
    <dgm:cxn modelId="{3F210095-0F39-4DC0-93EF-4737F1002C52}" srcId="{A0D7CFE4-C873-4974-BD61-EE3DF4DE132A}" destId="{0D259C4A-0E4D-4D59-98A1-F825F44C69A3}" srcOrd="3" destOrd="0" parTransId="{FE703E45-C6CB-4DD5-802C-E3C9C07FC738}" sibTransId="{B99660AC-8445-4A70-8566-F76C162961F9}"/>
    <dgm:cxn modelId="{1AFC84A3-AD5D-45D4-87D8-60C84BAE5DAB}" type="presOf" srcId="{78F15E96-C1B4-4733-8F3E-3947B8E4738E}" destId="{19ECE498-FD70-4451-AAC1-E4E53D4E70B3}" srcOrd="0" destOrd="0" presId="urn:microsoft.com/office/officeart/2005/8/layout/radial3"/>
    <dgm:cxn modelId="{118B29AB-2228-45BA-8624-8A5082E9D4B5}" type="presOf" srcId="{0D259C4A-0E4D-4D59-98A1-F825F44C69A3}" destId="{94B87767-2587-4F3A-B4A9-42F90D2495C8}" srcOrd="0" destOrd="0" presId="urn:microsoft.com/office/officeart/2005/8/layout/radial3"/>
    <dgm:cxn modelId="{C9A637D2-ED00-4575-9EB0-55F1B0152927}" srcId="{FF74872B-030C-457B-9B72-417DD24A2CB4}" destId="{A0D7CFE4-C873-4974-BD61-EE3DF4DE132A}" srcOrd="0" destOrd="0" parTransId="{A92F1579-DD2B-4700-993F-0A38633ABEBD}" sibTransId="{6AB847BC-E67C-4D8F-BCC3-DECBB4268436}"/>
    <dgm:cxn modelId="{F4C3A0D8-1FA0-40FB-872E-342CF52B8C7D}" srcId="{A0D7CFE4-C873-4974-BD61-EE3DF4DE132A}" destId="{86CB1610-6ABF-41E8-BC99-D8A9812903DB}" srcOrd="1" destOrd="0" parTransId="{6A37DF08-7070-464B-A3C0-0FA1CECBBDE2}" sibTransId="{FA4512FB-5F9F-410B-9D6F-B1C1CD008C41}"/>
    <dgm:cxn modelId="{6F83BEFB-F080-48FC-8267-020124D70947}" type="presOf" srcId="{A0D7CFE4-C873-4974-BD61-EE3DF4DE132A}" destId="{40F9C30D-7012-4BB7-A142-F81E7AF8489E}" srcOrd="0" destOrd="0" presId="urn:microsoft.com/office/officeart/2005/8/layout/radial3"/>
    <dgm:cxn modelId="{7FF14CFF-0BF0-4F02-A336-36F101292DBC}" type="presOf" srcId="{86CB1610-6ABF-41E8-BC99-D8A9812903DB}" destId="{85D8D7C6-0691-4F73-AA3E-3DC51FC9751D}" srcOrd="0" destOrd="0" presId="urn:microsoft.com/office/officeart/2005/8/layout/radial3"/>
    <dgm:cxn modelId="{73D59F97-C7DF-416B-B1EA-E9DB8042EA68}" type="presParOf" srcId="{B626DD99-DEA7-43E8-BC4D-F77F9141FBBC}" destId="{E50FB34F-F5D5-4908-B5B6-B6778BEF6A9C}" srcOrd="0" destOrd="0" presId="urn:microsoft.com/office/officeart/2005/8/layout/radial3"/>
    <dgm:cxn modelId="{3344B84B-457A-49FC-A719-6683AD1E75FF}" type="presParOf" srcId="{E50FB34F-F5D5-4908-B5B6-B6778BEF6A9C}" destId="{40F9C30D-7012-4BB7-A142-F81E7AF8489E}" srcOrd="0" destOrd="0" presId="urn:microsoft.com/office/officeart/2005/8/layout/radial3"/>
    <dgm:cxn modelId="{411CC593-FED4-467B-98BC-C45A5F72764B}" type="presParOf" srcId="{E50FB34F-F5D5-4908-B5B6-B6778BEF6A9C}" destId="{19ECE498-FD70-4451-AAC1-E4E53D4E70B3}" srcOrd="1" destOrd="0" presId="urn:microsoft.com/office/officeart/2005/8/layout/radial3"/>
    <dgm:cxn modelId="{6C508569-72D7-47EA-84AD-B0E860DF316F}" type="presParOf" srcId="{E50FB34F-F5D5-4908-B5B6-B6778BEF6A9C}" destId="{85D8D7C6-0691-4F73-AA3E-3DC51FC9751D}" srcOrd="2" destOrd="0" presId="urn:microsoft.com/office/officeart/2005/8/layout/radial3"/>
    <dgm:cxn modelId="{5176B09E-95D1-4B22-8014-46B21A6F0ACE}" type="presParOf" srcId="{E50FB34F-F5D5-4908-B5B6-B6778BEF6A9C}" destId="{22174CA0-58C5-4F6B-B6A6-318E63930572}" srcOrd="3" destOrd="0" presId="urn:microsoft.com/office/officeart/2005/8/layout/radial3"/>
    <dgm:cxn modelId="{5CDD5B2F-EC59-4C48-AD08-17190F8BFB4A}" type="presParOf" srcId="{E50FB34F-F5D5-4908-B5B6-B6778BEF6A9C}" destId="{94B87767-2587-4F3A-B4A9-42F90D2495C8}"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74872B-030C-457B-9B72-417DD24A2CB4}" type="doc">
      <dgm:prSet loTypeId="urn:microsoft.com/office/officeart/2005/8/layout/radial3" loCatId="cycle" qsTypeId="urn:microsoft.com/office/officeart/2005/8/quickstyle/simple1" qsCatId="simple" csTypeId="urn:microsoft.com/office/officeart/2005/8/colors/accent0_1" csCatId="mainScheme" phldr="1"/>
      <dgm:spPr/>
      <dgm:t>
        <a:bodyPr/>
        <a:lstStyle/>
        <a:p>
          <a:endParaRPr lang="pl-PL"/>
        </a:p>
      </dgm:t>
    </dgm:pt>
    <dgm:pt modelId="{A0D7CFE4-C873-4974-BD61-EE3DF4DE132A}">
      <dgm:prSet phldrT="[Tekst]"/>
      <dgm:spPr/>
      <dgm:t>
        <a:bodyPr/>
        <a:lstStyle/>
        <a:p>
          <a:r>
            <a:rPr lang="en-GB" dirty="0">
              <a:solidFill>
                <a:srgbClr val="337162"/>
              </a:solidFill>
              <a:sym typeface="Wingdings" panose="05000000000000000000" pitchFamily="2" charset="2"/>
            </a:rPr>
            <a:t>Eco-friendly (EF)</a:t>
          </a:r>
          <a:r>
            <a:rPr lang="pl-PL" dirty="0">
              <a:solidFill>
                <a:srgbClr val="337162"/>
              </a:solidFill>
              <a:sym typeface="Wingdings" panose="05000000000000000000" pitchFamily="2" charset="2"/>
            </a:rPr>
            <a:t> /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a:t>
          </a:r>
          <a:r>
            <a:rPr lang="pl-PL" dirty="0">
              <a:solidFill>
                <a:srgbClr val="337162"/>
              </a:solidFill>
              <a:sym typeface="Wingdings" panose="05000000000000000000" pitchFamily="2" charset="2"/>
            </a:rPr>
            <a:t>and </a:t>
          </a:r>
          <a:r>
            <a:rPr lang="en-GB" dirty="0">
              <a:solidFill>
                <a:srgbClr val="9A3F16"/>
              </a:solidFill>
              <a:sym typeface="Wingdings" panose="05000000000000000000" pitchFamily="2" charset="2"/>
            </a:rPr>
            <a:t>Digital (D)</a:t>
          </a:r>
          <a:r>
            <a:rPr lang="pl-PL" dirty="0">
              <a:solidFill>
                <a:srgbClr val="9A3F16"/>
              </a:solidFill>
              <a:sym typeface="Wingdings" panose="05000000000000000000" pitchFamily="2" charset="2"/>
            </a:rPr>
            <a:t> </a:t>
          </a:r>
          <a:r>
            <a:rPr lang="en-GB" dirty="0">
              <a:solidFill>
                <a:schemeClr val="tx1"/>
              </a:solidFill>
              <a:sym typeface="Wingdings" panose="05000000000000000000" pitchFamily="2" charset="2"/>
            </a:rPr>
            <a:t>Business Models</a:t>
          </a:r>
          <a:r>
            <a:rPr lang="pl-PL" dirty="0">
              <a:solidFill>
                <a:schemeClr val="tx1"/>
              </a:solidFill>
              <a:sym typeface="Wingdings" panose="05000000000000000000" pitchFamily="2" charset="2"/>
            </a:rPr>
            <a:t> / Start-</a:t>
          </a:r>
          <a:r>
            <a:rPr lang="pl-PL" dirty="0" err="1">
              <a:solidFill>
                <a:schemeClr val="tx1"/>
              </a:solidFill>
              <a:sym typeface="Wingdings" panose="05000000000000000000" pitchFamily="2" charset="2"/>
            </a:rPr>
            <a:t>ups</a:t>
          </a:r>
          <a:endParaRPr lang="pl-PL" dirty="0">
            <a:solidFill>
              <a:schemeClr val="tx1"/>
            </a:solidFill>
          </a:endParaRPr>
        </a:p>
      </dgm:t>
    </dgm:pt>
    <dgm:pt modelId="{A92F1579-DD2B-4700-993F-0A38633ABEBD}" type="parTrans" cxnId="{C9A637D2-ED00-4575-9EB0-55F1B0152927}">
      <dgm:prSet/>
      <dgm:spPr/>
      <dgm:t>
        <a:bodyPr/>
        <a:lstStyle/>
        <a:p>
          <a:endParaRPr lang="pl-PL"/>
        </a:p>
      </dgm:t>
    </dgm:pt>
    <dgm:pt modelId="{6AB847BC-E67C-4D8F-BCC3-DECBB4268436}" type="sibTrans" cxnId="{C9A637D2-ED00-4575-9EB0-55F1B0152927}">
      <dgm:prSet/>
      <dgm:spPr/>
      <dgm:t>
        <a:bodyPr/>
        <a:lstStyle/>
        <a:p>
          <a:endParaRPr lang="pl-PL"/>
        </a:p>
      </dgm:t>
    </dgm:pt>
    <dgm:pt modelId="{0D259C4A-0E4D-4D59-98A1-F825F44C69A3}">
      <dgm:prSet phldrT="[Tekst]"/>
      <dgm:spPr>
        <a:solidFill>
          <a:schemeClr val="accent2">
            <a:lumMod val="75000"/>
            <a:alpha val="50000"/>
          </a:schemeClr>
        </a:solidFill>
      </dgm:spPr>
      <dgm:t>
        <a:bodyPr/>
        <a:lstStyle/>
        <a:p>
          <a:r>
            <a:rPr lang="pl-PL" dirty="0"/>
            <a:t>4.</a:t>
          </a:r>
        </a:p>
        <a:p>
          <a:r>
            <a:rPr lang="pl-PL" dirty="0"/>
            <a:t>ICT Management</a:t>
          </a:r>
        </a:p>
      </dgm:t>
    </dgm:pt>
    <dgm:pt modelId="{FE703E45-C6CB-4DD5-802C-E3C9C07FC738}" type="parTrans" cxnId="{3F210095-0F39-4DC0-93EF-4737F1002C52}">
      <dgm:prSet/>
      <dgm:spPr/>
      <dgm:t>
        <a:bodyPr/>
        <a:lstStyle/>
        <a:p>
          <a:endParaRPr lang="pl-PL"/>
        </a:p>
      </dgm:t>
    </dgm:pt>
    <dgm:pt modelId="{B99660AC-8445-4A70-8566-F76C162961F9}" type="sibTrans" cxnId="{3F210095-0F39-4DC0-93EF-4737F1002C52}">
      <dgm:prSet/>
      <dgm:spPr/>
      <dgm:t>
        <a:bodyPr/>
        <a:lstStyle/>
        <a:p>
          <a:endParaRPr lang="pl-PL"/>
        </a:p>
      </dgm:t>
    </dgm:pt>
    <dgm:pt modelId="{78F15E96-C1B4-4733-8F3E-3947B8E4738E}">
      <dgm:prSet phldrT="[Tekst]"/>
      <dgm:spPr>
        <a:noFill/>
      </dgm:spPr>
      <dgm:t>
        <a:bodyPr/>
        <a:lstStyle/>
        <a:p>
          <a:r>
            <a:rPr lang="pl-PL" noProof="0" dirty="0"/>
            <a:t>1.</a:t>
          </a:r>
        </a:p>
        <a:p>
          <a:r>
            <a:rPr lang="en-GB" noProof="0" dirty="0"/>
            <a:t>Quintuple Helix</a:t>
          </a:r>
        </a:p>
      </dgm:t>
    </dgm:pt>
    <dgm:pt modelId="{86DE3D37-EEEA-4AFD-BF25-B4B0C2E52817}" type="parTrans" cxnId="{CCECC272-1D36-4482-A559-DF2778CF35F2}">
      <dgm:prSet/>
      <dgm:spPr/>
      <dgm:t>
        <a:bodyPr/>
        <a:lstStyle/>
        <a:p>
          <a:endParaRPr lang="pl-PL"/>
        </a:p>
      </dgm:t>
    </dgm:pt>
    <dgm:pt modelId="{A48B83AD-2355-4D68-A1E9-8CEEC3704389}" type="sibTrans" cxnId="{CCECC272-1D36-4482-A559-DF2778CF35F2}">
      <dgm:prSet/>
      <dgm:spPr/>
      <dgm:t>
        <a:bodyPr/>
        <a:lstStyle/>
        <a:p>
          <a:endParaRPr lang="pl-PL"/>
        </a:p>
      </dgm:t>
    </dgm:pt>
    <dgm:pt modelId="{86CB1610-6ABF-41E8-BC99-D8A9812903DB}">
      <dgm:prSet phldrT="[Tekst]"/>
      <dgm:spPr>
        <a:noFill/>
      </dgm:spPr>
      <dgm:t>
        <a:bodyPr/>
        <a:lstStyle/>
        <a:p>
          <a:r>
            <a:rPr lang="pl-PL" dirty="0"/>
            <a:t>2.</a:t>
          </a:r>
        </a:p>
        <a:p>
          <a:r>
            <a:rPr lang="pl-PL" dirty="0"/>
            <a:t>Networking</a:t>
          </a:r>
        </a:p>
      </dgm:t>
    </dgm:pt>
    <dgm:pt modelId="{6A37DF08-7070-464B-A3C0-0FA1CECBBDE2}" type="parTrans" cxnId="{F4C3A0D8-1FA0-40FB-872E-342CF52B8C7D}">
      <dgm:prSet/>
      <dgm:spPr/>
      <dgm:t>
        <a:bodyPr/>
        <a:lstStyle/>
        <a:p>
          <a:endParaRPr lang="pl-PL"/>
        </a:p>
      </dgm:t>
    </dgm:pt>
    <dgm:pt modelId="{FA4512FB-5F9F-410B-9D6F-B1C1CD008C41}" type="sibTrans" cxnId="{F4C3A0D8-1FA0-40FB-872E-342CF52B8C7D}">
      <dgm:prSet/>
      <dgm:spPr/>
      <dgm:t>
        <a:bodyPr/>
        <a:lstStyle/>
        <a:p>
          <a:endParaRPr lang="pl-PL"/>
        </a:p>
      </dgm:t>
    </dgm:pt>
    <dgm:pt modelId="{6591F7D4-10FA-4BB7-BE66-2B067B873B34}">
      <dgm:prSet phldrT="[Tekst]"/>
      <dgm:spPr>
        <a:noFill/>
      </dgm:spPr>
      <dgm:t>
        <a:bodyPr/>
        <a:lstStyle/>
        <a:p>
          <a:r>
            <a:rPr lang="pl-PL" dirty="0"/>
            <a:t>3.</a:t>
          </a:r>
        </a:p>
        <a:p>
          <a:r>
            <a:rPr lang="pl-PL" dirty="0" err="1"/>
            <a:t>Corporate</a:t>
          </a:r>
          <a:r>
            <a:rPr lang="pl-PL" dirty="0"/>
            <a:t> </a:t>
          </a:r>
          <a:r>
            <a:rPr lang="pl-PL" dirty="0" err="1"/>
            <a:t>Social</a:t>
          </a:r>
          <a:r>
            <a:rPr lang="pl-PL" dirty="0"/>
            <a:t> </a:t>
          </a:r>
          <a:r>
            <a:rPr lang="pl-PL" dirty="0" err="1"/>
            <a:t>Responsibility</a:t>
          </a:r>
          <a:endParaRPr lang="pl-PL" dirty="0"/>
        </a:p>
      </dgm:t>
    </dgm:pt>
    <dgm:pt modelId="{87BCC754-11A7-46B7-889E-31952985B138}" type="parTrans" cxnId="{F475A423-3487-4D25-BCA1-7EF5126CFD3D}">
      <dgm:prSet/>
      <dgm:spPr/>
      <dgm:t>
        <a:bodyPr/>
        <a:lstStyle/>
        <a:p>
          <a:endParaRPr lang="pl-PL"/>
        </a:p>
      </dgm:t>
    </dgm:pt>
    <dgm:pt modelId="{D5359361-8596-437D-AAB3-C29221E658DD}" type="sibTrans" cxnId="{F475A423-3487-4D25-BCA1-7EF5126CFD3D}">
      <dgm:prSet/>
      <dgm:spPr/>
      <dgm:t>
        <a:bodyPr/>
        <a:lstStyle/>
        <a:p>
          <a:endParaRPr lang="pl-PL"/>
        </a:p>
      </dgm:t>
    </dgm:pt>
    <dgm:pt modelId="{B626DD99-DEA7-43E8-BC4D-F77F9141FBBC}" type="pres">
      <dgm:prSet presAssocID="{FF74872B-030C-457B-9B72-417DD24A2CB4}" presName="composite" presStyleCnt="0">
        <dgm:presLayoutVars>
          <dgm:chMax val="1"/>
          <dgm:dir/>
          <dgm:resizeHandles val="exact"/>
        </dgm:presLayoutVars>
      </dgm:prSet>
      <dgm:spPr/>
    </dgm:pt>
    <dgm:pt modelId="{E50FB34F-F5D5-4908-B5B6-B6778BEF6A9C}" type="pres">
      <dgm:prSet presAssocID="{FF74872B-030C-457B-9B72-417DD24A2CB4}" presName="radial" presStyleCnt="0">
        <dgm:presLayoutVars>
          <dgm:animLvl val="ctr"/>
        </dgm:presLayoutVars>
      </dgm:prSet>
      <dgm:spPr/>
    </dgm:pt>
    <dgm:pt modelId="{40F9C30D-7012-4BB7-A142-F81E7AF8489E}" type="pres">
      <dgm:prSet presAssocID="{A0D7CFE4-C873-4974-BD61-EE3DF4DE132A}" presName="centerShape" presStyleLbl="vennNode1" presStyleIdx="0" presStyleCnt="5"/>
      <dgm:spPr/>
    </dgm:pt>
    <dgm:pt modelId="{19ECE498-FD70-4451-AAC1-E4E53D4E70B3}" type="pres">
      <dgm:prSet presAssocID="{78F15E96-C1B4-4733-8F3E-3947B8E4738E}" presName="node" presStyleLbl="vennNode1" presStyleIdx="1" presStyleCnt="5">
        <dgm:presLayoutVars>
          <dgm:bulletEnabled val="1"/>
        </dgm:presLayoutVars>
      </dgm:prSet>
      <dgm:spPr/>
    </dgm:pt>
    <dgm:pt modelId="{85D8D7C6-0691-4F73-AA3E-3DC51FC9751D}" type="pres">
      <dgm:prSet presAssocID="{86CB1610-6ABF-41E8-BC99-D8A9812903DB}" presName="node" presStyleLbl="vennNode1" presStyleIdx="2" presStyleCnt="5">
        <dgm:presLayoutVars>
          <dgm:bulletEnabled val="1"/>
        </dgm:presLayoutVars>
      </dgm:prSet>
      <dgm:spPr/>
    </dgm:pt>
    <dgm:pt modelId="{22174CA0-58C5-4F6B-B6A6-318E63930572}" type="pres">
      <dgm:prSet presAssocID="{6591F7D4-10FA-4BB7-BE66-2B067B873B34}" presName="node" presStyleLbl="vennNode1" presStyleIdx="3" presStyleCnt="5">
        <dgm:presLayoutVars>
          <dgm:bulletEnabled val="1"/>
        </dgm:presLayoutVars>
      </dgm:prSet>
      <dgm:spPr/>
    </dgm:pt>
    <dgm:pt modelId="{94B87767-2587-4F3A-B4A9-42F90D2495C8}" type="pres">
      <dgm:prSet presAssocID="{0D259C4A-0E4D-4D59-98A1-F825F44C69A3}" presName="node" presStyleLbl="vennNode1" presStyleIdx="4" presStyleCnt="5">
        <dgm:presLayoutVars>
          <dgm:bulletEnabled val="1"/>
        </dgm:presLayoutVars>
      </dgm:prSet>
      <dgm:spPr/>
    </dgm:pt>
  </dgm:ptLst>
  <dgm:cxnLst>
    <dgm:cxn modelId="{F475A423-3487-4D25-BCA1-7EF5126CFD3D}" srcId="{A0D7CFE4-C873-4974-BD61-EE3DF4DE132A}" destId="{6591F7D4-10FA-4BB7-BE66-2B067B873B34}" srcOrd="2" destOrd="0" parTransId="{87BCC754-11A7-46B7-889E-31952985B138}" sibTransId="{D5359361-8596-437D-AAB3-C29221E658DD}"/>
    <dgm:cxn modelId="{B1AE3A47-7B28-40BD-BCBF-019513C39E62}" type="presOf" srcId="{FF74872B-030C-457B-9B72-417DD24A2CB4}" destId="{B626DD99-DEA7-43E8-BC4D-F77F9141FBBC}" srcOrd="0" destOrd="0" presId="urn:microsoft.com/office/officeart/2005/8/layout/radial3"/>
    <dgm:cxn modelId="{CCECC272-1D36-4482-A559-DF2778CF35F2}" srcId="{A0D7CFE4-C873-4974-BD61-EE3DF4DE132A}" destId="{78F15E96-C1B4-4733-8F3E-3947B8E4738E}" srcOrd="0" destOrd="0" parTransId="{86DE3D37-EEEA-4AFD-BF25-B4B0C2E52817}" sibTransId="{A48B83AD-2355-4D68-A1E9-8CEEC3704389}"/>
    <dgm:cxn modelId="{C710BA82-A491-41A4-B237-F4E048007A93}" type="presOf" srcId="{6591F7D4-10FA-4BB7-BE66-2B067B873B34}" destId="{22174CA0-58C5-4F6B-B6A6-318E63930572}" srcOrd="0" destOrd="0" presId="urn:microsoft.com/office/officeart/2005/8/layout/radial3"/>
    <dgm:cxn modelId="{3F210095-0F39-4DC0-93EF-4737F1002C52}" srcId="{A0D7CFE4-C873-4974-BD61-EE3DF4DE132A}" destId="{0D259C4A-0E4D-4D59-98A1-F825F44C69A3}" srcOrd="3" destOrd="0" parTransId="{FE703E45-C6CB-4DD5-802C-E3C9C07FC738}" sibTransId="{B99660AC-8445-4A70-8566-F76C162961F9}"/>
    <dgm:cxn modelId="{1AFC84A3-AD5D-45D4-87D8-60C84BAE5DAB}" type="presOf" srcId="{78F15E96-C1B4-4733-8F3E-3947B8E4738E}" destId="{19ECE498-FD70-4451-AAC1-E4E53D4E70B3}" srcOrd="0" destOrd="0" presId="urn:microsoft.com/office/officeart/2005/8/layout/radial3"/>
    <dgm:cxn modelId="{118B29AB-2228-45BA-8624-8A5082E9D4B5}" type="presOf" srcId="{0D259C4A-0E4D-4D59-98A1-F825F44C69A3}" destId="{94B87767-2587-4F3A-B4A9-42F90D2495C8}" srcOrd="0" destOrd="0" presId="urn:microsoft.com/office/officeart/2005/8/layout/radial3"/>
    <dgm:cxn modelId="{C9A637D2-ED00-4575-9EB0-55F1B0152927}" srcId="{FF74872B-030C-457B-9B72-417DD24A2CB4}" destId="{A0D7CFE4-C873-4974-BD61-EE3DF4DE132A}" srcOrd="0" destOrd="0" parTransId="{A92F1579-DD2B-4700-993F-0A38633ABEBD}" sibTransId="{6AB847BC-E67C-4D8F-BCC3-DECBB4268436}"/>
    <dgm:cxn modelId="{F4C3A0D8-1FA0-40FB-872E-342CF52B8C7D}" srcId="{A0D7CFE4-C873-4974-BD61-EE3DF4DE132A}" destId="{86CB1610-6ABF-41E8-BC99-D8A9812903DB}" srcOrd="1" destOrd="0" parTransId="{6A37DF08-7070-464B-A3C0-0FA1CECBBDE2}" sibTransId="{FA4512FB-5F9F-410B-9D6F-B1C1CD008C41}"/>
    <dgm:cxn modelId="{6F83BEFB-F080-48FC-8267-020124D70947}" type="presOf" srcId="{A0D7CFE4-C873-4974-BD61-EE3DF4DE132A}" destId="{40F9C30D-7012-4BB7-A142-F81E7AF8489E}" srcOrd="0" destOrd="0" presId="urn:microsoft.com/office/officeart/2005/8/layout/radial3"/>
    <dgm:cxn modelId="{7FF14CFF-0BF0-4F02-A336-36F101292DBC}" type="presOf" srcId="{86CB1610-6ABF-41E8-BC99-D8A9812903DB}" destId="{85D8D7C6-0691-4F73-AA3E-3DC51FC9751D}" srcOrd="0" destOrd="0" presId="urn:microsoft.com/office/officeart/2005/8/layout/radial3"/>
    <dgm:cxn modelId="{73D59F97-C7DF-416B-B1EA-E9DB8042EA68}" type="presParOf" srcId="{B626DD99-DEA7-43E8-BC4D-F77F9141FBBC}" destId="{E50FB34F-F5D5-4908-B5B6-B6778BEF6A9C}" srcOrd="0" destOrd="0" presId="urn:microsoft.com/office/officeart/2005/8/layout/radial3"/>
    <dgm:cxn modelId="{3344B84B-457A-49FC-A719-6683AD1E75FF}" type="presParOf" srcId="{E50FB34F-F5D5-4908-B5B6-B6778BEF6A9C}" destId="{40F9C30D-7012-4BB7-A142-F81E7AF8489E}" srcOrd="0" destOrd="0" presId="urn:microsoft.com/office/officeart/2005/8/layout/radial3"/>
    <dgm:cxn modelId="{411CC593-FED4-467B-98BC-C45A5F72764B}" type="presParOf" srcId="{E50FB34F-F5D5-4908-B5B6-B6778BEF6A9C}" destId="{19ECE498-FD70-4451-AAC1-E4E53D4E70B3}" srcOrd="1" destOrd="0" presId="urn:microsoft.com/office/officeart/2005/8/layout/radial3"/>
    <dgm:cxn modelId="{6C508569-72D7-47EA-84AD-B0E860DF316F}" type="presParOf" srcId="{E50FB34F-F5D5-4908-B5B6-B6778BEF6A9C}" destId="{85D8D7C6-0691-4F73-AA3E-3DC51FC9751D}" srcOrd="2" destOrd="0" presId="urn:microsoft.com/office/officeart/2005/8/layout/radial3"/>
    <dgm:cxn modelId="{5176B09E-95D1-4B22-8014-46B21A6F0ACE}" type="presParOf" srcId="{E50FB34F-F5D5-4908-B5B6-B6778BEF6A9C}" destId="{22174CA0-58C5-4F6B-B6A6-318E63930572}" srcOrd="3" destOrd="0" presId="urn:microsoft.com/office/officeart/2005/8/layout/radial3"/>
    <dgm:cxn modelId="{5CDD5B2F-EC59-4C48-AD08-17190F8BFB4A}" type="presParOf" srcId="{E50FB34F-F5D5-4908-B5B6-B6778BEF6A9C}" destId="{94B87767-2587-4F3A-B4A9-42F90D2495C8}"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CD25F3-2F75-4CDF-991A-C10F23923748}" type="doc">
      <dgm:prSet loTypeId="urn:microsoft.com/office/officeart/2008/layout/AlternatingHexagons" loCatId="list" qsTypeId="urn:microsoft.com/office/officeart/2005/8/quickstyle/simple1" qsCatId="simple" csTypeId="urn:microsoft.com/office/officeart/2005/8/colors/colorful5" csCatId="colorful" phldr="1"/>
      <dgm:spPr/>
      <dgm:t>
        <a:bodyPr/>
        <a:lstStyle/>
        <a:p>
          <a:endParaRPr lang="pl-PL"/>
        </a:p>
      </dgm:t>
    </dgm:pt>
    <dgm:pt modelId="{F1C10680-F4C5-479A-85B8-F9CB9701D370}">
      <dgm:prSet phldrT="[Tekst]" custT="1"/>
      <dgm:spPr/>
      <dgm:t>
        <a:bodyPr/>
        <a:lstStyle/>
        <a:p>
          <a:r>
            <a:rPr lang="en-GB" sz="1600" noProof="0" dirty="0"/>
            <a:t>Internet of Things</a:t>
          </a:r>
        </a:p>
      </dgm:t>
    </dgm:pt>
    <dgm:pt modelId="{3D2DB4AE-378C-453C-9C99-265BF51C23BC}" type="parTrans" cxnId="{5AFBF526-916D-49D3-A36F-CE4F5F1BE91E}">
      <dgm:prSet/>
      <dgm:spPr/>
      <dgm:t>
        <a:bodyPr/>
        <a:lstStyle/>
        <a:p>
          <a:endParaRPr lang="pl-PL" sz="1800"/>
        </a:p>
      </dgm:t>
    </dgm:pt>
    <dgm:pt modelId="{B46C1411-0345-45BC-B962-3C9910824B0D}" type="sibTrans" cxnId="{5AFBF526-916D-49D3-A36F-CE4F5F1BE91E}">
      <dgm:prSet custT="1"/>
      <dgm:spPr/>
      <dgm:t>
        <a:bodyPr/>
        <a:lstStyle/>
        <a:p>
          <a:r>
            <a:rPr lang="pl-PL" sz="1600" dirty="0" err="1"/>
            <a:t>Cloud</a:t>
          </a:r>
          <a:r>
            <a:rPr lang="pl-PL" sz="1600" dirty="0"/>
            <a:t> </a:t>
          </a:r>
          <a:r>
            <a:rPr lang="pl-PL" sz="1600" dirty="0" err="1"/>
            <a:t>computing</a:t>
          </a:r>
          <a:endParaRPr lang="pl-PL" sz="1600" dirty="0"/>
        </a:p>
      </dgm:t>
    </dgm:pt>
    <dgm:pt modelId="{A9A346B3-5CCD-4252-AE05-F9AB9C5562C2}">
      <dgm:prSet phldrT="[Tekst]" custT="1"/>
      <dgm:spPr/>
      <dgm:t>
        <a:bodyPr/>
        <a:lstStyle/>
        <a:p>
          <a:r>
            <a:rPr lang="en-GB" sz="1600" noProof="0" dirty="0" err="1"/>
            <a:t>Hyperconnectivity</a:t>
          </a:r>
          <a:endParaRPr lang="en-GB" sz="1600" noProof="0" dirty="0"/>
        </a:p>
      </dgm:t>
    </dgm:pt>
    <dgm:pt modelId="{37E07C29-1993-4E6B-A165-15BFE9D0B2CA}" type="parTrans" cxnId="{E0E50802-8A48-41A7-AF05-A5C0C625C544}">
      <dgm:prSet/>
      <dgm:spPr/>
      <dgm:t>
        <a:bodyPr/>
        <a:lstStyle/>
        <a:p>
          <a:endParaRPr lang="pl-PL" sz="1800"/>
        </a:p>
      </dgm:t>
    </dgm:pt>
    <dgm:pt modelId="{81331F85-061B-4EEF-8416-E3F5761A735C}" type="sibTrans" cxnId="{E0E50802-8A48-41A7-AF05-A5C0C625C544}">
      <dgm:prSet custT="1"/>
      <dgm:spPr/>
      <dgm:t>
        <a:bodyPr/>
        <a:lstStyle/>
        <a:p>
          <a:r>
            <a:rPr lang="pl-PL" sz="1600" dirty="0"/>
            <a:t>Big Data Analytics</a:t>
          </a:r>
        </a:p>
      </dgm:t>
    </dgm:pt>
    <dgm:pt modelId="{CF520CDB-F034-42A8-B545-8209E66AEECD}">
      <dgm:prSet phldrT="[Tekst]" custT="1"/>
      <dgm:spPr/>
      <dgm:t>
        <a:bodyPr lIns="36000" rIns="36000"/>
        <a:lstStyle/>
        <a:p>
          <a:r>
            <a:rPr lang="en-GB" sz="1600" noProof="0" dirty="0"/>
            <a:t>Multi-channel distribution</a:t>
          </a:r>
        </a:p>
      </dgm:t>
    </dgm:pt>
    <dgm:pt modelId="{9B2E9B02-810B-470A-AA29-DD9ED7CA08F8}" type="parTrans" cxnId="{1B537201-26D4-4D7F-B988-F984020D1B7C}">
      <dgm:prSet/>
      <dgm:spPr/>
      <dgm:t>
        <a:bodyPr/>
        <a:lstStyle/>
        <a:p>
          <a:endParaRPr lang="pl-PL" sz="1800"/>
        </a:p>
      </dgm:t>
    </dgm:pt>
    <dgm:pt modelId="{8A038729-6DA5-4279-85B4-B30D6AB09CED}" type="sibTrans" cxnId="{1B537201-26D4-4D7F-B988-F984020D1B7C}">
      <dgm:prSet custT="1"/>
      <dgm:spPr/>
      <dgm:t>
        <a:bodyPr/>
        <a:lstStyle/>
        <a:p>
          <a:r>
            <a:rPr lang="pl-PL" sz="1600" dirty="0"/>
            <a:t>Automation</a:t>
          </a:r>
        </a:p>
      </dgm:t>
    </dgm:pt>
    <dgm:pt modelId="{B85918F8-ADAC-4415-A436-2BB3FCA052BA}" type="pres">
      <dgm:prSet presAssocID="{C6CD25F3-2F75-4CDF-991A-C10F23923748}" presName="Name0" presStyleCnt="0">
        <dgm:presLayoutVars>
          <dgm:chMax/>
          <dgm:chPref/>
          <dgm:dir/>
          <dgm:animLvl val="lvl"/>
        </dgm:presLayoutVars>
      </dgm:prSet>
      <dgm:spPr/>
    </dgm:pt>
    <dgm:pt modelId="{215E7DDF-6323-4D59-987E-4CBE300484A1}" type="pres">
      <dgm:prSet presAssocID="{F1C10680-F4C5-479A-85B8-F9CB9701D370}" presName="composite" presStyleCnt="0"/>
      <dgm:spPr/>
    </dgm:pt>
    <dgm:pt modelId="{69BCD9D7-827F-421E-B679-D8A33A786279}" type="pres">
      <dgm:prSet presAssocID="{F1C10680-F4C5-479A-85B8-F9CB9701D370}" presName="Parent1" presStyleLbl="node1" presStyleIdx="0" presStyleCnt="6">
        <dgm:presLayoutVars>
          <dgm:chMax val="1"/>
          <dgm:chPref val="1"/>
          <dgm:bulletEnabled val="1"/>
        </dgm:presLayoutVars>
      </dgm:prSet>
      <dgm:spPr/>
    </dgm:pt>
    <dgm:pt modelId="{817734CA-A388-4F47-86FF-AA1BDB5371EB}" type="pres">
      <dgm:prSet presAssocID="{F1C10680-F4C5-479A-85B8-F9CB9701D370}" presName="Childtext1" presStyleLbl="revTx" presStyleIdx="0" presStyleCnt="3">
        <dgm:presLayoutVars>
          <dgm:chMax val="0"/>
          <dgm:chPref val="0"/>
          <dgm:bulletEnabled val="1"/>
        </dgm:presLayoutVars>
      </dgm:prSet>
      <dgm:spPr/>
    </dgm:pt>
    <dgm:pt modelId="{62F16ED1-8A43-424A-8FCA-EDCAA39D157C}" type="pres">
      <dgm:prSet presAssocID="{F1C10680-F4C5-479A-85B8-F9CB9701D370}" presName="BalanceSpacing" presStyleCnt="0"/>
      <dgm:spPr/>
    </dgm:pt>
    <dgm:pt modelId="{3FD8537D-EBFD-4634-872C-C661888D17DD}" type="pres">
      <dgm:prSet presAssocID="{F1C10680-F4C5-479A-85B8-F9CB9701D370}" presName="BalanceSpacing1" presStyleCnt="0"/>
      <dgm:spPr/>
    </dgm:pt>
    <dgm:pt modelId="{694387E3-F914-4EF4-989F-A922AF0B7D66}" type="pres">
      <dgm:prSet presAssocID="{B46C1411-0345-45BC-B962-3C9910824B0D}" presName="Accent1Text" presStyleLbl="node1" presStyleIdx="1" presStyleCnt="6"/>
      <dgm:spPr/>
    </dgm:pt>
    <dgm:pt modelId="{53350999-21CC-4377-84B8-F79AE9CD77B2}" type="pres">
      <dgm:prSet presAssocID="{B46C1411-0345-45BC-B962-3C9910824B0D}" presName="spaceBetweenRectangles" presStyleCnt="0"/>
      <dgm:spPr/>
    </dgm:pt>
    <dgm:pt modelId="{8B9AA359-A179-485A-9D01-10376FCB9C5D}" type="pres">
      <dgm:prSet presAssocID="{A9A346B3-5CCD-4252-AE05-F9AB9C5562C2}" presName="composite" presStyleCnt="0"/>
      <dgm:spPr/>
    </dgm:pt>
    <dgm:pt modelId="{11FC6E03-E333-40B0-86B8-DB1AA28D5F0D}" type="pres">
      <dgm:prSet presAssocID="{A9A346B3-5CCD-4252-AE05-F9AB9C5562C2}" presName="Parent1" presStyleLbl="node1" presStyleIdx="2" presStyleCnt="6">
        <dgm:presLayoutVars>
          <dgm:chMax val="1"/>
          <dgm:chPref val="1"/>
          <dgm:bulletEnabled val="1"/>
        </dgm:presLayoutVars>
      </dgm:prSet>
      <dgm:spPr/>
    </dgm:pt>
    <dgm:pt modelId="{D888CBB9-0895-415B-925C-4F2823258737}" type="pres">
      <dgm:prSet presAssocID="{A9A346B3-5CCD-4252-AE05-F9AB9C5562C2}" presName="Childtext1" presStyleLbl="revTx" presStyleIdx="1" presStyleCnt="3">
        <dgm:presLayoutVars>
          <dgm:chMax val="0"/>
          <dgm:chPref val="0"/>
          <dgm:bulletEnabled val="1"/>
        </dgm:presLayoutVars>
      </dgm:prSet>
      <dgm:spPr/>
    </dgm:pt>
    <dgm:pt modelId="{A3298072-E92E-4736-B2DD-0B199CF5946B}" type="pres">
      <dgm:prSet presAssocID="{A9A346B3-5CCD-4252-AE05-F9AB9C5562C2}" presName="BalanceSpacing" presStyleCnt="0"/>
      <dgm:spPr/>
    </dgm:pt>
    <dgm:pt modelId="{965A342D-0054-4E30-99A8-FCC6FD1FF3FB}" type="pres">
      <dgm:prSet presAssocID="{A9A346B3-5CCD-4252-AE05-F9AB9C5562C2}" presName="BalanceSpacing1" presStyleCnt="0"/>
      <dgm:spPr/>
    </dgm:pt>
    <dgm:pt modelId="{C1DF9478-57C7-413A-8497-5D1C22034976}" type="pres">
      <dgm:prSet presAssocID="{81331F85-061B-4EEF-8416-E3F5761A735C}" presName="Accent1Text" presStyleLbl="node1" presStyleIdx="3" presStyleCnt="6"/>
      <dgm:spPr/>
    </dgm:pt>
    <dgm:pt modelId="{F3D52D77-8A4C-4101-B3DF-4283C24201CB}" type="pres">
      <dgm:prSet presAssocID="{81331F85-061B-4EEF-8416-E3F5761A735C}" presName="spaceBetweenRectangles" presStyleCnt="0"/>
      <dgm:spPr/>
    </dgm:pt>
    <dgm:pt modelId="{54C39AE2-C0AA-48AE-8784-E53F40E4066C}" type="pres">
      <dgm:prSet presAssocID="{CF520CDB-F034-42A8-B545-8209E66AEECD}" presName="composite" presStyleCnt="0"/>
      <dgm:spPr/>
    </dgm:pt>
    <dgm:pt modelId="{0386B6C7-8403-4A6D-B91C-7D42019750AB}" type="pres">
      <dgm:prSet presAssocID="{CF520CDB-F034-42A8-B545-8209E66AEECD}" presName="Parent1" presStyleLbl="node1" presStyleIdx="4" presStyleCnt="6">
        <dgm:presLayoutVars>
          <dgm:chMax val="1"/>
          <dgm:chPref val="1"/>
          <dgm:bulletEnabled val="1"/>
        </dgm:presLayoutVars>
      </dgm:prSet>
      <dgm:spPr/>
    </dgm:pt>
    <dgm:pt modelId="{52A0D870-9C5B-4B8A-B951-0E55750B22EA}" type="pres">
      <dgm:prSet presAssocID="{CF520CDB-F034-42A8-B545-8209E66AEECD}" presName="Childtext1" presStyleLbl="revTx" presStyleIdx="2" presStyleCnt="3">
        <dgm:presLayoutVars>
          <dgm:chMax val="0"/>
          <dgm:chPref val="0"/>
          <dgm:bulletEnabled val="1"/>
        </dgm:presLayoutVars>
      </dgm:prSet>
      <dgm:spPr/>
    </dgm:pt>
    <dgm:pt modelId="{9CE1B8FE-5203-4383-9B7D-5D1CA2FBB3BC}" type="pres">
      <dgm:prSet presAssocID="{CF520CDB-F034-42A8-B545-8209E66AEECD}" presName="BalanceSpacing" presStyleCnt="0"/>
      <dgm:spPr/>
    </dgm:pt>
    <dgm:pt modelId="{38A6F3FB-413C-4AD6-8D6F-130A9C981942}" type="pres">
      <dgm:prSet presAssocID="{CF520CDB-F034-42A8-B545-8209E66AEECD}" presName="BalanceSpacing1" presStyleCnt="0"/>
      <dgm:spPr/>
    </dgm:pt>
    <dgm:pt modelId="{EAFC650D-6E3F-4E87-A74D-F9DB3262AE33}" type="pres">
      <dgm:prSet presAssocID="{8A038729-6DA5-4279-85B4-B30D6AB09CED}" presName="Accent1Text" presStyleLbl="node1" presStyleIdx="5" presStyleCnt="6"/>
      <dgm:spPr/>
    </dgm:pt>
  </dgm:ptLst>
  <dgm:cxnLst>
    <dgm:cxn modelId="{C16D5F00-5A2B-4E9E-9C3A-4C2B92A9B4AB}" type="presOf" srcId="{81331F85-061B-4EEF-8416-E3F5761A735C}" destId="{C1DF9478-57C7-413A-8497-5D1C22034976}" srcOrd="0" destOrd="0" presId="urn:microsoft.com/office/officeart/2008/layout/AlternatingHexagons"/>
    <dgm:cxn modelId="{1B537201-26D4-4D7F-B988-F984020D1B7C}" srcId="{C6CD25F3-2F75-4CDF-991A-C10F23923748}" destId="{CF520CDB-F034-42A8-B545-8209E66AEECD}" srcOrd="2" destOrd="0" parTransId="{9B2E9B02-810B-470A-AA29-DD9ED7CA08F8}" sibTransId="{8A038729-6DA5-4279-85B4-B30D6AB09CED}"/>
    <dgm:cxn modelId="{E0E50802-8A48-41A7-AF05-A5C0C625C544}" srcId="{C6CD25F3-2F75-4CDF-991A-C10F23923748}" destId="{A9A346B3-5CCD-4252-AE05-F9AB9C5562C2}" srcOrd="1" destOrd="0" parTransId="{37E07C29-1993-4E6B-A165-15BFE9D0B2CA}" sibTransId="{81331F85-061B-4EEF-8416-E3F5761A735C}"/>
    <dgm:cxn modelId="{5AFBF526-916D-49D3-A36F-CE4F5F1BE91E}" srcId="{C6CD25F3-2F75-4CDF-991A-C10F23923748}" destId="{F1C10680-F4C5-479A-85B8-F9CB9701D370}" srcOrd="0" destOrd="0" parTransId="{3D2DB4AE-378C-453C-9C99-265BF51C23BC}" sibTransId="{B46C1411-0345-45BC-B962-3C9910824B0D}"/>
    <dgm:cxn modelId="{CF302C3B-B7BA-477A-8F5B-949457F03AC0}" type="presOf" srcId="{8A038729-6DA5-4279-85B4-B30D6AB09CED}" destId="{EAFC650D-6E3F-4E87-A74D-F9DB3262AE33}" srcOrd="0" destOrd="0" presId="urn:microsoft.com/office/officeart/2008/layout/AlternatingHexagons"/>
    <dgm:cxn modelId="{8128D17A-AD38-43AA-817C-0634726F8F2C}" type="presOf" srcId="{B46C1411-0345-45BC-B962-3C9910824B0D}" destId="{694387E3-F914-4EF4-989F-A922AF0B7D66}" srcOrd="0" destOrd="0" presId="urn:microsoft.com/office/officeart/2008/layout/AlternatingHexagons"/>
    <dgm:cxn modelId="{D6434282-0F2C-4053-B20B-DB0B02168F82}" type="presOf" srcId="{CF520CDB-F034-42A8-B545-8209E66AEECD}" destId="{0386B6C7-8403-4A6D-B91C-7D42019750AB}" srcOrd="0" destOrd="0" presId="urn:microsoft.com/office/officeart/2008/layout/AlternatingHexagons"/>
    <dgm:cxn modelId="{83E3E6AD-ECD5-4E48-BD17-2E14F022CE95}" type="presOf" srcId="{A9A346B3-5CCD-4252-AE05-F9AB9C5562C2}" destId="{11FC6E03-E333-40B0-86B8-DB1AA28D5F0D}" srcOrd="0" destOrd="0" presId="urn:microsoft.com/office/officeart/2008/layout/AlternatingHexagons"/>
    <dgm:cxn modelId="{AB7012E1-FA2D-4F9C-9BDB-6C77C2D48680}" type="presOf" srcId="{C6CD25F3-2F75-4CDF-991A-C10F23923748}" destId="{B85918F8-ADAC-4415-A436-2BB3FCA052BA}" srcOrd="0" destOrd="0" presId="urn:microsoft.com/office/officeart/2008/layout/AlternatingHexagons"/>
    <dgm:cxn modelId="{CD82EDEE-E589-407C-B017-8A04B17F0874}" type="presOf" srcId="{F1C10680-F4C5-479A-85B8-F9CB9701D370}" destId="{69BCD9D7-827F-421E-B679-D8A33A786279}" srcOrd="0" destOrd="0" presId="urn:microsoft.com/office/officeart/2008/layout/AlternatingHexagons"/>
    <dgm:cxn modelId="{A3F82974-BD7A-4686-9D74-79D7F6803078}" type="presParOf" srcId="{B85918F8-ADAC-4415-A436-2BB3FCA052BA}" destId="{215E7DDF-6323-4D59-987E-4CBE300484A1}" srcOrd="0" destOrd="0" presId="urn:microsoft.com/office/officeart/2008/layout/AlternatingHexagons"/>
    <dgm:cxn modelId="{3637A1EE-D85F-434D-A91A-7B5449918513}" type="presParOf" srcId="{215E7DDF-6323-4D59-987E-4CBE300484A1}" destId="{69BCD9D7-827F-421E-B679-D8A33A786279}" srcOrd="0" destOrd="0" presId="urn:microsoft.com/office/officeart/2008/layout/AlternatingHexagons"/>
    <dgm:cxn modelId="{C9C3D26C-C39E-45C8-B922-8DE95E8DA093}" type="presParOf" srcId="{215E7DDF-6323-4D59-987E-4CBE300484A1}" destId="{817734CA-A388-4F47-86FF-AA1BDB5371EB}" srcOrd="1" destOrd="0" presId="urn:microsoft.com/office/officeart/2008/layout/AlternatingHexagons"/>
    <dgm:cxn modelId="{FE0A0BD1-B173-4823-9DC1-4C3757B35785}" type="presParOf" srcId="{215E7DDF-6323-4D59-987E-4CBE300484A1}" destId="{62F16ED1-8A43-424A-8FCA-EDCAA39D157C}" srcOrd="2" destOrd="0" presId="urn:microsoft.com/office/officeart/2008/layout/AlternatingHexagons"/>
    <dgm:cxn modelId="{04AEB121-4D6E-459A-8117-453A8B7C3114}" type="presParOf" srcId="{215E7DDF-6323-4D59-987E-4CBE300484A1}" destId="{3FD8537D-EBFD-4634-872C-C661888D17DD}" srcOrd="3" destOrd="0" presId="urn:microsoft.com/office/officeart/2008/layout/AlternatingHexagons"/>
    <dgm:cxn modelId="{9F758B28-7BBB-49E0-B448-984F8B92142E}" type="presParOf" srcId="{215E7DDF-6323-4D59-987E-4CBE300484A1}" destId="{694387E3-F914-4EF4-989F-A922AF0B7D66}" srcOrd="4" destOrd="0" presId="urn:microsoft.com/office/officeart/2008/layout/AlternatingHexagons"/>
    <dgm:cxn modelId="{67E9684F-A4EF-4D98-9B3D-D4862BE74CAA}" type="presParOf" srcId="{B85918F8-ADAC-4415-A436-2BB3FCA052BA}" destId="{53350999-21CC-4377-84B8-F79AE9CD77B2}" srcOrd="1" destOrd="0" presId="urn:microsoft.com/office/officeart/2008/layout/AlternatingHexagons"/>
    <dgm:cxn modelId="{2685B635-6DFC-452E-BF82-E42A956C26EE}" type="presParOf" srcId="{B85918F8-ADAC-4415-A436-2BB3FCA052BA}" destId="{8B9AA359-A179-485A-9D01-10376FCB9C5D}" srcOrd="2" destOrd="0" presId="urn:microsoft.com/office/officeart/2008/layout/AlternatingHexagons"/>
    <dgm:cxn modelId="{B0D1B649-BC90-4DE9-9F7A-24E455668BBC}" type="presParOf" srcId="{8B9AA359-A179-485A-9D01-10376FCB9C5D}" destId="{11FC6E03-E333-40B0-86B8-DB1AA28D5F0D}" srcOrd="0" destOrd="0" presId="urn:microsoft.com/office/officeart/2008/layout/AlternatingHexagons"/>
    <dgm:cxn modelId="{19C2752A-1E8E-4969-A9A2-B6CB5ADAB310}" type="presParOf" srcId="{8B9AA359-A179-485A-9D01-10376FCB9C5D}" destId="{D888CBB9-0895-415B-925C-4F2823258737}" srcOrd="1" destOrd="0" presId="urn:microsoft.com/office/officeart/2008/layout/AlternatingHexagons"/>
    <dgm:cxn modelId="{E3C47B3D-3519-4367-B84E-A4F11DD925BC}" type="presParOf" srcId="{8B9AA359-A179-485A-9D01-10376FCB9C5D}" destId="{A3298072-E92E-4736-B2DD-0B199CF5946B}" srcOrd="2" destOrd="0" presId="urn:microsoft.com/office/officeart/2008/layout/AlternatingHexagons"/>
    <dgm:cxn modelId="{F60090F9-0B97-4BC5-B4D0-1CE4D5176D24}" type="presParOf" srcId="{8B9AA359-A179-485A-9D01-10376FCB9C5D}" destId="{965A342D-0054-4E30-99A8-FCC6FD1FF3FB}" srcOrd="3" destOrd="0" presId="urn:microsoft.com/office/officeart/2008/layout/AlternatingHexagons"/>
    <dgm:cxn modelId="{02A2BB93-D6CF-441F-8B48-1AF71C056D1F}" type="presParOf" srcId="{8B9AA359-A179-485A-9D01-10376FCB9C5D}" destId="{C1DF9478-57C7-413A-8497-5D1C22034976}" srcOrd="4" destOrd="0" presId="urn:microsoft.com/office/officeart/2008/layout/AlternatingHexagons"/>
    <dgm:cxn modelId="{13E887C9-B619-4994-BD10-6C105A41D262}" type="presParOf" srcId="{B85918F8-ADAC-4415-A436-2BB3FCA052BA}" destId="{F3D52D77-8A4C-4101-B3DF-4283C24201CB}" srcOrd="3" destOrd="0" presId="urn:microsoft.com/office/officeart/2008/layout/AlternatingHexagons"/>
    <dgm:cxn modelId="{8698D709-D1B7-4C4F-A6CB-7A149CF58558}" type="presParOf" srcId="{B85918F8-ADAC-4415-A436-2BB3FCA052BA}" destId="{54C39AE2-C0AA-48AE-8784-E53F40E4066C}" srcOrd="4" destOrd="0" presId="urn:microsoft.com/office/officeart/2008/layout/AlternatingHexagons"/>
    <dgm:cxn modelId="{E0A6A555-ECBA-4769-8288-7F18007FFE49}" type="presParOf" srcId="{54C39AE2-C0AA-48AE-8784-E53F40E4066C}" destId="{0386B6C7-8403-4A6D-B91C-7D42019750AB}" srcOrd="0" destOrd="0" presId="urn:microsoft.com/office/officeart/2008/layout/AlternatingHexagons"/>
    <dgm:cxn modelId="{FE0316DB-34F8-4D65-B5E0-8FB9FDBBE64B}" type="presParOf" srcId="{54C39AE2-C0AA-48AE-8784-E53F40E4066C}" destId="{52A0D870-9C5B-4B8A-B951-0E55750B22EA}" srcOrd="1" destOrd="0" presId="urn:microsoft.com/office/officeart/2008/layout/AlternatingHexagons"/>
    <dgm:cxn modelId="{C20A5D04-5F77-4EE4-B78A-6B108040FE18}" type="presParOf" srcId="{54C39AE2-C0AA-48AE-8784-E53F40E4066C}" destId="{9CE1B8FE-5203-4383-9B7D-5D1CA2FBB3BC}" srcOrd="2" destOrd="0" presId="urn:microsoft.com/office/officeart/2008/layout/AlternatingHexagons"/>
    <dgm:cxn modelId="{653CA1D8-3999-4E8B-8099-A2C8AFE0005C}" type="presParOf" srcId="{54C39AE2-C0AA-48AE-8784-E53F40E4066C}" destId="{38A6F3FB-413C-4AD6-8D6F-130A9C981942}" srcOrd="3" destOrd="0" presId="urn:microsoft.com/office/officeart/2008/layout/AlternatingHexagons"/>
    <dgm:cxn modelId="{46F05616-79F1-484B-A566-2BEED1316840}" type="presParOf" srcId="{54C39AE2-C0AA-48AE-8784-E53F40E4066C}" destId="{EAFC650D-6E3F-4E87-A74D-F9DB3262AE33}"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76F00B-232E-4C16-BE1A-4279FE20690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pl-PL"/>
        </a:p>
      </dgm:t>
    </dgm:pt>
    <dgm:pt modelId="{0CB9591B-43C8-48DB-97F6-038FE047B48C}">
      <dgm:prSet phldrT="[Tekst]"/>
      <dgm:spPr/>
      <dgm:t>
        <a:bodyPr/>
        <a:lstStyle/>
        <a:p>
          <a:r>
            <a:rPr lang="pl-PL" dirty="0"/>
            <a:t>ICT Management</a:t>
          </a:r>
        </a:p>
      </dgm:t>
    </dgm:pt>
    <dgm:pt modelId="{DC307742-FD79-4901-B82E-26C8F1EDD5FE}" type="parTrans" cxnId="{763C031E-6C8B-4E4D-801A-1A11B34C2454}">
      <dgm:prSet/>
      <dgm:spPr/>
      <dgm:t>
        <a:bodyPr/>
        <a:lstStyle/>
        <a:p>
          <a:endParaRPr lang="pl-PL"/>
        </a:p>
      </dgm:t>
    </dgm:pt>
    <dgm:pt modelId="{DDF01D21-C780-4A70-88FE-A235A7857ED9}" type="sibTrans" cxnId="{763C031E-6C8B-4E4D-801A-1A11B34C2454}">
      <dgm:prSet/>
      <dgm:spPr/>
      <dgm:t>
        <a:bodyPr/>
        <a:lstStyle/>
        <a:p>
          <a:endParaRPr lang="pl-PL"/>
        </a:p>
      </dgm:t>
    </dgm:pt>
    <dgm:pt modelId="{5336D03B-460B-4920-9BF2-2424593C7A25}">
      <dgm:prSet phldrT="[Tekst]" custT="1"/>
      <dgm:spPr/>
      <dgm:t>
        <a:bodyPr/>
        <a:lstStyle/>
        <a:p>
          <a:r>
            <a:rPr lang="en-US" sz="1600" noProof="0" dirty="0"/>
            <a:t>Knowledge area</a:t>
          </a:r>
        </a:p>
        <a:p>
          <a:r>
            <a:rPr lang="en-US" sz="1400" noProof="0" dirty="0"/>
            <a:t>[ICT technical knowledge]</a:t>
          </a:r>
          <a:endParaRPr lang="en-US" sz="1600" noProof="0" dirty="0"/>
        </a:p>
      </dgm:t>
    </dgm:pt>
    <dgm:pt modelId="{91390EBC-9E17-431A-98A9-BD07F80EF9B5}" type="parTrans" cxnId="{94B69FAF-E0F1-460A-8FA6-AB15B483592E}">
      <dgm:prSet/>
      <dgm:spPr/>
      <dgm:t>
        <a:bodyPr/>
        <a:lstStyle/>
        <a:p>
          <a:endParaRPr lang="pl-PL"/>
        </a:p>
      </dgm:t>
    </dgm:pt>
    <dgm:pt modelId="{00A76864-CB93-4768-A4E3-E66F28439FB0}" type="sibTrans" cxnId="{94B69FAF-E0F1-460A-8FA6-AB15B483592E}">
      <dgm:prSet/>
      <dgm:spPr/>
      <dgm:t>
        <a:bodyPr/>
        <a:lstStyle/>
        <a:p>
          <a:endParaRPr lang="pl-PL"/>
        </a:p>
      </dgm:t>
    </dgm:pt>
    <dgm:pt modelId="{AD2E2EF6-A11E-493A-80C1-4361FA5E8D0A}">
      <dgm:prSet phldrT="[Tekst]" custT="1"/>
      <dgm:spPr/>
      <dgm:t>
        <a:bodyPr/>
        <a:lstStyle/>
        <a:p>
          <a:r>
            <a:rPr lang="pl-PL" sz="1600" dirty="0" err="1"/>
            <a:t>Support</a:t>
          </a:r>
          <a:r>
            <a:rPr lang="pl-PL" sz="1600" dirty="0"/>
            <a:t> </a:t>
          </a:r>
          <a:r>
            <a:rPr lang="pl-PL" sz="1600" dirty="0" err="1"/>
            <a:t>function</a:t>
          </a:r>
          <a:endParaRPr lang="pl-PL" sz="1600" dirty="0"/>
        </a:p>
        <a:p>
          <a:r>
            <a:rPr lang="pl-PL" sz="1400" dirty="0"/>
            <a:t>[suport for </a:t>
          </a:r>
          <a:r>
            <a:rPr lang="pl-PL" sz="1400" dirty="0" err="1"/>
            <a:t>internal</a:t>
          </a:r>
          <a:r>
            <a:rPr lang="pl-PL" sz="1400" dirty="0"/>
            <a:t> </a:t>
          </a:r>
          <a:r>
            <a:rPr lang="pl-PL" sz="1400" dirty="0" err="1"/>
            <a:t>users</a:t>
          </a:r>
          <a:r>
            <a:rPr lang="pl-PL" sz="1400" dirty="0"/>
            <a:t>]</a:t>
          </a:r>
        </a:p>
      </dgm:t>
    </dgm:pt>
    <dgm:pt modelId="{6E2169A0-844F-4215-BFF0-0771492C6DF1}" type="parTrans" cxnId="{6F8856DA-7C5B-4280-BD31-7217A7C78A91}">
      <dgm:prSet/>
      <dgm:spPr/>
      <dgm:t>
        <a:bodyPr/>
        <a:lstStyle/>
        <a:p>
          <a:endParaRPr lang="pl-PL"/>
        </a:p>
      </dgm:t>
    </dgm:pt>
    <dgm:pt modelId="{5287FA05-F7C3-4DD3-8BCB-E289C66F1E7D}" type="sibTrans" cxnId="{6F8856DA-7C5B-4280-BD31-7217A7C78A91}">
      <dgm:prSet/>
      <dgm:spPr/>
      <dgm:t>
        <a:bodyPr/>
        <a:lstStyle/>
        <a:p>
          <a:endParaRPr lang="pl-PL"/>
        </a:p>
      </dgm:t>
    </dgm:pt>
    <dgm:pt modelId="{AE8674AF-2919-43E8-BF5A-EBD4E15028DB}">
      <dgm:prSet phldrT="[Tekst]" custT="1"/>
      <dgm:spPr/>
      <dgm:t>
        <a:bodyPr/>
        <a:lstStyle/>
        <a:p>
          <a:r>
            <a:rPr lang="en-US" sz="1600" noProof="0" dirty="0"/>
            <a:t>Management function</a:t>
          </a:r>
        </a:p>
        <a:p>
          <a:r>
            <a:rPr lang="en-US" sz="1400" noProof="0" dirty="0"/>
            <a:t>[ICT role in the company]</a:t>
          </a:r>
          <a:endParaRPr lang="en-US" sz="1600" noProof="0" dirty="0"/>
        </a:p>
      </dgm:t>
    </dgm:pt>
    <dgm:pt modelId="{BAA76DE2-604B-4819-83CC-B9CF20AB3F83}" type="parTrans" cxnId="{22A07331-AE16-40EC-A289-0FFA905829F8}">
      <dgm:prSet/>
      <dgm:spPr/>
      <dgm:t>
        <a:bodyPr/>
        <a:lstStyle/>
        <a:p>
          <a:endParaRPr lang="pl-PL"/>
        </a:p>
      </dgm:t>
    </dgm:pt>
    <dgm:pt modelId="{DF6A19E8-D574-4616-A669-260971D1681D}" type="sibTrans" cxnId="{22A07331-AE16-40EC-A289-0FFA905829F8}">
      <dgm:prSet/>
      <dgm:spPr/>
      <dgm:t>
        <a:bodyPr/>
        <a:lstStyle/>
        <a:p>
          <a:endParaRPr lang="pl-PL"/>
        </a:p>
      </dgm:t>
    </dgm:pt>
    <dgm:pt modelId="{F20F6A37-B2A7-4C95-8269-D8FBBBAC016A}">
      <dgm:prSet phldrT="[Tekst]" custT="1"/>
      <dgm:spPr/>
      <dgm:t>
        <a:bodyPr/>
        <a:lstStyle/>
        <a:p>
          <a:r>
            <a:rPr lang="pl-PL" sz="1600" dirty="0"/>
            <a:t>Business </a:t>
          </a:r>
          <a:r>
            <a:rPr lang="pl-PL" sz="1600" dirty="0" err="1"/>
            <a:t>function</a:t>
          </a:r>
          <a:endParaRPr lang="pl-PL" sz="1600" dirty="0"/>
        </a:p>
        <a:p>
          <a:r>
            <a:rPr lang="pl-PL" sz="1400" dirty="0"/>
            <a:t>[suport for </a:t>
          </a:r>
          <a:r>
            <a:rPr lang="pl-PL" sz="1400" dirty="0" err="1"/>
            <a:t>effectiveness</a:t>
          </a:r>
          <a:r>
            <a:rPr lang="pl-PL" sz="1400" dirty="0"/>
            <a:t>]</a:t>
          </a:r>
          <a:endParaRPr lang="pl-PL" sz="1600" dirty="0"/>
        </a:p>
      </dgm:t>
    </dgm:pt>
    <dgm:pt modelId="{8E3BD64D-D270-4628-800E-C28D44CB1B57}" type="parTrans" cxnId="{B319BC4D-78EC-444E-96B6-64D191230D0E}">
      <dgm:prSet/>
      <dgm:spPr/>
      <dgm:t>
        <a:bodyPr/>
        <a:lstStyle/>
        <a:p>
          <a:endParaRPr lang="pl-PL"/>
        </a:p>
      </dgm:t>
    </dgm:pt>
    <dgm:pt modelId="{2D1EA69D-CE90-48C0-AD3A-D1CBAA9A80FB}" type="sibTrans" cxnId="{B319BC4D-78EC-444E-96B6-64D191230D0E}">
      <dgm:prSet/>
      <dgm:spPr/>
      <dgm:t>
        <a:bodyPr/>
        <a:lstStyle/>
        <a:p>
          <a:endParaRPr lang="pl-PL"/>
        </a:p>
      </dgm:t>
    </dgm:pt>
    <dgm:pt modelId="{2E01F0E6-8679-41DA-A1B6-0FD657FFD461}" type="pres">
      <dgm:prSet presAssocID="{7176F00B-232E-4C16-BE1A-4279FE20690C}" presName="diagram" presStyleCnt="0">
        <dgm:presLayoutVars>
          <dgm:chMax val="1"/>
          <dgm:dir/>
          <dgm:animLvl val="ctr"/>
          <dgm:resizeHandles val="exact"/>
        </dgm:presLayoutVars>
      </dgm:prSet>
      <dgm:spPr/>
    </dgm:pt>
    <dgm:pt modelId="{BA03B20F-BD12-4E50-A286-BA96674C3D1F}" type="pres">
      <dgm:prSet presAssocID="{7176F00B-232E-4C16-BE1A-4279FE20690C}" presName="matrix" presStyleCnt="0"/>
      <dgm:spPr/>
    </dgm:pt>
    <dgm:pt modelId="{C6382993-D877-44DF-A8CC-54D9BC663CAB}" type="pres">
      <dgm:prSet presAssocID="{7176F00B-232E-4C16-BE1A-4279FE20690C}" presName="tile1" presStyleLbl="node1" presStyleIdx="0" presStyleCnt="4"/>
      <dgm:spPr/>
    </dgm:pt>
    <dgm:pt modelId="{06A20A80-D3C9-4F59-8078-2B08B44F8D68}" type="pres">
      <dgm:prSet presAssocID="{7176F00B-232E-4C16-BE1A-4279FE20690C}" presName="tile1text" presStyleLbl="node1" presStyleIdx="0" presStyleCnt="4">
        <dgm:presLayoutVars>
          <dgm:chMax val="0"/>
          <dgm:chPref val="0"/>
          <dgm:bulletEnabled val="1"/>
        </dgm:presLayoutVars>
      </dgm:prSet>
      <dgm:spPr/>
    </dgm:pt>
    <dgm:pt modelId="{D6F4916A-DCDE-4813-8988-9CF7481DDDC6}" type="pres">
      <dgm:prSet presAssocID="{7176F00B-232E-4C16-BE1A-4279FE20690C}" presName="tile2" presStyleLbl="node1" presStyleIdx="1" presStyleCnt="4"/>
      <dgm:spPr/>
    </dgm:pt>
    <dgm:pt modelId="{6A9E53DE-C436-4E03-A0ED-1CAF2FA4BEF1}" type="pres">
      <dgm:prSet presAssocID="{7176F00B-232E-4C16-BE1A-4279FE20690C}" presName="tile2text" presStyleLbl="node1" presStyleIdx="1" presStyleCnt="4">
        <dgm:presLayoutVars>
          <dgm:chMax val="0"/>
          <dgm:chPref val="0"/>
          <dgm:bulletEnabled val="1"/>
        </dgm:presLayoutVars>
      </dgm:prSet>
      <dgm:spPr/>
    </dgm:pt>
    <dgm:pt modelId="{95495969-CE55-4DDD-870A-8B23A89F8189}" type="pres">
      <dgm:prSet presAssocID="{7176F00B-232E-4C16-BE1A-4279FE20690C}" presName="tile3" presStyleLbl="node1" presStyleIdx="2" presStyleCnt="4"/>
      <dgm:spPr/>
    </dgm:pt>
    <dgm:pt modelId="{618AF81C-021C-4924-A5D2-69CA91457973}" type="pres">
      <dgm:prSet presAssocID="{7176F00B-232E-4C16-BE1A-4279FE20690C}" presName="tile3text" presStyleLbl="node1" presStyleIdx="2" presStyleCnt="4">
        <dgm:presLayoutVars>
          <dgm:chMax val="0"/>
          <dgm:chPref val="0"/>
          <dgm:bulletEnabled val="1"/>
        </dgm:presLayoutVars>
      </dgm:prSet>
      <dgm:spPr/>
    </dgm:pt>
    <dgm:pt modelId="{B9EFE7CF-3BCD-4379-8C34-D1DBE41377E7}" type="pres">
      <dgm:prSet presAssocID="{7176F00B-232E-4C16-BE1A-4279FE20690C}" presName="tile4" presStyleLbl="node1" presStyleIdx="3" presStyleCnt="4"/>
      <dgm:spPr/>
    </dgm:pt>
    <dgm:pt modelId="{1E4CFC08-8149-4C9F-AD06-34F74743066B}" type="pres">
      <dgm:prSet presAssocID="{7176F00B-232E-4C16-BE1A-4279FE20690C}" presName="tile4text" presStyleLbl="node1" presStyleIdx="3" presStyleCnt="4">
        <dgm:presLayoutVars>
          <dgm:chMax val="0"/>
          <dgm:chPref val="0"/>
          <dgm:bulletEnabled val="1"/>
        </dgm:presLayoutVars>
      </dgm:prSet>
      <dgm:spPr/>
    </dgm:pt>
    <dgm:pt modelId="{5C2C1ADC-B017-417C-9230-5E422529F234}" type="pres">
      <dgm:prSet presAssocID="{7176F00B-232E-4C16-BE1A-4279FE20690C}" presName="centerTile" presStyleLbl="fgShp" presStyleIdx="0" presStyleCnt="1">
        <dgm:presLayoutVars>
          <dgm:chMax val="0"/>
          <dgm:chPref val="0"/>
        </dgm:presLayoutVars>
      </dgm:prSet>
      <dgm:spPr/>
    </dgm:pt>
  </dgm:ptLst>
  <dgm:cxnLst>
    <dgm:cxn modelId="{763C031E-6C8B-4E4D-801A-1A11B34C2454}" srcId="{7176F00B-232E-4C16-BE1A-4279FE20690C}" destId="{0CB9591B-43C8-48DB-97F6-038FE047B48C}" srcOrd="0" destOrd="0" parTransId="{DC307742-FD79-4901-B82E-26C8F1EDD5FE}" sibTransId="{DDF01D21-C780-4A70-88FE-A235A7857ED9}"/>
    <dgm:cxn modelId="{0F323E2A-D166-439C-B929-70ADBFB204B9}" type="presOf" srcId="{7176F00B-232E-4C16-BE1A-4279FE20690C}" destId="{2E01F0E6-8679-41DA-A1B6-0FD657FFD461}" srcOrd="0" destOrd="0" presId="urn:microsoft.com/office/officeart/2005/8/layout/matrix1"/>
    <dgm:cxn modelId="{22A07331-AE16-40EC-A289-0FFA905829F8}" srcId="{0CB9591B-43C8-48DB-97F6-038FE047B48C}" destId="{AE8674AF-2919-43E8-BF5A-EBD4E15028DB}" srcOrd="2" destOrd="0" parTransId="{BAA76DE2-604B-4819-83CC-B9CF20AB3F83}" sibTransId="{DF6A19E8-D574-4616-A669-260971D1681D}"/>
    <dgm:cxn modelId="{772BD637-E3D6-41D3-841D-81A249F3D5F6}" type="presOf" srcId="{AE8674AF-2919-43E8-BF5A-EBD4E15028DB}" destId="{618AF81C-021C-4924-A5D2-69CA91457973}" srcOrd="1" destOrd="0" presId="urn:microsoft.com/office/officeart/2005/8/layout/matrix1"/>
    <dgm:cxn modelId="{E366713B-B559-4276-BE33-C0022B76FCC4}" type="presOf" srcId="{5336D03B-460B-4920-9BF2-2424593C7A25}" destId="{06A20A80-D3C9-4F59-8078-2B08B44F8D68}" srcOrd="1" destOrd="0" presId="urn:microsoft.com/office/officeart/2005/8/layout/matrix1"/>
    <dgm:cxn modelId="{2B160B66-EEE6-4F62-82EE-52A384D7EC82}" type="presOf" srcId="{AE8674AF-2919-43E8-BF5A-EBD4E15028DB}" destId="{95495969-CE55-4DDD-870A-8B23A89F8189}" srcOrd="0" destOrd="0" presId="urn:microsoft.com/office/officeart/2005/8/layout/matrix1"/>
    <dgm:cxn modelId="{B319BC4D-78EC-444E-96B6-64D191230D0E}" srcId="{0CB9591B-43C8-48DB-97F6-038FE047B48C}" destId="{F20F6A37-B2A7-4C95-8269-D8FBBBAC016A}" srcOrd="3" destOrd="0" parTransId="{8E3BD64D-D270-4628-800E-C28D44CB1B57}" sibTransId="{2D1EA69D-CE90-48C0-AD3A-D1CBAA9A80FB}"/>
    <dgm:cxn modelId="{2AB14193-7E16-4F8B-A219-09BFBA2B2395}" type="presOf" srcId="{F20F6A37-B2A7-4C95-8269-D8FBBBAC016A}" destId="{1E4CFC08-8149-4C9F-AD06-34F74743066B}" srcOrd="1" destOrd="0" presId="urn:microsoft.com/office/officeart/2005/8/layout/matrix1"/>
    <dgm:cxn modelId="{94B69FAF-E0F1-460A-8FA6-AB15B483592E}" srcId="{0CB9591B-43C8-48DB-97F6-038FE047B48C}" destId="{5336D03B-460B-4920-9BF2-2424593C7A25}" srcOrd="0" destOrd="0" parTransId="{91390EBC-9E17-431A-98A9-BD07F80EF9B5}" sibTransId="{00A76864-CB93-4768-A4E3-E66F28439FB0}"/>
    <dgm:cxn modelId="{1053FDAF-BC03-4077-8019-13B033D54955}" type="presOf" srcId="{AD2E2EF6-A11E-493A-80C1-4361FA5E8D0A}" destId="{6A9E53DE-C436-4E03-A0ED-1CAF2FA4BEF1}" srcOrd="1" destOrd="0" presId="urn:microsoft.com/office/officeart/2005/8/layout/matrix1"/>
    <dgm:cxn modelId="{F51159B7-44D2-4C8A-B3FE-A756C9ECC814}" type="presOf" srcId="{0CB9591B-43C8-48DB-97F6-038FE047B48C}" destId="{5C2C1ADC-B017-417C-9230-5E422529F234}" srcOrd="0" destOrd="0" presId="urn:microsoft.com/office/officeart/2005/8/layout/matrix1"/>
    <dgm:cxn modelId="{6F8856DA-7C5B-4280-BD31-7217A7C78A91}" srcId="{0CB9591B-43C8-48DB-97F6-038FE047B48C}" destId="{AD2E2EF6-A11E-493A-80C1-4361FA5E8D0A}" srcOrd="1" destOrd="0" parTransId="{6E2169A0-844F-4215-BFF0-0771492C6DF1}" sibTransId="{5287FA05-F7C3-4DD3-8BCB-E289C66F1E7D}"/>
    <dgm:cxn modelId="{E729D9E8-D8E0-4EAE-A40B-66BB4D5E9530}" type="presOf" srcId="{AD2E2EF6-A11E-493A-80C1-4361FA5E8D0A}" destId="{D6F4916A-DCDE-4813-8988-9CF7481DDDC6}" srcOrd="0" destOrd="0" presId="urn:microsoft.com/office/officeart/2005/8/layout/matrix1"/>
    <dgm:cxn modelId="{4E088EF4-6F5E-4E66-B94D-F58DF33C01A6}" type="presOf" srcId="{F20F6A37-B2A7-4C95-8269-D8FBBBAC016A}" destId="{B9EFE7CF-3BCD-4379-8C34-D1DBE41377E7}" srcOrd="0" destOrd="0" presId="urn:microsoft.com/office/officeart/2005/8/layout/matrix1"/>
    <dgm:cxn modelId="{D3C7F8F9-4A9A-4C26-9DE9-A3D9391E1868}" type="presOf" srcId="{5336D03B-460B-4920-9BF2-2424593C7A25}" destId="{C6382993-D877-44DF-A8CC-54D9BC663CAB}" srcOrd="0" destOrd="0" presId="urn:microsoft.com/office/officeart/2005/8/layout/matrix1"/>
    <dgm:cxn modelId="{185FB8D6-C8AB-436B-A676-373C0F22831D}" type="presParOf" srcId="{2E01F0E6-8679-41DA-A1B6-0FD657FFD461}" destId="{BA03B20F-BD12-4E50-A286-BA96674C3D1F}" srcOrd="0" destOrd="0" presId="urn:microsoft.com/office/officeart/2005/8/layout/matrix1"/>
    <dgm:cxn modelId="{74C1DE42-280E-4807-8DAD-89B6150451D3}" type="presParOf" srcId="{BA03B20F-BD12-4E50-A286-BA96674C3D1F}" destId="{C6382993-D877-44DF-A8CC-54D9BC663CAB}" srcOrd="0" destOrd="0" presId="urn:microsoft.com/office/officeart/2005/8/layout/matrix1"/>
    <dgm:cxn modelId="{EA6A4DA3-44F8-44DF-A0B3-F8266D9E9107}" type="presParOf" srcId="{BA03B20F-BD12-4E50-A286-BA96674C3D1F}" destId="{06A20A80-D3C9-4F59-8078-2B08B44F8D68}" srcOrd="1" destOrd="0" presId="urn:microsoft.com/office/officeart/2005/8/layout/matrix1"/>
    <dgm:cxn modelId="{C0A0ECA5-5464-4106-980E-58F89E8C61FB}" type="presParOf" srcId="{BA03B20F-BD12-4E50-A286-BA96674C3D1F}" destId="{D6F4916A-DCDE-4813-8988-9CF7481DDDC6}" srcOrd="2" destOrd="0" presId="urn:microsoft.com/office/officeart/2005/8/layout/matrix1"/>
    <dgm:cxn modelId="{DF644FCD-9CF3-4030-A65A-F8F238239E22}" type="presParOf" srcId="{BA03B20F-BD12-4E50-A286-BA96674C3D1F}" destId="{6A9E53DE-C436-4E03-A0ED-1CAF2FA4BEF1}" srcOrd="3" destOrd="0" presId="urn:microsoft.com/office/officeart/2005/8/layout/matrix1"/>
    <dgm:cxn modelId="{B36959E9-0D23-4ECE-A77D-E395684708AA}" type="presParOf" srcId="{BA03B20F-BD12-4E50-A286-BA96674C3D1F}" destId="{95495969-CE55-4DDD-870A-8B23A89F8189}" srcOrd="4" destOrd="0" presId="urn:microsoft.com/office/officeart/2005/8/layout/matrix1"/>
    <dgm:cxn modelId="{AC4A9C16-A590-4D17-A75E-113FD1787893}" type="presParOf" srcId="{BA03B20F-BD12-4E50-A286-BA96674C3D1F}" destId="{618AF81C-021C-4924-A5D2-69CA91457973}" srcOrd="5" destOrd="0" presId="urn:microsoft.com/office/officeart/2005/8/layout/matrix1"/>
    <dgm:cxn modelId="{DE72FEBF-AC45-4EE7-964D-B47520A0C5BD}" type="presParOf" srcId="{BA03B20F-BD12-4E50-A286-BA96674C3D1F}" destId="{B9EFE7CF-3BCD-4379-8C34-D1DBE41377E7}" srcOrd="6" destOrd="0" presId="urn:microsoft.com/office/officeart/2005/8/layout/matrix1"/>
    <dgm:cxn modelId="{7583D854-9B7C-4334-9895-2E2B24016E23}" type="presParOf" srcId="{BA03B20F-BD12-4E50-A286-BA96674C3D1F}" destId="{1E4CFC08-8149-4C9F-AD06-34F74743066B}" srcOrd="7" destOrd="0" presId="urn:microsoft.com/office/officeart/2005/8/layout/matrix1"/>
    <dgm:cxn modelId="{08AB0118-7A36-443E-92EF-AEF6BFC051CB}" type="presParOf" srcId="{2E01F0E6-8679-41DA-A1B6-0FD657FFD461}" destId="{5C2C1ADC-B017-417C-9230-5E422529F23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4DFA88-291C-4BDB-8506-12BBE051D2A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pl-PL"/>
        </a:p>
      </dgm:t>
    </dgm:pt>
    <dgm:pt modelId="{0CEA15F2-0710-4571-961D-64EBA68E3C91}">
      <dgm:prSet phldrT="[Tekst]"/>
      <dgm:spPr/>
      <dgm:t>
        <a:bodyPr/>
        <a:lstStyle/>
        <a:p>
          <a:r>
            <a:rPr lang="pl-PL" dirty="0"/>
            <a:t>ICT management </a:t>
          </a:r>
          <a:r>
            <a:rPr lang="pl-PL" dirty="0" err="1"/>
            <a:t>fuctions</a:t>
          </a:r>
          <a:endParaRPr lang="pl-PL" dirty="0"/>
        </a:p>
      </dgm:t>
    </dgm:pt>
    <dgm:pt modelId="{A9595E28-DE77-44CB-AE1A-11A65E7C1DD2}" type="parTrans" cxnId="{DFE35575-FB81-47A0-8A64-74D2E58D79DB}">
      <dgm:prSet/>
      <dgm:spPr/>
      <dgm:t>
        <a:bodyPr/>
        <a:lstStyle/>
        <a:p>
          <a:endParaRPr lang="pl-PL"/>
        </a:p>
      </dgm:t>
    </dgm:pt>
    <dgm:pt modelId="{33458D3F-B003-494A-AA43-FFA9F7C34D38}" type="sibTrans" cxnId="{DFE35575-FB81-47A0-8A64-74D2E58D79DB}">
      <dgm:prSet/>
      <dgm:spPr/>
      <dgm:t>
        <a:bodyPr/>
        <a:lstStyle/>
        <a:p>
          <a:endParaRPr lang="pl-PL"/>
        </a:p>
      </dgm:t>
    </dgm:pt>
    <dgm:pt modelId="{495BE983-AFD1-43F0-808A-F3AB4FB37C07}">
      <dgm:prSet phldrT="[Tekst]"/>
      <dgm:spPr/>
      <dgm:t>
        <a:bodyPr/>
        <a:lstStyle/>
        <a:p>
          <a:r>
            <a:rPr lang="pl-PL" b="1" dirty="0"/>
            <a:t>Knowledge management </a:t>
          </a:r>
        </a:p>
        <a:p>
          <a:r>
            <a:rPr lang="pl-PL" dirty="0"/>
            <a:t> </a:t>
          </a:r>
          <a:r>
            <a:rPr lang="en-GB" dirty="0"/>
            <a:t>ICT requires specific skills in certain knowledge areas and the individuals responsible have these tasks included in their job descriptions. ICT can be identified as the ICT department, and it may have an ICT Manager. </a:t>
          </a:r>
          <a:endParaRPr lang="pl-PL" dirty="0"/>
        </a:p>
      </dgm:t>
    </dgm:pt>
    <dgm:pt modelId="{0FEE03E1-CA4A-40F3-A388-4189522B192F}" type="parTrans" cxnId="{29BF7ED1-FE71-445A-A324-86D5059A44AA}">
      <dgm:prSet/>
      <dgm:spPr/>
      <dgm:t>
        <a:bodyPr/>
        <a:lstStyle/>
        <a:p>
          <a:endParaRPr lang="pl-PL"/>
        </a:p>
      </dgm:t>
    </dgm:pt>
    <dgm:pt modelId="{447A11CF-7DA8-433D-B7FA-752AC3DAD277}" type="sibTrans" cxnId="{29BF7ED1-FE71-445A-A324-86D5059A44AA}">
      <dgm:prSet/>
      <dgm:spPr/>
      <dgm:t>
        <a:bodyPr/>
        <a:lstStyle/>
        <a:p>
          <a:endParaRPr lang="pl-PL"/>
        </a:p>
      </dgm:t>
    </dgm:pt>
    <dgm:pt modelId="{01EF836A-518B-40A4-8392-1227B403DA8B}">
      <dgm:prSet phldrT="[Tekst]"/>
      <dgm:spPr/>
      <dgm:t>
        <a:bodyPr/>
        <a:lstStyle/>
        <a:p>
          <a:r>
            <a:rPr lang="pl-PL" b="1" dirty="0" err="1"/>
            <a:t>Support</a:t>
          </a:r>
          <a:r>
            <a:rPr lang="pl-PL" b="1" dirty="0"/>
            <a:t> </a:t>
          </a:r>
          <a:r>
            <a:rPr lang="pl-PL" b="1" dirty="0" err="1"/>
            <a:t>function</a:t>
          </a:r>
          <a:r>
            <a:rPr lang="pl-PL" b="1" dirty="0"/>
            <a:t> </a:t>
          </a:r>
        </a:p>
        <a:p>
          <a:r>
            <a:rPr lang="pl-PL" dirty="0"/>
            <a:t> </a:t>
          </a:r>
          <a:r>
            <a:rPr lang="en-GB" dirty="0"/>
            <a:t>well managed support function is driven by the business, but the ICT operations themselves are managed independently. Support function </a:t>
          </a:r>
          <a:r>
            <a:rPr lang="pl-PL" dirty="0" err="1"/>
            <a:t>should</a:t>
          </a:r>
          <a:r>
            <a:rPr lang="pl-PL" dirty="0"/>
            <a:t> be</a:t>
          </a:r>
          <a:r>
            <a:rPr lang="en-GB" dirty="0"/>
            <a:t> responsible for it’s own budget and is directly or indirectly represented in the Top Executive Management team of the company. The main objective of a support function is to ensure the ICT services are meeting business needs, are reliable and cost effective.</a:t>
          </a:r>
          <a:endParaRPr lang="pl-PL" dirty="0"/>
        </a:p>
      </dgm:t>
    </dgm:pt>
    <dgm:pt modelId="{D8D4AC50-B87E-4BE9-B3C3-D5F6E10D4099}" type="parTrans" cxnId="{C99D2634-6E8A-4E4B-9FF3-FD903F6BCBAD}">
      <dgm:prSet/>
      <dgm:spPr/>
      <dgm:t>
        <a:bodyPr/>
        <a:lstStyle/>
        <a:p>
          <a:endParaRPr lang="pl-PL"/>
        </a:p>
      </dgm:t>
    </dgm:pt>
    <dgm:pt modelId="{FB33295C-CCEA-4434-A9EB-28916BBA9B73}" type="sibTrans" cxnId="{C99D2634-6E8A-4E4B-9FF3-FD903F6BCBAD}">
      <dgm:prSet/>
      <dgm:spPr/>
      <dgm:t>
        <a:bodyPr/>
        <a:lstStyle/>
        <a:p>
          <a:endParaRPr lang="pl-PL"/>
        </a:p>
      </dgm:t>
    </dgm:pt>
    <dgm:pt modelId="{DD75E288-45E7-4202-9AE2-FC941852E93C}">
      <dgm:prSet phldrT="[Tekst]"/>
      <dgm:spPr/>
      <dgm:t>
        <a:bodyPr/>
        <a:lstStyle/>
        <a:p>
          <a:r>
            <a:rPr lang="en-GB" b="1" dirty="0"/>
            <a:t>Management function</a:t>
          </a:r>
          <a:endParaRPr lang="pl-PL" b="1" dirty="0"/>
        </a:p>
        <a:p>
          <a:r>
            <a:rPr lang="pl-PL" dirty="0"/>
            <a:t>in </a:t>
          </a:r>
          <a:r>
            <a:rPr lang="pl-PL" dirty="0" err="1"/>
            <a:t>case</a:t>
          </a:r>
          <a:r>
            <a:rPr lang="pl-PL" dirty="0"/>
            <a:t> of ICT </a:t>
          </a:r>
          <a:r>
            <a:rPr lang="pl-PL" dirty="0" err="1"/>
            <a:t>should</a:t>
          </a:r>
          <a:r>
            <a:rPr lang="pl-PL" dirty="0"/>
            <a:t> be </a:t>
          </a:r>
          <a:r>
            <a:rPr lang="en-GB" dirty="0"/>
            <a:t>at the same level as other business areas</a:t>
          </a:r>
          <a:r>
            <a:rPr lang="pl-PL" dirty="0"/>
            <a:t>.</a:t>
          </a:r>
          <a:r>
            <a:rPr lang="en-GB" dirty="0"/>
            <a:t> It is common to include the development of processes in this function. The governance methods are typically clear and developed in order to ensure that the function remains efficient and results oriented amongst all business issues. The Management function </a:t>
          </a:r>
          <a:r>
            <a:rPr lang="pl-PL" dirty="0" err="1"/>
            <a:t>should</a:t>
          </a:r>
          <a:r>
            <a:rPr lang="pl-PL" dirty="0"/>
            <a:t> </a:t>
          </a:r>
          <a:r>
            <a:rPr lang="en-GB" dirty="0"/>
            <a:t>has a seat in the Top Executive Management team.</a:t>
          </a:r>
          <a:endParaRPr lang="pl-PL" dirty="0"/>
        </a:p>
      </dgm:t>
    </dgm:pt>
    <dgm:pt modelId="{E35D6422-70CE-4342-8F75-1E09A1967A0F}" type="parTrans" cxnId="{A97EA75F-FE71-42FD-A3CA-6DE0E59ED9A3}">
      <dgm:prSet/>
      <dgm:spPr/>
      <dgm:t>
        <a:bodyPr/>
        <a:lstStyle/>
        <a:p>
          <a:endParaRPr lang="pl-PL"/>
        </a:p>
      </dgm:t>
    </dgm:pt>
    <dgm:pt modelId="{F6E80DF1-1E79-489E-B0E4-B43FF4DD6C5E}" type="sibTrans" cxnId="{A97EA75F-FE71-42FD-A3CA-6DE0E59ED9A3}">
      <dgm:prSet/>
      <dgm:spPr/>
      <dgm:t>
        <a:bodyPr/>
        <a:lstStyle/>
        <a:p>
          <a:endParaRPr lang="pl-PL"/>
        </a:p>
      </dgm:t>
    </dgm:pt>
    <dgm:pt modelId="{B0A13695-254F-4EF2-BE7D-B637F0FBCAE9}">
      <dgm:prSet phldrT="[Tekst]"/>
      <dgm:spPr/>
      <dgm:t>
        <a:bodyPr/>
        <a:lstStyle/>
        <a:p>
          <a:r>
            <a:rPr lang="pl-PL" b="1" dirty="0"/>
            <a:t>Business </a:t>
          </a:r>
          <a:r>
            <a:rPr lang="pl-PL" b="1" dirty="0" err="1"/>
            <a:t>function</a:t>
          </a:r>
          <a:r>
            <a:rPr lang="pl-PL" b="1" dirty="0"/>
            <a:t> </a:t>
          </a:r>
        </a:p>
        <a:p>
          <a:r>
            <a:rPr lang="en-GB" dirty="0"/>
            <a:t>ICT services are a key element of the company’s products or services offerings and a part of the income can be identified directly to it. The function is therefore a real profit </a:t>
          </a:r>
          <a:r>
            <a:rPr lang="en-GB" dirty="0" err="1"/>
            <a:t>center</a:t>
          </a:r>
          <a:r>
            <a:rPr lang="en-GB" dirty="0"/>
            <a:t> and it also carries a part of the business risk. ICT management can only become a business function in especially ICT intensive businesses. Incorporating ICT does not mean that it would automatically become a</a:t>
          </a:r>
          <a:r>
            <a:rPr lang="pl-PL" dirty="0"/>
            <a:t> </a:t>
          </a:r>
          <a:r>
            <a:rPr lang="en-GB" dirty="0"/>
            <a:t>business function</a:t>
          </a:r>
          <a:r>
            <a:rPr lang="pl-PL" dirty="0"/>
            <a:t>..</a:t>
          </a:r>
          <a:r>
            <a:rPr lang="en-GB" dirty="0"/>
            <a:t>.</a:t>
          </a:r>
          <a:endParaRPr lang="pl-PL" dirty="0"/>
        </a:p>
      </dgm:t>
    </dgm:pt>
    <dgm:pt modelId="{C308863B-17F4-402A-BAFB-4111DEFB4068}" type="parTrans" cxnId="{70AEB762-38F6-4428-B2A4-B3EAFC466251}">
      <dgm:prSet/>
      <dgm:spPr/>
      <dgm:t>
        <a:bodyPr/>
        <a:lstStyle/>
        <a:p>
          <a:endParaRPr lang="pl-PL"/>
        </a:p>
      </dgm:t>
    </dgm:pt>
    <dgm:pt modelId="{5FCE84CD-002D-44DE-9A29-A9C865F662F4}" type="sibTrans" cxnId="{70AEB762-38F6-4428-B2A4-B3EAFC466251}">
      <dgm:prSet/>
      <dgm:spPr/>
      <dgm:t>
        <a:bodyPr/>
        <a:lstStyle/>
        <a:p>
          <a:endParaRPr lang="pl-PL"/>
        </a:p>
      </dgm:t>
    </dgm:pt>
    <dgm:pt modelId="{D89069DB-A935-46E2-9AAC-B5D6C6A83DF2}" type="pres">
      <dgm:prSet presAssocID="{AF4DFA88-291C-4BDB-8506-12BBE051D2A2}" presName="Name0" presStyleCnt="0">
        <dgm:presLayoutVars>
          <dgm:chPref val="1"/>
          <dgm:dir/>
          <dgm:animOne val="branch"/>
          <dgm:animLvl val="lvl"/>
          <dgm:resizeHandles/>
        </dgm:presLayoutVars>
      </dgm:prSet>
      <dgm:spPr/>
    </dgm:pt>
    <dgm:pt modelId="{6F20466D-DA61-408D-9579-FE7338D281DE}" type="pres">
      <dgm:prSet presAssocID="{0CEA15F2-0710-4571-961D-64EBA68E3C91}" presName="vertOne" presStyleCnt="0"/>
      <dgm:spPr/>
    </dgm:pt>
    <dgm:pt modelId="{C14E9A92-5F76-4334-93D7-A6D699B2B018}" type="pres">
      <dgm:prSet presAssocID="{0CEA15F2-0710-4571-961D-64EBA68E3C91}" presName="txOne" presStyleLbl="node0" presStyleIdx="0" presStyleCnt="1" custScaleY="31852">
        <dgm:presLayoutVars>
          <dgm:chPref val="3"/>
        </dgm:presLayoutVars>
      </dgm:prSet>
      <dgm:spPr/>
    </dgm:pt>
    <dgm:pt modelId="{243C82C5-078A-441F-A45E-0ECC5832E73C}" type="pres">
      <dgm:prSet presAssocID="{0CEA15F2-0710-4571-961D-64EBA68E3C91}" presName="parTransOne" presStyleCnt="0"/>
      <dgm:spPr/>
    </dgm:pt>
    <dgm:pt modelId="{98D0054B-8408-4B91-ADF5-CCE9AF92E9E5}" type="pres">
      <dgm:prSet presAssocID="{0CEA15F2-0710-4571-961D-64EBA68E3C91}" presName="horzOne" presStyleCnt="0"/>
      <dgm:spPr/>
    </dgm:pt>
    <dgm:pt modelId="{88224764-19B4-4BCF-8BFB-0D685311310D}" type="pres">
      <dgm:prSet presAssocID="{495BE983-AFD1-43F0-808A-F3AB4FB37C07}" presName="vertTwo" presStyleCnt="0"/>
      <dgm:spPr/>
    </dgm:pt>
    <dgm:pt modelId="{EB7FEF0F-A73D-427B-84CF-BD2F3937940C}" type="pres">
      <dgm:prSet presAssocID="{495BE983-AFD1-43F0-808A-F3AB4FB37C07}" presName="txTwo" presStyleLbl="node2" presStyleIdx="0" presStyleCnt="4">
        <dgm:presLayoutVars>
          <dgm:chPref val="3"/>
        </dgm:presLayoutVars>
      </dgm:prSet>
      <dgm:spPr/>
    </dgm:pt>
    <dgm:pt modelId="{DD47C099-4369-4105-871E-47F205FDB99A}" type="pres">
      <dgm:prSet presAssocID="{495BE983-AFD1-43F0-808A-F3AB4FB37C07}" presName="horzTwo" presStyleCnt="0"/>
      <dgm:spPr/>
    </dgm:pt>
    <dgm:pt modelId="{CAFEBD8E-D7F8-4FD7-8E09-C3BA8DCAB827}" type="pres">
      <dgm:prSet presAssocID="{447A11CF-7DA8-433D-B7FA-752AC3DAD277}" presName="sibSpaceTwo" presStyleCnt="0"/>
      <dgm:spPr/>
    </dgm:pt>
    <dgm:pt modelId="{B3F7FDBE-7D61-4256-8AF6-E17CB40B7D7F}" type="pres">
      <dgm:prSet presAssocID="{01EF836A-518B-40A4-8392-1227B403DA8B}" presName="vertTwo" presStyleCnt="0"/>
      <dgm:spPr/>
    </dgm:pt>
    <dgm:pt modelId="{DA769734-B250-4347-817F-EF8DB00B0FF0}" type="pres">
      <dgm:prSet presAssocID="{01EF836A-518B-40A4-8392-1227B403DA8B}" presName="txTwo" presStyleLbl="node2" presStyleIdx="1" presStyleCnt="4">
        <dgm:presLayoutVars>
          <dgm:chPref val="3"/>
        </dgm:presLayoutVars>
      </dgm:prSet>
      <dgm:spPr/>
    </dgm:pt>
    <dgm:pt modelId="{5A7DC8B8-A63D-4E87-A1C4-9BCD94A53FB8}" type="pres">
      <dgm:prSet presAssocID="{01EF836A-518B-40A4-8392-1227B403DA8B}" presName="horzTwo" presStyleCnt="0"/>
      <dgm:spPr/>
    </dgm:pt>
    <dgm:pt modelId="{A6831472-AFF2-41A7-85C9-46C435B947DE}" type="pres">
      <dgm:prSet presAssocID="{FB33295C-CCEA-4434-A9EB-28916BBA9B73}" presName="sibSpaceTwo" presStyleCnt="0"/>
      <dgm:spPr/>
    </dgm:pt>
    <dgm:pt modelId="{DEA0C54B-6028-49E3-909C-09D55B3A8F39}" type="pres">
      <dgm:prSet presAssocID="{DD75E288-45E7-4202-9AE2-FC941852E93C}" presName="vertTwo" presStyleCnt="0"/>
      <dgm:spPr/>
    </dgm:pt>
    <dgm:pt modelId="{6FD3369D-0D7A-4A4E-B5ED-6BA88D988540}" type="pres">
      <dgm:prSet presAssocID="{DD75E288-45E7-4202-9AE2-FC941852E93C}" presName="txTwo" presStyleLbl="node2" presStyleIdx="2" presStyleCnt="4">
        <dgm:presLayoutVars>
          <dgm:chPref val="3"/>
        </dgm:presLayoutVars>
      </dgm:prSet>
      <dgm:spPr/>
    </dgm:pt>
    <dgm:pt modelId="{8FC4B00A-2BD6-438C-89F3-05EB811F24DD}" type="pres">
      <dgm:prSet presAssocID="{DD75E288-45E7-4202-9AE2-FC941852E93C}" presName="horzTwo" presStyleCnt="0"/>
      <dgm:spPr/>
    </dgm:pt>
    <dgm:pt modelId="{987AA26D-FC32-4B20-A598-1856EED4E365}" type="pres">
      <dgm:prSet presAssocID="{F6E80DF1-1E79-489E-B0E4-B43FF4DD6C5E}" presName="sibSpaceTwo" presStyleCnt="0"/>
      <dgm:spPr/>
    </dgm:pt>
    <dgm:pt modelId="{B9B3E55A-EBDC-4A5E-A303-2E78EE0548BF}" type="pres">
      <dgm:prSet presAssocID="{B0A13695-254F-4EF2-BE7D-B637F0FBCAE9}" presName="vertTwo" presStyleCnt="0"/>
      <dgm:spPr/>
    </dgm:pt>
    <dgm:pt modelId="{C249AE53-AC77-48EF-810B-CC7A5A28FF9C}" type="pres">
      <dgm:prSet presAssocID="{B0A13695-254F-4EF2-BE7D-B637F0FBCAE9}" presName="txTwo" presStyleLbl="node2" presStyleIdx="3" presStyleCnt="4">
        <dgm:presLayoutVars>
          <dgm:chPref val="3"/>
        </dgm:presLayoutVars>
      </dgm:prSet>
      <dgm:spPr/>
    </dgm:pt>
    <dgm:pt modelId="{D13F864D-3241-4328-8438-8B33F48E9563}" type="pres">
      <dgm:prSet presAssocID="{B0A13695-254F-4EF2-BE7D-B637F0FBCAE9}" presName="horzTwo" presStyleCnt="0"/>
      <dgm:spPr/>
    </dgm:pt>
  </dgm:ptLst>
  <dgm:cxnLst>
    <dgm:cxn modelId="{3014BF1F-46B4-4954-9ED6-775598B14523}" type="presOf" srcId="{AF4DFA88-291C-4BDB-8506-12BBE051D2A2}" destId="{D89069DB-A935-46E2-9AAC-B5D6C6A83DF2}" srcOrd="0" destOrd="0" presId="urn:microsoft.com/office/officeart/2005/8/layout/hierarchy4"/>
    <dgm:cxn modelId="{61216E33-4B2A-44BE-AADA-D2CEB3318195}" type="presOf" srcId="{B0A13695-254F-4EF2-BE7D-B637F0FBCAE9}" destId="{C249AE53-AC77-48EF-810B-CC7A5A28FF9C}" srcOrd="0" destOrd="0" presId="urn:microsoft.com/office/officeart/2005/8/layout/hierarchy4"/>
    <dgm:cxn modelId="{C99D2634-6E8A-4E4B-9FF3-FD903F6BCBAD}" srcId="{0CEA15F2-0710-4571-961D-64EBA68E3C91}" destId="{01EF836A-518B-40A4-8392-1227B403DA8B}" srcOrd="1" destOrd="0" parTransId="{D8D4AC50-B87E-4BE9-B3C3-D5F6E10D4099}" sibTransId="{FB33295C-CCEA-4434-A9EB-28916BBA9B73}"/>
    <dgm:cxn modelId="{A10A695E-9E4D-4E53-AF44-036B5D9DB257}" type="presOf" srcId="{DD75E288-45E7-4202-9AE2-FC941852E93C}" destId="{6FD3369D-0D7A-4A4E-B5ED-6BA88D988540}" srcOrd="0" destOrd="0" presId="urn:microsoft.com/office/officeart/2005/8/layout/hierarchy4"/>
    <dgm:cxn modelId="{A97EA75F-FE71-42FD-A3CA-6DE0E59ED9A3}" srcId="{0CEA15F2-0710-4571-961D-64EBA68E3C91}" destId="{DD75E288-45E7-4202-9AE2-FC941852E93C}" srcOrd="2" destOrd="0" parTransId="{E35D6422-70CE-4342-8F75-1E09A1967A0F}" sibTransId="{F6E80DF1-1E79-489E-B0E4-B43FF4DD6C5E}"/>
    <dgm:cxn modelId="{70AEB762-38F6-4428-B2A4-B3EAFC466251}" srcId="{0CEA15F2-0710-4571-961D-64EBA68E3C91}" destId="{B0A13695-254F-4EF2-BE7D-B637F0FBCAE9}" srcOrd="3" destOrd="0" parTransId="{C308863B-17F4-402A-BAFB-4111DEFB4068}" sibTransId="{5FCE84CD-002D-44DE-9A29-A9C865F662F4}"/>
    <dgm:cxn modelId="{DFE35575-FB81-47A0-8A64-74D2E58D79DB}" srcId="{AF4DFA88-291C-4BDB-8506-12BBE051D2A2}" destId="{0CEA15F2-0710-4571-961D-64EBA68E3C91}" srcOrd="0" destOrd="0" parTransId="{A9595E28-DE77-44CB-AE1A-11A65E7C1DD2}" sibTransId="{33458D3F-B003-494A-AA43-FFA9F7C34D38}"/>
    <dgm:cxn modelId="{C6E66556-7B28-4E8E-AEAD-DC15E1D63AA2}" type="presOf" srcId="{01EF836A-518B-40A4-8392-1227B403DA8B}" destId="{DA769734-B250-4347-817F-EF8DB00B0FF0}" srcOrd="0" destOrd="0" presId="urn:microsoft.com/office/officeart/2005/8/layout/hierarchy4"/>
    <dgm:cxn modelId="{359482A2-670A-44B4-B260-F0E29237902E}" type="presOf" srcId="{495BE983-AFD1-43F0-808A-F3AB4FB37C07}" destId="{EB7FEF0F-A73D-427B-84CF-BD2F3937940C}" srcOrd="0" destOrd="0" presId="urn:microsoft.com/office/officeart/2005/8/layout/hierarchy4"/>
    <dgm:cxn modelId="{29BF7ED1-FE71-445A-A324-86D5059A44AA}" srcId="{0CEA15F2-0710-4571-961D-64EBA68E3C91}" destId="{495BE983-AFD1-43F0-808A-F3AB4FB37C07}" srcOrd="0" destOrd="0" parTransId="{0FEE03E1-CA4A-40F3-A388-4189522B192F}" sibTransId="{447A11CF-7DA8-433D-B7FA-752AC3DAD277}"/>
    <dgm:cxn modelId="{5A8027DA-219F-4CF3-8E7F-0A768E0C6B88}" type="presOf" srcId="{0CEA15F2-0710-4571-961D-64EBA68E3C91}" destId="{C14E9A92-5F76-4334-93D7-A6D699B2B018}" srcOrd="0" destOrd="0" presId="urn:microsoft.com/office/officeart/2005/8/layout/hierarchy4"/>
    <dgm:cxn modelId="{18216B96-1EEA-4DBC-9AB6-66B03AC3FFD2}" type="presParOf" srcId="{D89069DB-A935-46E2-9AAC-B5D6C6A83DF2}" destId="{6F20466D-DA61-408D-9579-FE7338D281DE}" srcOrd="0" destOrd="0" presId="urn:microsoft.com/office/officeart/2005/8/layout/hierarchy4"/>
    <dgm:cxn modelId="{FB832995-B193-4C0D-810C-67272D4AEE8B}" type="presParOf" srcId="{6F20466D-DA61-408D-9579-FE7338D281DE}" destId="{C14E9A92-5F76-4334-93D7-A6D699B2B018}" srcOrd="0" destOrd="0" presId="urn:microsoft.com/office/officeart/2005/8/layout/hierarchy4"/>
    <dgm:cxn modelId="{223F3850-8FB7-49B0-B635-31F7739F43BF}" type="presParOf" srcId="{6F20466D-DA61-408D-9579-FE7338D281DE}" destId="{243C82C5-078A-441F-A45E-0ECC5832E73C}" srcOrd="1" destOrd="0" presId="urn:microsoft.com/office/officeart/2005/8/layout/hierarchy4"/>
    <dgm:cxn modelId="{9B6E9B04-C666-4BF8-9DD9-02AAE068910B}" type="presParOf" srcId="{6F20466D-DA61-408D-9579-FE7338D281DE}" destId="{98D0054B-8408-4B91-ADF5-CCE9AF92E9E5}" srcOrd="2" destOrd="0" presId="urn:microsoft.com/office/officeart/2005/8/layout/hierarchy4"/>
    <dgm:cxn modelId="{B0501386-BE71-4CE4-B641-C37D5EC98842}" type="presParOf" srcId="{98D0054B-8408-4B91-ADF5-CCE9AF92E9E5}" destId="{88224764-19B4-4BCF-8BFB-0D685311310D}" srcOrd="0" destOrd="0" presId="urn:microsoft.com/office/officeart/2005/8/layout/hierarchy4"/>
    <dgm:cxn modelId="{41A10B11-281D-4BFA-8865-3C93C693B062}" type="presParOf" srcId="{88224764-19B4-4BCF-8BFB-0D685311310D}" destId="{EB7FEF0F-A73D-427B-84CF-BD2F3937940C}" srcOrd="0" destOrd="0" presId="urn:microsoft.com/office/officeart/2005/8/layout/hierarchy4"/>
    <dgm:cxn modelId="{91B4A0FE-537E-4365-AD73-8B25C75EBD30}" type="presParOf" srcId="{88224764-19B4-4BCF-8BFB-0D685311310D}" destId="{DD47C099-4369-4105-871E-47F205FDB99A}" srcOrd="1" destOrd="0" presId="urn:microsoft.com/office/officeart/2005/8/layout/hierarchy4"/>
    <dgm:cxn modelId="{8BF3C26C-4BD4-478A-B7E8-636CE5498814}" type="presParOf" srcId="{98D0054B-8408-4B91-ADF5-CCE9AF92E9E5}" destId="{CAFEBD8E-D7F8-4FD7-8E09-C3BA8DCAB827}" srcOrd="1" destOrd="0" presId="urn:microsoft.com/office/officeart/2005/8/layout/hierarchy4"/>
    <dgm:cxn modelId="{04F04EC9-D06A-480F-B017-96E23253E519}" type="presParOf" srcId="{98D0054B-8408-4B91-ADF5-CCE9AF92E9E5}" destId="{B3F7FDBE-7D61-4256-8AF6-E17CB40B7D7F}" srcOrd="2" destOrd="0" presId="urn:microsoft.com/office/officeart/2005/8/layout/hierarchy4"/>
    <dgm:cxn modelId="{26548F18-3D45-459D-9928-0DD8F1E11DA7}" type="presParOf" srcId="{B3F7FDBE-7D61-4256-8AF6-E17CB40B7D7F}" destId="{DA769734-B250-4347-817F-EF8DB00B0FF0}" srcOrd="0" destOrd="0" presId="urn:microsoft.com/office/officeart/2005/8/layout/hierarchy4"/>
    <dgm:cxn modelId="{3B86CB18-9890-4849-ACC3-F3151CDC2FB1}" type="presParOf" srcId="{B3F7FDBE-7D61-4256-8AF6-E17CB40B7D7F}" destId="{5A7DC8B8-A63D-4E87-A1C4-9BCD94A53FB8}" srcOrd="1" destOrd="0" presId="urn:microsoft.com/office/officeart/2005/8/layout/hierarchy4"/>
    <dgm:cxn modelId="{BDF205B9-13BB-4097-895C-DC3F897D10E6}" type="presParOf" srcId="{98D0054B-8408-4B91-ADF5-CCE9AF92E9E5}" destId="{A6831472-AFF2-41A7-85C9-46C435B947DE}" srcOrd="3" destOrd="0" presId="urn:microsoft.com/office/officeart/2005/8/layout/hierarchy4"/>
    <dgm:cxn modelId="{8A264431-CF02-4C08-B5FD-99D7692A757C}" type="presParOf" srcId="{98D0054B-8408-4B91-ADF5-CCE9AF92E9E5}" destId="{DEA0C54B-6028-49E3-909C-09D55B3A8F39}" srcOrd="4" destOrd="0" presId="urn:microsoft.com/office/officeart/2005/8/layout/hierarchy4"/>
    <dgm:cxn modelId="{89A1D184-8E8D-46FE-B037-2F36386AAE97}" type="presParOf" srcId="{DEA0C54B-6028-49E3-909C-09D55B3A8F39}" destId="{6FD3369D-0D7A-4A4E-B5ED-6BA88D988540}" srcOrd="0" destOrd="0" presId="urn:microsoft.com/office/officeart/2005/8/layout/hierarchy4"/>
    <dgm:cxn modelId="{E69DFB5E-1C2D-4115-9C50-A15B9EFFEB90}" type="presParOf" srcId="{DEA0C54B-6028-49E3-909C-09D55B3A8F39}" destId="{8FC4B00A-2BD6-438C-89F3-05EB811F24DD}" srcOrd="1" destOrd="0" presId="urn:microsoft.com/office/officeart/2005/8/layout/hierarchy4"/>
    <dgm:cxn modelId="{031F82B3-88BF-4575-A1DB-FEF1BFB6E9D6}" type="presParOf" srcId="{98D0054B-8408-4B91-ADF5-CCE9AF92E9E5}" destId="{987AA26D-FC32-4B20-A598-1856EED4E365}" srcOrd="5" destOrd="0" presId="urn:microsoft.com/office/officeart/2005/8/layout/hierarchy4"/>
    <dgm:cxn modelId="{6D803AB9-6FCD-4B3A-9356-AA4EA788B187}" type="presParOf" srcId="{98D0054B-8408-4B91-ADF5-CCE9AF92E9E5}" destId="{B9B3E55A-EBDC-4A5E-A303-2E78EE0548BF}" srcOrd="6" destOrd="0" presId="urn:microsoft.com/office/officeart/2005/8/layout/hierarchy4"/>
    <dgm:cxn modelId="{7162ED75-F3E9-4E6E-AC72-B03DCF891E44}" type="presParOf" srcId="{B9B3E55A-EBDC-4A5E-A303-2E78EE0548BF}" destId="{C249AE53-AC77-48EF-810B-CC7A5A28FF9C}" srcOrd="0" destOrd="0" presId="urn:microsoft.com/office/officeart/2005/8/layout/hierarchy4"/>
    <dgm:cxn modelId="{B878721E-21C7-44DA-B4E1-27E608A086F5}" type="presParOf" srcId="{B9B3E55A-EBDC-4A5E-A303-2E78EE0548BF}" destId="{D13F864D-3241-4328-8438-8B33F48E956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9C30D-7012-4BB7-A142-F81E7AF8489E}">
      <dsp:nvSpPr>
        <dsp:cNvPr id="0" name=""/>
        <dsp:cNvSpPr/>
      </dsp:nvSpPr>
      <dsp:spPr>
        <a:xfrm>
          <a:off x="3275059" y="1209563"/>
          <a:ext cx="3013298" cy="3013298"/>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337162"/>
              </a:solidFill>
              <a:sym typeface="Wingdings" panose="05000000000000000000" pitchFamily="2" charset="2"/>
            </a:rPr>
            <a:t>Eco-friendly (EF)</a:t>
          </a:r>
          <a:r>
            <a:rPr lang="pl-PL" sz="2300" kern="1200" dirty="0">
              <a:solidFill>
                <a:srgbClr val="337162"/>
              </a:solidFill>
              <a:sym typeface="Wingdings" panose="05000000000000000000" pitchFamily="2" charset="2"/>
            </a:rPr>
            <a:t> / </a:t>
          </a:r>
          <a:r>
            <a:rPr lang="pl-PL" sz="2300" kern="1200" dirty="0" err="1">
              <a:solidFill>
                <a:srgbClr val="337162"/>
              </a:solidFill>
              <a:sym typeface="Wingdings" panose="05000000000000000000" pitchFamily="2" charset="2"/>
            </a:rPr>
            <a:t>Responsible</a:t>
          </a:r>
          <a:r>
            <a:rPr lang="pl-PL" sz="2300" kern="1200" dirty="0">
              <a:solidFill>
                <a:srgbClr val="337162"/>
              </a:solidFill>
              <a:sym typeface="Wingdings" panose="05000000000000000000" pitchFamily="2" charset="2"/>
            </a:rPr>
            <a:t> (R)</a:t>
          </a:r>
          <a:r>
            <a:rPr lang="en-GB" sz="2300" kern="1200" dirty="0">
              <a:solidFill>
                <a:srgbClr val="337162"/>
              </a:solidFill>
              <a:sym typeface="Wingdings" panose="05000000000000000000" pitchFamily="2" charset="2"/>
            </a:rPr>
            <a:t> </a:t>
          </a:r>
          <a:r>
            <a:rPr lang="pl-PL" sz="2300" kern="1200" dirty="0">
              <a:solidFill>
                <a:srgbClr val="337162"/>
              </a:solidFill>
              <a:sym typeface="Wingdings" panose="05000000000000000000" pitchFamily="2" charset="2"/>
            </a:rPr>
            <a:t>and </a:t>
          </a:r>
          <a:r>
            <a:rPr lang="en-GB" sz="2300" kern="1200" dirty="0">
              <a:solidFill>
                <a:srgbClr val="9A3F16"/>
              </a:solidFill>
              <a:sym typeface="Wingdings" panose="05000000000000000000" pitchFamily="2" charset="2"/>
            </a:rPr>
            <a:t>Digital (D)</a:t>
          </a:r>
          <a:r>
            <a:rPr lang="pl-PL" sz="2300" kern="1200" dirty="0">
              <a:solidFill>
                <a:srgbClr val="9A3F16"/>
              </a:solidFill>
              <a:sym typeface="Wingdings" panose="05000000000000000000" pitchFamily="2" charset="2"/>
            </a:rPr>
            <a:t> </a:t>
          </a:r>
          <a:r>
            <a:rPr lang="en-GB" sz="2300" kern="1200" dirty="0">
              <a:solidFill>
                <a:schemeClr val="tx1"/>
              </a:solidFill>
              <a:sym typeface="Wingdings" panose="05000000000000000000" pitchFamily="2" charset="2"/>
            </a:rPr>
            <a:t>Business Models</a:t>
          </a:r>
          <a:r>
            <a:rPr lang="pl-PL" sz="2300" kern="1200" dirty="0">
              <a:solidFill>
                <a:schemeClr val="tx1"/>
              </a:solidFill>
              <a:sym typeface="Wingdings" panose="05000000000000000000" pitchFamily="2" charset="2"/>
            </a:rPr>
            <a:t> / Start-</a:t>
          </a:r>
          <a:r>
            <a:rPr lang="pl-PL" sz="2300" kern="1200" dirty="0" err="1">
              <a:solidFill>
                <a:schemeClr val="tx1"/>
              </a:solidFill>
              <a:sym typeface="Wingdings" panose="05000000000000000000" pitchFamily="2" charset="2"/>
            </a:rPr>
            <a:t>ups</a:t>
          </a:r>
          <a:endParaRPr lang="pl-PL" sz="2300" kern="1200" dirty="0">
            <a:solidFill>
              <a:schemeClr val="tx1"/>
            </a:solidFill>
          </a:endParaRPr>
        </a:p>
      </dsp:txBody>
      <dsp:txXfrm>
        <a:off x="3716346" y="1650850"/>
        <a:ext cx="2130724" cy="2130724"/>
      </dsp:txXfrm>
    </dsp:sp>
    <dsp:sp modelId="{19ECE498-FD70-4451-AAC1-E4E53D4E70B3}">
      <dsp:nvSpPr>
        <dsp:cNvPr id="0" name=""/>
        <dsp:cNvSpPr/>
      </dsp:nvSpPr>
      <dsp:spPr>
        <a:xfrm>
          <a:off x="4028383" y="537"/>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noProof="0" dirty="0"/>
            <a:t>1.</a:t>
          </a:r>
        </a:p>
        <a:p>
          <a:pPr marL="0" lvl="0" indent="0" algn="ctr" defTabSz="577850">
            <a:lnSpc>
              <a:spcPct val="90000"/>
            </a:lnSpc>
            <a:spcBef>
              <a:spcPct val="0"/>
            </a:spcBef>
            <a:spcAft>
              <a:spcPct val="35000"/>
            </a:spcAft>
            <a:buNone/>
          </a:pPr>
          <a:r>
            <a:rPr lang="en-GB" sz="1300" kern="1200" noProof="0" dirty="0"/>
            <a:t>Quintuple Helix</a:t>
          </a:r>
        </a:p>
      </dsp:txBody>
      <dsp:txXfrm>
        <a:off x="4249027" y="221181"/>
        <a:ext cx="1065361" cy="1065361"/>
      </dsp:txXfrm>
    </dsp:sp>
    <dsp:sp modelId="{85D8D7C6-0691-4F73-AA3E-3DC51FC9751D}">
      <dsp:nvSpPr>
        <dsp:cNvPr id="0" name=""/>
        <dsp:cNvSpPr/>
      </dsp:nvSpPr>
      <dsp:spPr>
        <a:xfrm>
          <a:off x="5990734" y="196288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2.</a:t>
          </a:r>
        </a:p>
        <a:p>
          <a:pPr marL="0" lvl="0" indent="0" algn="ctr" defTabSz="577850">
            <a:lnSpc>
              <a:spcPct val="90000"/>
            </a:lnSpc>
            <a:spcBef>
              <a:spcPct val="0"/>
            </a:spcBef>
            <a:spcAft>
              <a:spcPct val="35000"/>
            </a:spcAft>
            <a:buNone/>
          </a:pPr>
          <a:r>
            <a:rPr lang="pl-PL" sz="1300" kern="1200" dirty="0"/>
            <a:t>Networking</a:t>
          </a:r>
        </a:p>
      </dsp:txBody>
      <dsp:txXfrm>
        <a:off x="6211378" y="2183532"/>
        <a:ext cx="1065361" cy="1065361"/>
      </dsp:txXfrm>
    </dsp:sp>
    <dsp:sp modelId="{22174CA0-58C5-4F6B-B6A6-318E63930572}">
      <dsp:nvSpPr>
        <dsp:cNvPr id="0" name=""/>
        <dsp:cNvSpPr/>
      </dsp:nvSpPr>
      <dsp:spPr>
        <a:xfrm>
          <a:off x="4028383" y="392523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3.</a:t>
          </a:r>
        </a:p>
        <a:p>
          <a:pPr marL="0" lvl="0" indent="0" algn="ctr" defTabSz="577850">
            <a:lnSpc>
              <a:spcPct val="90000"/>
            </a:lnSpc>
            <a:spcBef>
              <a:spcPct val="0"/>
            </a:spcBef>
            <a:spcAft>
              <a:spcPct val="35000"/>
            </a:spcAft>
            <a:buNone/>
          </a:pPr>
          <a:r>
            <a:rPr lang="pl-PL" sz="1300" kern="1200" dirty="0" err="1"/>
            <a:t>Corporate</a:t>
          </a:r>
          <a:r>
            <a:rPr lang="pl-PL" sz="1300" kern="1200" dirty="0"/>
            <a:t> </a:t>
          </a:r>
          <a:r>
            <a:rPr lang="pl-PL" sz="1300" kern="1200" dirty="0" err="1"/>
            <a:t>Social</a:t>
          </a:r>
          <a:r>
            <a:rPr lang="pl-PL" sz="1300" kern="1200" dirty="0"/>
            <a:t> </a:t>
          </a:r>
          <a:r>
            <a:rPr lang="pl-PL" sz="1300" kern="1200" dirty="0" err="1"/>
            <a:t>Responsibility</a:t>
          </a:r>
          <a:endParaRPr lang="pl-PL" sz="1300" kern="1200" dirty="0"/>
        </a:p>
      </dsp:txBody>
      <dsp:txXfrm>
        <a:off x="4249027" y="4145882"/>
        <a:ext cx="1065361" cy="1065361"/>
      </dsp:txXfrm>
    </dsp:sp>
    <dsp:sp modelId="{94B87767-2587-4F3A-B4A9-42F90D2495C8}">
      <dsp:nvSpPr>
        <dsp:cNvPr id="0" name=""/>
        <dsp:cNvSpPr/>
      </dsp:nvSpPr>
      <dsp:spPr>
        <a:xfrm>
          <a:off x="2066033" y="196288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4.</a:t>
          </a:r>
        </a:p>
        <a:p>
          <a:pPr marL="0" lvl="0" indent="0" algn="ctr" defTabSz="577850">
            <a:lnSpc>
              <a:spcPct val="90000"/>
            </a:lnSpc>
            <a:spcBef>
              <a:spcPct val="0"/>
            </a:spcBef>
            <a:spcAft>
              <a:spcPct val="35000"/>
            </a:spcAft>
            <a:buNone/>
          </a:pPr>
          <a:r>
            <a:rPr lang="pl-PL" sz="1300" kern="1200" dirty="0"/>
            <a:t>ICT Management</a:t>
          </a:r>
        </a:p>
      </dsp:txBody>
      <dsp:txXfrm>
        <a:off x="2286677" y="2183532"/>
        <a:ext cx="1065361" cy="10653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9C30D-7012-4BB7-A142-F81E7AF8489E}">
      <dsp:nvSpPr>
        <dsp:cNvPr id="0" name=""/>
        <dsp:cNvSpPr/>
      </dsp:nvSpPr>
      <dsp:spPr>
        <a:xfrm>
          <a:off x="3275059" y="1209563"/>
          <a:ext cx="3013298" cy="3013298"/>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337162"/>
              </a:solidFill>
              <a:sym typeface="Wingdings" panose="05000000000000000000" pitchFamily="2" charset="2"/>
            </a:rPr>
            <a:t>Eco-friendly (EF)</a:t>
          </a:r>
          <a:r>
            <a:rPr lang="pl-PL" sz="2300" kern="1200" dirty="0">
              <a:solidFill>
                <a:srgbClr val="337162"/>
              </a:solidFill>
              <a:sym typeface="Wingdings" panose="05000000000000000000" pitchFamily="2" charset="2"/>
            </a:rPr>
            <a:t> / </a:t>
          </a:r>
          <a:r>
            <a:rPr lang="pl-PL" sz="2300" kern="1200" dirty="0" err="1">
              <a:solidFill>
                <a:srgbClr val="337162"/>
              </a:solidFill>
              <a:sym typeface="Wingdings" panose="05000000000000000000" pitchFamily="2" charset="2"/>
            </a:rPr>
            <a:t>Responsible</a:t>
          </a:r>
          <a:r>
            <a:rPr lang="pl-PL" sz="2300" kern="1200" dirty="0">
              <a:solidFill>
                <a:srgbClr val="337162"/>
              </a:solidFill>
              <a:sym typeface="Wingdings" panose="05000000000000000000" pitchFamily="2" charset="2"/>
            </a:rPr>
            <a:t> (R)</a:t>
          </a:r>
          <a:r>
            <a:rPr lang="en-GB" sz="2300" kern="1200" dirty="0">
              <a:solidFill>
                <a:srgbClr val="337162"/>
              </a:solidFill>
              <a:sym typeface="Wingdings" panose="05000000000000000000" pitchFamily="2" charset="2"/>
            </a:rPr>
            <a:t> </a:t>
          </a:r>
          <a:r>
            <a:rPr lang="pl-PL" sz="2300" kern="1200" dirty="0">
              <a:solidFill>
                <a:srgbClr val="337162"/>
              </a:solidFill>
              <a:sym typeface="Wingdings" panose="05000000000000000000" pitchFamily="2" charset="2"/>
            </a:rPr>
            <a:t>and </a:t>
          </a:r>
          <a:r>
            <a:rPr lang="en-GB" sz="2300" kern="1200" dirty="0">
              <a:solidFill>
                <a:srgbClr val="9A3F16"/>
              </a:solidFill>
              <a:sym typeface="Wingdings" panose="05000000000000000000" pitchFamily="2" charset="2"/>
            </a:rPr>
            <a:t>Digital (D)</a:t>
          </a:r>
          <a:r>
            <a:rPr lang="pl-PL" sz="2300" kern="1200" dirty="0">
              <a:solidFill>
                <a:srgbClr val="9A3F16"/>
              </a:solidFill>
              <a:sym typeface="Wingdings" panose="05000000000000000000" pitchFamily="2" charset="2"/>
            </a:rPr>
            <a:t> </a:t>
          </a:r>
          <a:r>
            <a:rPr lang="en-GB" sz="2300" kern="1200" dirty="0">
              <a:solidFill>
                <a:schemeClr val="tx1"/>
              </a:solidFill>
              <a:sym typeface="Wingdings" panose="05000000000000000000" pitchFamily="2" charset="2"/>
            </a:rPr>
            <a:t>Business Models</a:t>
          </a:r>
          <a:r>
            <a:rPr lang="pl-PL" sz="2300" kern="1200" dirty="0">
              <a:solidFill>
                <a:schemeClr val="tx1"/>
              </a:solidFill>
              <a:sym typeface="Wingdings" panose="05000000000000000000" pitchFamily="2" charset="2"/>
            </a:rPr>
            <a:t> / Start-</a:t>
          </a:r>
          <a:r>
            <a:rPr lang="pl-PL" sz="2300" kern="1200" dirty="0" err="1">
              <a:solidFill>
                <a:schemeClr val="tx1"/>
              </a:solidFill>
              <a:sym typeface="Wingdings" panose="05000000000000000000" pitchFamily="2" charset="2"/>
            </a:rPr>
            <a:t>ups</a:t>
          </a:r>
          <a:endParaRPr lang="pl-PL" sz="2300" kern="1200" dirty="0">
            <a:solidFill>
              <a:schemeClr val="tx1"/>
            </a:solidFill>
          </a:endParaRPr>
        </a:p>
      </dsp:txBody>
      <dsp:txXfrm>
        <a:off x="3716346" y="1650850"/>
        <a:ext cx="2130724" cy="2130724"/>
      </dsp:txXfrm>
    </dsp:sp>
    <dsp:sp modelId="{19ECE498-FD70-4451-AAC1-E4E53D4E70B3}">
      <dsp:nvSpPr>
        <dsp:cNvPr id="0" name=""/>
        <dsp:cNvSpPr/>
      </dsp:nvSpPr>
      <dsp:spPr>
        <a:xfrm>
          <a:off x="4028383" y="537"/>
          <a:ext cx="1506649" cy="1506649"/>
        </a:xfrm>
        <a:prstGeom prst="ellipse">
          <a:avLst/>
        </a:prstGeom>
        <a:solidFill>
          <a:schemeClr val="accent2">
            <a:lumMod val="75000"/>
            <a:alpha val="5000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noProof="0" dirty="0"/>
            <a:t>1.</a:t>
          </a:r>
        </a:p>
        <a:p>
          <a:pPr marL="0" lvl="0" indent="0" algn="ctr" defTabSz="577850">
            <a:lnSpc>
              <a:spcPct val="90000"/>
            </a:lnSpc>
            <a:spcBef>
              <a:spcPct val="0"/>
            </a:spcBef>
            <a:spcAft>
              <a:spcPct val="35000"/>
            </a:spcAft>
            <a:buNone/>
          </a:pPr>
          <a:r>
            <a:rPr lang="en-GB" sz="1300" kern="1200" noProof="0" dirty="0"/>
            <a:t>Quintuple Helix</a:t>
          </a:r>
        </a:p>
      </dsp:txBody>
      <dsp:txXfrm>
        <a:off x="4249027" y="221181"/>
        <a:ext cx="1065361" cy="1065361"/>
      </dsp:txXfrm>
    </dsp:sp>
    <dsp:sp modelId="{85D8D7C6-0691-4F73-AA3E-3DC51FC9751D}">
      <dsp:nvSpPr>
        <dsp:cNvPr id="0" name=""/>
        <dsp:cNvSpPr/>
      </dsp:nvSpPr>
      <dsp:spPr>
        <a:xfrm>
          <a:off x="5990734" y="196288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2.</a:t>
          </a:r>
        </a:p>
        <a:p>
          <a:pPr marL="0" lvl="0" indent="0" algn="ctr" defTabSz="577850">
            <a:lnSpc>
              <a:spcPct val="90000"/>
            </a:lnSpc>
            <a:spcBef>
              <a:spcPct val="0"/>
            </a:spcBef>
            <a:spcAft>
              <a:spcPct val="35000"/>
            </a:spcAft>
            <a:buNone/>
          </a:pPr>
          <a:r>
            <a:rPr lang="pl-PL" sz="1300" kern="1200" dirty="0"/>
            <a:t>Networking</a:t>
          </a:r>
        </a:p>
      </dsp:txBody>
      <dsp:txXfrm>
        <a:off x="6211378" y="2183532"/>
        <a:ext cx="1065361" cy="1065361"/>
      </dsp:txXfrm>
    </dsp:sp>
    <dsp:sp modelId="{22174CA0-58C5-4F6B-B6A6-318E63930572}">
      <dsp:nvSpPr>
        <dsp:cNvPr id="0" name=""/>
        <dsp:cNvSpPr/>
      </dsp:nvSpPr>
      <dsp:spPr>
        <a:xfrm>
          <a:off x="4028383" y="392523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3.</a:t>
          </a:r>
        </a:p>
        <a:p>
          <a:pPr marL="0" lvl="0" indent="0" algn="ctr" defTabSz="577850">
            <a:lnSpc>
              <a:spcPct val="90000"/>
            </a:lnSpc>
            <a:spcBef>
              <a:spcPct val="0"/>
            </a:spcBef>
            <a:spcAft>
              <a:spcPct val="35000"/>
            </a:spcAft>
            <a:buNone/>
          </a:pPr>
          <a:r>
            <a:rPr lang="pl-PL" sz="1300" kern="1200" dirty="0" err="1"/>
            <a:t>Corporate</a:t>
          </a:r>
          <a:r>
            <a:rPr lang="pl-PL" sz="1300" kern="1200" dirty="0"/>
            <a:t> </a:t>
          </a:r>
          <a:r>
            <a:rPr lang="pl-PL" sz="1300" kern="1200" dirty="0" err="1"/>
            <a:t>Social</a:t>
          </a:r>
          <a:r>
            <a:rPr lang="pl-PL" sz="1300" kern="1200" dirty="0"/>
            <a:t> </a:t>
          </a:r>
          <a:r>
            <a:rPr lang="pl-PL" sz="1300" kern="1200" dirty="0" err="1"/>
            <a:t>Responsibility</a:t>
          </a:r>
          <a:endParaRPr lang="pl-PL" sz="1300" kern="1200" dirty="0"/>
        </a:p>
      </dsp:txBody>
      <dsp:txXfrm>
        <a:off x="4249027" y="4145882"/>
        <a:ext cx="1065361" cy="1065361"/>
      </dsp:txXfrm>
    </dsp:sp>
    <dsp:sp modelId="{94B87767-2587-4F3A-B4A9-42F90D2495C8}">
      <dsp:nvSpPr>
        <dsp:cNvPr id="0" name=""/>
        <dsp:cNvSpPr/>
      </dsp:nvSpPr>
      <dsp:spPr>
        <a:xfrm>
          <a:off x="2066033" y="196288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4.</a:t>
          </a:r>
        </a:p>
        <a:p>
          <a:pPr marL="0" lvl="0" indent="0" algn="ctr" defTabSz="577850">
            <a:lnSpc>
              <a:spcPct val="90000"/>
            </a:lnSpc>
            <a:spcBef>
              <a:spcPct val="0"/>
            </a:spcBef>
            <a:spcAft>
              <a:spcPct val="35000"/>
            </a:spcAft>
            <a:buNone/>
          </a:pPr>
          <a:r>
            <a:rPr lang="pl-PL" sz="1300" kern="1200" dirty="0"/>
            <a:t>ICT Management</a:t>
          </a:r>
        </a:p>
      </dsp:txBody>
      <dsp:txXfrm>
        <a:off x="2286677" y="2183532"/>
        <a:ext cx="1065361" cy="10653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9C30D-7012-4BB7-A142-F81E7AF8489E}">
      <dsp:nvSpPr>
        <dsp:cNvPr id="0" name=""/>
        <dsp:cNvSpPr/>
      </dsp:nvSpPr>
      <dsp:spPr>
        <a:xfrm>
          <a:off x="3275059" y="1209563"/>
          <a:ext cx="3013298" cy="3013298"/>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337162"/>
              </a:solidFill>
              <a:sym typeface="Wingdings" panose="05000000000000000000" pitchFamily="2" charset="2"/>
            </a:rPr>
            <a:t>Eco-friendly (EF)</a:t>
          </a:r>
          <a:r>
            <a:rPr lang="pl-PL" sz="2300" kern="1200" dirty="0">
              <a:solidFill>
                <a:srgbClr val="337162"/>
              </a:solidFill>
              <a:sym typeface="Wingdings" panose="05000000000000000000" pitchFamily="2" charset="2"/>
            </a:rPr>
            <a:t> / </a:t>
          </a:r>
          <a:r>
            <a:rPr lang="pl-PL" sz="2300" kern="1200" dirty="0" err="1">
              <a:solidFill>
                <a:srgbClr val="337162"/>
              </a:solidFill>
              <a:sym typeface="Wingdings" panose="05000000000000000000" pitchFamily="2" charset="2"/>
            </a:rPr>
            <a:t>Responsible</a:t>
          </a:r>
          <a:r>
            <a:rPr lang="pl-PL" sz="2300" kern="1200" dirty="0">
              <a:solidFill>
                <a:srgbClr val="337162"/>
              </a:solidFill>
              <a:sym typeface="Wingdings" panose="05000000000000000000" pitchFamily="2" charset="2"/>
            </a:rPr>
            <a:t> (R)</a:t>
          </a:r>
          <a:r>
            <a:rPr lang="en-GB" sz="2300" kern="1200" dirty="0">
              <a:solidFill>
                <a:srgbClr val="337162"/>
              </a:solidFill>
              <a:sym typeface="Wingdings" panose="05000000000000000000" pitchFamily="2" charset="2"/>
            </a:rPr>
            <a:t> </a:t>
          </a:r>
          <a:r>
            <a:rPr lang="pl-PL" sz="2300" kern="1200" dirty="0">
              <a:solidFill>
                <a:srgbClr val="337162"/>
              </a:solidFill>
              <a:sym typeface="Wingdings" panose="05000000000000000000" pitchFamily="2" charset="2"/>
            </a:rPr>
            <a:t>and </a:t>
          </a:r>
          <a:r>
            <a:rPr lang="en-GB" sz="2300" kern="1200" dirty="0">
              <a:solidFill>
                <a:srgbClr val="9A3F16"/>
              </a:solidFill>
              <a:sym typeface="Wingdings" panose="05000000000000000000" pitchFamily="2" charset="2"/>
            </a:rPr>
            <a:t>Digital (D)</a:t>
          </a:r>
          <a:r>
            <a:rPr lang="pl-PL" sz="2300" kern="1200" dirty="0">
              <a:solidFill>
                <a:srgbClr val="9A3F16"/>
              </a:solidFill>
              <a:sym typeface="Wingdings" panose="05000000000000000000" pitchFamily="2" charset="2"/>
            </a:rPr>
            <a:t> </a:t>
          </a:r>
          <a:r>
            <a:rPr lang="en-GB" sz="2300" kern="1200" dirty="0">
              <a:solidFill>
                <a:schemeClr val="tx1"/>
              </a:solidFill>
              <a:sym typeface="Wingdings" panose="05000000000000000000" pitchFamily="2" charset="2"/>
            </a:rPr>
            <a:t>Business Models</a:t>
          </a:r>
          <a:r>
            <a:rPr lang="pl-PL" sz="2300" kern="1200" dirty="0">
              <a:solidFill>
                <a:schemeClr val="tx1"/>
              </a:solidFill>
              <a:sym typeface="Wingdings" panose="05000000000000000000" pitchFamily="2" charset="2"/>
            </a:rPr>
            <a:t> / Start-</a:t>
          </a:r>
          <a:r>
            <a:rPr lang="pl-PL" sz="2300" kern="1200" dirty="0" err="1">
              <a:solidFill>
                <a:schemeClr val="tx1"/>
              </a:solidFill>
              <a:sym typeface="Wingdings" panose="05000000000000000000" pitchFamily="2" charset="2"/>
            </a:rPr>
            <a:t>ups</a:t>
          </a:r>
          <a:endParaRPr lang="pl-PL" sz="2300" kern="1200" dirty="0">
            <a:solidFill>
              <a:schemeClr val="tx1"/>
            </a:solidFill>
          </a:endParaRPr>
        </a:p>
      </dsp:txBody>
      <dsp:txXfrm>
        <a:off x="3716346" y="1650850"/>
        <a:ext cx="2130724" cy="2130724"/>
      </dsp:txXfrm>
    </dsp:sp>
    <dsp:sp modelId="{19ECE498-FD70-4451-AAC1-E4E53D4E70B3}">
      <dsp:nvSpPr>
        <dsp:cNvPr id="0" name=""/>
        <dsp:cNvSpPr/>
      </dsp:nvSpPr>
      <dsp:spPr>
        <a:xfrm>
          <a:off x="4028383" y="537"/>
          <a:ext cx="1506649" cy="1506649"/>
        </a:xfrm>
        <a:prstGeom prst="ellipse">
          <a:avLst/>
        </a:prstGeom>
        <a:no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noProof="0" dirty="0"/>
            <a:t>1.</a:t>
          </a:r>
        </a:p>
        <a:p>
          <a:pPr marL="0" lvl="0" indent="0" algn="ctr" defTabSz="577850">
            <a:lnSpc>
              <a:spcPct val="90000"/>
            </a:lnSpc>
            <a:spcBef>
              <a:spcPct val="0"/>
            </a:spcBef>
            <a:spcAft>
              <a:spcPct val="35000"/>
            </a:spcAft>
            <a:buNone/>
          </a:pPr>
          <a:r>
            <a:rPr lang="en-GB" sz="1300" kern="1200" noProof="0" dirty="0"/>
            <a:t>Quintuple Helix</a:t>
          </a:r>
        </a:p>
      </dsp:txBody>
      <dsp:txXfrm>
        <a:off x="4249027" y="221181"/>
        <a:ext cx="1065361" cy="1065361"/>
      </dsp:txXfrm>
    </dsp:sp>
    <dsp:sp modelId="{85D8D7C6-0691-4F73-AA3E-3DC51FC9751D}">
      <dsp:nvSpPr>
        <dsp:cNvPr id="0" name=""/>
        <dsp:cNvSpPr/>
      </dsp:nvSpPr>
      <dsp:spPr>
        <a:xfrm>
          <a:off x="5990734" y="1962888"/>
          <a:ext cx="1506649" cy="1506649"/>
        </a:xfrm>
        <a:prstGeom prst="ellipse">
          <a:avLst/>
        </a:prstGeom>
        <a:solidFill>
          <a:schemeClr val="accent2">
            <a:lumMod val="75000"/>
            <a:alpha val="5000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2.</a:t>
          </a:r>
        </a:p>
        <a:p>
          <a:pPr marL="0" lvl="0" indent="0" algn="ctr" defTabSz="577850">
            <a:lnSpc>
              <a:spcPct val="90000"/>
            </a:lnSpc>
            <a:spcBef>
              <a:spcPct val="0"/>
            </a:spcBef>
            <a:spcAft>
              <a:spcPct val="35000"/>
            </a:spcAft>
            <a:buNone/>
          </a:pPr>
          <a:r>
            <a:rPr lang="pl-PL" sz="1300" kern="1200" dirty="0"/>
            <a:t>Networking</a:t>
          </a:r>
        </a:p>
      </dsp:txBody>
      <dsp:txXfrm>
        <a:off x="6211378" y="2183532"/>
        <a:ext cx="1065361" cy="1065361"/>
      </dsp:txXfrm>
    </dsp:sp>
    <dsp:sp modelId="{22174CA0-58C5-4F6B-B6A6-318E63930572}">
      <dsp:nvSpPr>
        <dsp:cNvPr id="0" name=""/>
        <dsp:cNvSpPr/>
      </dsp:nvSpPr>
      <dsp:spPr>
        <a:xfrm>
          <a:off x="4028383" y="392523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3.</a:t>
          </a:r>
        </a:p>
        <a:p>
          <a:pPr marL="0" lvl="0" indent="0" algn="ctr" defTabSz="577850">
            <a:lnSpc>
              <a:spcPct val="90000"/>
            </a:lnSpc>
            <a:spcBef>
              <a:spcPct val="0"/>
            </a:spcBef>
            <a:spcAft>
              <a:spcPct val="35000"/>
            </a:spcAft>
            <a:buNone/>
          </a:pPr>
          <a:r>
            <a:rPr lang="pl-PL" sz="1300" kern="1200" dirty="0" err="1"/>
            <a:t>Corporate</a:t>
          </a:r>
          <a:r>
            <a:rPr lang="pl-PL" sz="1300" kern="1200" dirty="0"/>
            <a:t> </a:t>
          </a:r>
          <a:r>
            <a:rPr lang="pl-PL" sz="1300" kern="1200" dirty="0" err="1"/>
            <a:t>Social</a:t>
          </a:r>
          <a:r>
            <a:rPr lang="pl-PL" sz="1300" kern="1200" dirty="0"/>
            <a:t> </a:t>
          </a:r>
          <a:r>
            <a:rPr lang="pl-PL" sz="1300" kern="1200" dirty="0" err="1"/>
            <a:t>Responsibility</a:t>
          </a:r>
          <a:endParaRPr lang="pl-PL" sz="1300" kern="1200" dirty="0"/>
        </a:p>
      </dsp:txBody>
      <dsp:txXfrm>
        <a:off x="4249027" y="4145882"/>
        <a:ext cx="1065361" cy="1065361"/>
      </dsp:txXfrm>
    </dsp:sp>
    <dsp:sp modelId="{94B87767-2587-4F3A-B4A9-42F90D2495C8}">
      <dsp:nvSpPr>
        <dsp:cNvPr id="0" name=""/>
        <dsp:cNvSpPr/>
      </dsp:nvSpPr>
      <dsp:spPr>
        <a:xfrm>
          <a:off x="2066033" y="196288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4.</a:t>
          </a:r>
        </a:p>
        <a:p>
          <a:pPr marL="0" lvl="0" indent="0" algn="ctr" defTabSz="577850">
            <a:lnSpc>
              <a:spcPct val="90000"/>
            </a:lnSpc>
            <a:spcBef>
              <a:spcPct val="0"/>
            </a:spcBef>
            <a:spcAft>
              <a:spcPct val="35000"/>
            </a:spcAft>
            <a:buNone/>
          </a:pPr>
          <a:r>
            <a:rPr lang="pl-PL" sz="1300" kern="1200" dirty="0"/>
            <a:t>ICT Management</a:t>
          </a:r>
        </a:p>
      </dsp:txBody>
      <dsp:txXfrm>
        <a:off x="2286677" y="2183532"/>
        <a:ext cx="1065361" cy="10653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9C30D-7012-4BB7-A142-F81E7AF8489E}">
      <dsp:nvSpPr>
        <dsp:cNvPr id="0" name=""/>
        <dsp:cNvSpPr/>
      </dsp:nvSpPr>
      <dsp:spPr>
        <a:xfrm>
          <a:off x="3275059" y="1209563"/>
          <a:ext cx="3013298" cy="3013298"/>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337162"/>
              </a:solidFill>
              <a:sym typeface="Wingdings" panose="05000000000000000000" pitchFamily="2" charset="2"/>
            </a:rPr>
            <a:t>Eco-friendly (EF)</a:t>
          </a:r>
          <a:r>
            <a:rPr lang="pl-PL" sz="2300" kern="1200" dirty="0">
              <a:solidFill>
                <a:srgbClr val="337162"/>
              </a:solidFill>
              <a:sym typeface="Wingdings" panose="05000000000000000000" pitchFamily="2" charset="2"/>
            </a:rPr>
            <a:t> / </a:t>
          </a:r>
          <a:r>
            <a:rPr lang="pl-PL" sz="2300" kern="1200" dirty="0" err="1">
              <a:solidFill>
                <a:srgbClr val="337162"/>
              </a:solidFill>
              <a:sym typeface="Wingdings" panose="05000000000000000000" pitchFamily="2" charset="2"/>
            </a:rPr>
            <a:t>Responsible</a:t>
          </a:r>
          <a:r>
            <a:rPr lang="pl-PL" sz="2300" kern="1200" dirty="0">
              <a:solidFill>
                <a:srgbClr val="337162"/>
              </a:solidFill>
              <a:sym typeface="Wingdings" panose="05000000000000000000" pitchFamily="2" charset="2"/>
            </a:rPr>
            <a:t> (R)</a:t>
          </a:r>
          <a:r>
            <a:rPr lang="en-GB" sz="2300" kern="1200" dirty="0">
              <a:solidFill>
                <a:srgbClr val="337162"/>
              </a:solidFill>
              <a:sym typeface="Wingdings" panose="05000000000000000000" pitchFamily="2" charset="2"/>
            </a:rPr>
            <a:t> </a:t>
          </a:r>
          <a:r>
            <a:rPr lang="pl-PL" sz="2300" kern="1200" dirty="0">
              <a:solidFill>
                <a:srgbClr val="337162"/>
              </a:solidFill>
              <a:sym typeface="Wingdings" panose="05000000000000000000" pitchFamily="2" charset="2"/>
            </a:rPr>
            <a:t>and </a:t>
          </a:r>
          <a:r>
            <a:rPr lang="en-GB" sz="2300" kern="1200" dirty="0">
              <a:solidFill>
                <a:srgbClr val="9A3F16"/>
              </a:solidFill>
              <a:sym typeface="Wingdings" panose="05000000000000000000" pitchFamily="2" charset="2"/>
            </a:rPr>
            <a:t>Digital (D)</a:t>
          </a:r>
          <a:r>
            <a:rPr lang="pl-PL" sz="2300" kern="1200" dirty="0">
              <a:solidFill>
                <a:srgbClr val="9A3F16"/>
              </a:solidFill>
              <a:sym typeface="Wingdings" panose="05000000000000000000" pitchFamily="2" charset="2"/>
            </a:rPr>
            <a:t> </a:t>
          </a:r>
          <a:r>
            <a:rPr lang="en-GB" sz="2300" kern="1200" dirty="0">
              <a:solidFill>
                <a:schemeClr val="tx1"/>
              </a:solidFill>
              <a:sym typeface="Wingdings" panose="05000000000000000000" pitchFamily="2" charset="2"/>
            </a:rPr>
            <a:t>Business Models</a:t>
          </a:r>
          <a:r>
            <a:rPr lang="pl-PL" sz="2300" kern="1200" dirty="0">
              <a:solidFill>
                <a:schemeClr val="tx1"/>
              </a:solidFill>
              <a:sym typeface="Wingdings" panose="05000000000000000000" pitchFamily="2" charset="2"/>
            </a:rPr>
            <a:t> / Start-</a:t>
          </a:r>
          <a:r>
            <a:rPr lang="pl-PL" sz="2300" kern="1200" dirty="0" err="1">
              <a:solidFill>
                <a:schemeClr val="tx1"/>
              </a:solidFill>
              <a:sym typeface="Wingdings" panose="05000000000000000000" pitchFamily="2" charset="2"/>
            </a:rPr>
            <a:t>ups</a:t>
          </a:r>
          <a:endParaRPr lang="pl-PL" sz="2300" kern="1200" dirty="0">
            <a:solidFill>
              <a:schemeClr val="tx1"/>
            </a:solidFill>
          </a:endParaRPr>
        </a:p>
      </dsp:txBody>
      <dsp:txXfrm>
        <a:off x="3716346" y="1650850"/>
        <a:ext cx="2130724" cy="2130724"/>
      </dsp:txXfrm>
    </dsp:sp>
    <dsp:sp modelId="{19ECE498-FD70-4451-AAC1-E4E53D4E70B3}">
      <dsp:nvSpPr>
        <dsp:cNvPr id="0" name=""/>
        <dsp:cNvSpPr/>
      </dsp:nvSpPr>
      <dsp:spPr>
        <a:xfrm>
          <a:off x="4028383" y="537"/>
          <a:ext cx="1506649" cy="1506649"/>
        </a:xfrm>
        <a:prstGeom prst="ellipse">
          <a:avLst/>
        </a:prstGeom>
        <a:no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noProof="0" dirty="0"/>
            <a:t>1.</a:t>
          </a:r>
        </a:p>
        <a:p>
          <a:pPr marL="0" lvl="0" indent="0" algn="ctr" defTabSz="577850">
            <a:lnSpc>
              <a:spcPct val="90000"/>
            </a:lnSpc>
            <a:spcBef>
              <a:spcPct val="0"/>
            </a:spcBef>
            <a:spcAft>
              <a:spcPct val="35000"/>
            </a:spcAft>
            <a:buNone/>
          </a:pPr>
          <a:r>
            <a:rPr lang="en-GB" sz="1300" kern="1200" noProof="0" dirty="0"/>
            <a:t>Quintuple Helix</a:t>
          </a:r>
        </a:p>
      </dsp:txBody>
      <dsp:txXfrm>
        <a:off x="4249027" y="221181"/>
        <a:ext cx="1065361" cy="1065361"/>
      </dsp:txXfrm>
    </dsp:sp>
    <dsp:sp modelId="{85D8D7C6-0691-4F73-AA3E-3DC51FC9751D}">
      <dsp:nvSpPr>
        <dsp:cNvPr id="0" name=""/>
        <dsp:cNvSpPr/>
      </dsp:nvSpPr>
      <dsp:spPr>
        <a:xfrm>
          <a:off x="5990734" y="1962888"/>
          <a:ext cx="1506649" cy="1506649"/>
        </a:xfrm>
        <a:prstGeom prst="ellipse">
          <a:avLst/>
        </a:prstGeom>
        <a:no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2.</a:t>
          </a:r>
        </a:p>
        <a:p>
          <a:pPr marL="0" lvl="0" indent="0" algn="ctr" defTabSz="577850">
            <a:lnSpc>
              <a:spcPct val="90000"/>
            </a:lnSpc>
            <a:spcBef>
              <a:spcPct val="0"/>
            </a:spcBef>
            <a:spcAft>
              <a:spcPct val="35000"/>
            </a:spcAft>
            <a:buNone/>
          </a:pPr>
          <a:r>
            <a:rPr lang="pl-PL" sz="1300" kern="1200" dirty="0"/>
            <a:t>Networking</a:t>
          </a:r>
        </a:p>
      </dsp:txBody>
      <dsp:txXfrm>
        <a:off x="6211378" y="2183532"/>
        <a:ext cx="1065361" cy="1065361"/>
      </dsp:txXfrm>
    </dsp:sp>
    <dsp:sp modelId="{22174CA0-58C5-4F6B-B6A6-318E63930572}">
      <dsp:nvSpPr>
        <dsp:cNvPr id="0" name=""/>
        <dsp:cNvSpPr/>
      </dsp:nvSpPr>
      <dsp:spPr>
        <a:xfrm>
          <a:off x="4028383" y="3925238"/>
          <a:ext cx="1506649" cy="1506649"/>
        </a:xfrm>
        <a:prstGeom prst="ellipse">
          <a:avLst/>
        </a:prstGeom>
        <a:solidFill>
          <a:schemeClr val="accent2">
            <a:lumMod val="75000"/>
            <a:alpha val="5000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3.</a:t>
          </a:r>
        </a:p>
        <a:p>
          <a:pPr marL="0" lvl="0" indent="0" algn="ctr" defTabSz="577850">
            <a:lnSpc>
              <a:spcPct val="90000"/>
            </a:lnSpc>
            <a:spcBef>
              <a:spcPct val="0"/>
            </a:spcBef>
            <a:spcAft>
              <a:spcPct val="35000"/>
            </a:spcAft>
            <a:buNone/>
          </a:pPr>
          <a:r>
            <a:rPr lang="pl-PL" sz="1300" kern="1200" dirty="0" err="1"/>
            <a:t>Corporate</a:t>
          </a:r>
          <a:r>
            <a:rPr lang="pl-PL" sz="1300" kern="1200" dirty="0"/>
            <a:t> </a:t>
          </a:r>
          <a:r>
            <a:rPr lang="pl-PL" sz="1300" kern="1200" dirty="0" err="1"/>
            <a:t>Social</a:t>
          </a:r>
          <a:r>
            <a:rPr lang="pl-PL" sz="1300" kern="1200" dirty="0"/>
            <a:t> </a:t>
          </a:r>
          <a:r>
            <a:rPr lang="pl-PL" sz="1300" kern="1200" dirty="0" err="1"/>
            <a:t>Responsibility</a:t>
          </a:r>
          <a:endParaRPr lang="pl-PL" sz="1300" kern="1200" dirty="0"/>
        </a:p>
      </dsp:txBody>
      <dsp:txXfrm>
        <a:off x="4249027" y="4145882"/>
        <a:ext cx="1065361" cy="1065361"/>
      </dsp:txXfrm>
    </dsp:sp>
    <dsp:sp modelId="{94B87767-2587-4F3A-B4A9-42F90D2495C8}">
      <dsp:nvSpPr>
        <dsp:cNvPr id="0" name=""/>
        <dsp:cNvSpPr/>
      </dsp:nvSpPr>
      <dsp:spPr>
        <a:xfrm>
          <a:off x="2066033" y="196288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4.</a:t>
          </a:r>
        </a:p>
        <a:p>
          <a:pPr marL="0" lvl="0" indent="0" algn="ctr" defTabSz="577850">
            <a:lnSpc>
              <a:spcPct val="90000"/>
            </a:lnSpc>
            <a:spcBef>
              <a:spcPct val="0"/>
            </a:spcBef>
            <a:spcAft>
              <a:spcPct val="35000"/>
            </a:spcAft>
            <a:buNone/>
          </a:pPr>
          <a:r>
            <a:rPr lang="pl-PL" sz="1300" kern="1200" dirty="0"/>
            <a:t>ICT Management</a:t>
          </a:r>
        </a:p>
      </dsp:txBody>
      <dsp:txXfrm>
        <a:off x="2286677" y="2183532"/>
        <a:ext cx="1065361" cy="10653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9C30D-7012-4BB7-A142-F81E7AF8489E}">
      <dsp:nvSpPr>
        <dsp:cNvPr id="0" name=""/>
        <dsp:cNvSpPr/>
      </dsp:nvSpPr>
      <dsp:spPr>
        <a:xfrm>
          <a:off x="3275059" y="1209563"/>
          <a:ext cx="3013298" cy="3013298"/>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337162"/>
              </a:solidFill>
              <a:sym typeface="Wingdings" panose="05000000000000000000" pitchFamily="2" charset="2"/>
            </a:rPr>
            <a:t>Eco-friendly (EF)</a:t>
          </a:r>
          <a:r>
            <a:rPr lang="pl-PL" sz="2300" kern="1200" dirty="0">
              <a:solidFill>
                <a:srgbClr val="337162"/>
              </a:solidFill>
              <a:sym typeface="Wingdings" panose="05000000000000000000" pitchFamily="2" charset="2"/>
            </a:rPr>
            <a:t> / </a:t>
          </a:r>
          <a:r>
            <a:rPr lang="pl-PL" sz="2300" kern="1200" dirty="0" err="1">
              <a:solidFill>
                <a:srgbClr val="337162"/>
              </a:solidFill>
              <a:sym typeface="Wingdings" panose="05000000000000000000" pitchFamily="2" charset="2"/>
            </a:rPr>
            <a:t>Responsible</a:t>
          </a:r>
          <a:r>
            <a:rPr lang="pl-PL" sz="2300" kern="1200" dirty="0">
              <a:solidFill>
                <a:srgbClr val="337162"/>
              </a:solidFill>
              <a:sym typeface="Wingdings" panose="05000000000000000000" pitchFamily="2" charset="2"/>
            </a:rPr>
            <a:t> (R)</a:t>
          </a:r>
          <a:r>
            <a:rPr lang="en-GB" sz="2300" kern="1200" dirty="0">
              <a:solidFill>
                <a:srgbClr val="337162"/>
              </a:solidFill>
              <a:sym typeface="Wingdings" panose="05000000000000000000" pitchFamily="2" charset="2"/>
            </a:rPr>
            <a:t> </a:t>
          </a:r>
          <a:r>
            <a:rPr lang="pl-PL" sz="2300" kern="1200" dirty="0">
              <a:solidFill>
                <a:srgbClr val="337162"/>
              </a:solidFill>
              <a:sym typeface="Wingdings" panose="05000000000000000000" pitchFamily="2" charset="2"/>
            </a:rPr>
            <a:t>and </a:t>
          </a:r>
          <a:r>
            <a:rPr lang="en-GB" sz="2300" kern="1200" dirty="0">
              <a:solidFill>
                <a:srgbClr val="9A3F16"/>
              </a:solidFill>
              <a:sym typeface="Wingdings" panose="05000000000000000000" pitchFamily="2" charset="2"/>
            </a:rPr>
            <a:t>Digital (D)</a:t>
          </a:r>
          <a:r>
            <a:rPr lang="pl-PL" sz="2300" kern="1200" dirty="0">
              <a:solidFill>
                <a:srgbClr val="9A3F16"/>
              </a:solidFill>
              <a:sym typeface="Wingdings" panose="05000000000000000000" pitchFamily="2" charset="2"/>
            </a:rPr>
            <a:t> </a:t>
          </a:r>
          <a:r>
            <a:rPr lang="en-GB" sz="2300" kern="1200" dirty="0">
              <a:solidFill>
                <a:schemeClr val="tx1"/>
              </a:solidFill>
              <a:sym typeface="Wingdings" panose="05000000000000000000" pitchFamily="2" charset="2"/>
            </a:rPr>
            <a:t>Business Models</a:t>
          </a:r>
          <a:r>
            <a:rPr lang="pl-PL" sz="2300" kern="1200" dirty="0">
              <a:solidFill>
                <a:schemeClr val="tx1"/>
              </a:solidFill>
              <a:sym typeface="Wingdings" panose="05000000000000000000" pitchFamily="2" charset="2"/>
            </a:rPr>
            <a:t> / Start-</a:t>
          </a:r>
          <a:r>
            <a:rPr lang="pl-PL" sz="2300" kern="1200" dirty="0" err="1">
              <a:solidFill>
                <a:schemeClr val="tx1"/>
              </a:solidFill>
              <a:sym typeface="Wingdings" panose="05000000000000000000" pitchFamily="2" charset="2"/>
            </a:rPr>
            <a:t>ups</a:t>
          </a:r>
          <a:endParaRPr lang="pl-PL" sz="2300" kern="1200" dirty="0">
            <a:solidFill>
              <a:schemeClr val="tx1"/>
            </a:solidFill>
          </a:endParaRPr>
        </a:p>
      </dsp:txBody>
      <dsp:txXfrm>
        <a:off x="3716346" y="1650850"/>
        <a:ext cx="2130724" cy="2130724"/>
      </dsp:txXfrm>
    </dsp:sp>
    <dsp:sp modelId="{19ECE498-FD70-4451-AAC1-E4E53D4E70B3}">
      <dsp:nvSpPr>
        <dsp:cNvPr id="0" name=""/>
        <dsp:cNvSpPr/>
      </dsp:nvSpPr>
      <dsp:spPr>
        <a:xfrm>
          <a:off x="4028383" y="537"/>
          <a:ext cx="1506649" cy="1506649"/>
        </a:xfrm>
        <a:prstGeom prst="ellipse">
          <a:avLst/>
        </a:prstGeom>
        <a:no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noProof="0" dirty="0"/>
            <a:t>1.</a:t>
          </a:r>
        </a:p>
        <a:p>
          <a:pPr marL="0" lvl="0" indent="0" algn="ctr" defTabSz="577850">
            <a:lnSpc>
              <a:spcPct val="90000"/>
            </a:lnSpc>
            <a:spcBef>
              <a:spcPct val="0"/>
            </a:spcBef>
            <a:spcAft>
              <a:spcPct val="35000"/>
            </a:spcAft>
            <a:buNone/>
          </a:pPr>
          <a:r>
            <a:rPr lang="en-GB" sz="1300" kern="1200" noProof="0" dirty="0"/>
            <a:t>Quintuple Helix</a:t>
          </a:r>
        </a:p>
      </dsp:txBody>
      <dsp:txXfrm>
        <a:off x="4249027" y="221181"/>
        <a:ext cx="1065361" cy="1065361"/>
      </dsp:txXfrm>
    </dsp:sp>
    <dsp:sp modelId="{85D8D7C6-0691-4F73-AA3E-3DC51FC9751D}">
      <dsp:nvSpPr>
        <dsp:cNvPr id="0" name=""/>
        <dsp:cNvSpPr/>
      </dsp:nvSpPr>
      <dsp:spPr>
        <a:xfrm>
          <a:off x="5990734" y="1962888"/>
          <a:ext cx="1506649" cy="1506649"/>
        </a:xfrm>
        <a:prstGeom prst="ellipse">
          <a:avLst/>
        </a:prstGeom>
        <a:no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2.</a:t>
          </a:r>
        </a:p>
        <a:p>
          <a:pPr marL="0" lvl="0" indent="0" algn="ctr" defTabSz="577850">
            <a:lnSpc>
              <a:spcPct val="90000"/>
            </a:lnSpc>
            <a:spcBef>
              <a:spcPct val="0"/>
            </a:spcBef>
            <a:spcAft>
              <a:spcPct val="35000"/>
            </a:spcAft>
            <a:buNone/>
          </a:pPr>
          <a:r>
            <a:rPr lang="pl-PL" sz="1300" kern="1200" dirty="0"/>
            <a:t>Networking</a:t>
          </a:r>
        </a:p>
      </dsp:txBody>
      <dsp:txXfrm>
        <a:off x="6211378" y="2183532"/>
        <a:ext cx="1065361" cy="1065361"/>
      </dsp:txXfrm>
    </dsp:sp>
    <dsp:sp modelId="{22174CA0-58C5-4F6B-B6A6-318E63930572}">
      <dsp:nvSpPr>
        <dsp:cNvPr id="0" name=""/>
        <dsp:cNvSpPr/>
      </dsp:nvSpPr>
      <dsp:spPr>
        <a:xfrm>
          <a:off x="4028383" y="3925238"/>
          <a:ext cx="1506649" cy="1506649"/>
        </a:xfrm>
        <a:prstGeom prst="ellipse">
          <a:avLst/>
        </a:prstGeom>
        <a:no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3.</a:t>
          </a:r>
        </a:p>
        <a:p>
          <a:pPr marL="0" lvl="0" indent="0" algn="ctr" defTabSz="577850">
            <a:lnSpc>
              <a:spcPct val="90000"/>
            </a:lnSpc>
            <a:spcBef>
              <a:spcPct val="0"/>
            </a:spcBef>
            <a:spcAft>
              <a:spcPct val="35000"/>
            </a:spcAft>
            <a:buNone/>
          </a:pPr>
          <a:r>
            <a:rPr lang="pl-PL" sz="1300" kern="1200" dirty="0" err="1"/>
            <a:t>Corporate</a:t>
          </a:r>
          <a:r>
            <a:rPr lang="pl-PL" sz="1300" kern="1200" dirty="0"/>
            <a:t> </a:t>
          </a:r>
          <a:r>
            <a:rPr lang="pl-PL" sz="1300" kern="1200" dirty="0" err="1"/>
            <a:t>Social</a:t>
          </a:r>
          <a:r>
            <a:rPr lang="pl-PL" sz="1300" kern="1200" dirty="0"/>
            <a:t> </a:t>
          </a:r>
          <a:r>
            <a:rPr lang="pl-PL" sz="1300" kern="1200" dirty="0" err="1"/>
            <a:t>Responsibility</a:t>
          </a:r>
          <a:endParaRPr lang="pl-PL" sz="1300" kern="1200" dirty="0"/>
        </a:p>
      </dsp:txBody>
      <dsp:txXfrm>
        <a:off x="4249027" y="4145882"/>
        <a:ext cx="1065361" cy="1065361"/>
      </dsp:txXfrm>
    </dsp:sp>
    <dsp:sp modelId="{94B87767-2587-4F3A-B4A9-42F90D2495C8}">
      <dsp:nvSpPr>
        <dsp:cNvPr id="0" name=""/>
        <dsp:cNvSpPr/>
      </dsp:nvSpPr>
      <dsp:spPr>
        <a:xfrm>
          <a:off x="2066033" y="1962888"/>
          <a:ext cx="1506649" cy="1506649"/>
        </a:xfrm>
        <a:prstGeom prst="ellipse">
          <a:avLst/>
        </a:prstGeom>
        <a:solidFill>
          <a:schemeClr val="accent2">
            <a:lumMod val="75000"/>
            <a:alpha val="5000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4.</a:t>
          </a:r>
        </a:p>
        <a:p>
          <a:pPr marL="0" lvl="0" indent="0" algn="ctr" defTabSz="577850">
            <a:lnSpc>
              <a:spcPct val="90000"/>
            </a:lnSpc>
            <a:spcBef>
              <a:spcPct val="0"/>
            </a:spcBef>
            <a:spcAft>
              <a:spcPct val="35000"/>
            </a:spcAft>
            <a:buNone/>
          </a:pPr>
          <a:r>
            <a:rPr lang="pl-PL" sz="1300" kern="1200" dirty="0"/>
            <a:t>ICT Management</a:t>
          </a:r>
        </a:p>
      </dsp:txBody>
      <dsp:txXfrm>
        <a:off x="2286677" y="2183532"/>
        <a:ext cx="1065361" cy="10653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CD9D7-827F-421E-B679-D8A33A786279}">
      <dsp:nvSpPr>
        <dsp:cNvPr id="0" name=""/>
        <dsp:cNvSpPr/>
      </dsp:nvSpPr>
      <dsp:spPr>
        <a:xfrm rot="5400000">
          <a:off x="2764074" y="691550"/>
          <a:ext cx="1813269" cy="1577544"/>
        </a:xfrm>
        <a:prstGeom prst="hexagon">
          <a:avLst>
            <a:gd name="adj" fmla="val 25000"/>
            <a:gd name="vf" fmla="val 11547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dirty="0"/>
            <a:t>Internet of Things</a:t>
          </a:r>
        </a:p>
      </dsp:txBody>
      <dsp:txXfrm rot="-5400000">
        <a:off x="3127770" y="856256"/>
        <a:ext cx="1085876" cy="1248133"/>
      </dsp:txXfrm>
    </dsp:sp>
    <dsp:sp modelId="{817734CA-A388-4F47-86FF-AA1BDB5371EB}">
      <dsp:nvSpPr>
        <dsp:cNvPr id="0" name=""/>
        <dsp:cNvSpPr/>
      </dsp:nvSpPr>
      <dsp:spPr>
        <a:xfrm>
          <a:off x="4507351" y="936341"/>
          <a:ext cx="2023608" cy="1087961"/>
        </a:xfrm>
        <a:prstGeom prst="rect">
          <a:avLst/>
        </a:prstGeom>
        <a:noFill/>
        <a:ln>
          <a:noFill/>
        </a:ln>
        <a:effectLst/>
      </dsp:spPr>
      <dsp:style>
        <a:lnRef idx="0">
          <a:scrgbClr r="0" g="0" b="0"/>
        </a:lnRef>
        <a:fillRef idx="0">
          <a:scrgbClr r="0" g="0" b="0"/>
        </a:fillRef>
        <a:effectRef idx="0">
          <a:scrgbClr r="0" g="0" b="0"/>
        </a:effectRef>
        <a:fontRef idx="minor"/>
      </dsp:style>
    </dsp:sp>
    <dsp:sp modelId="{694387E3-F914-4EF4-989F-A922AF0B7D66}">
      <dsp:nvSpPr>
        <dsp:cNvPr id="0" name=""/>
        <dsp:cNvSpPr/>
      </dsp:nvSpPr>
      <dsp:spPr>
        <a:xfrm rot="5400000">
          <a:off x="1060326" y="691550"/>
          <a:ext cx="1813269" cy="1577544"/>
        </a:xfrm>
        <a:prstGeom prst="hexagon">
          <a:avLst>
            <a:gd name="adj" fmla="val 25000"/>
            <a:gd name="vf" fmla="val 115470"/>
          </a:avLst>
        </a:prstGeom>
        <a:solidFill>
          <a:schemeClr val="accent5">
            <a:hueOff val="1202141"/>
            <a:satOff val="-5276"/>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pl-PL" sz="1600" kern="1200" dirty="0" err="1"/>
            <a:t>Cloud</a:t>
          </a:r>
          <a:r>
            <a:rPr lang="pl-PL" sz="1600" kern="1200" dirty="0"/>
            <a:t> </a:t>
          </a:r>
          <a:r>
            <a:rPr lang="pl-PL" sz="1600" kern="1200" dirty="0" err="1"/>
            <a:t>computing</a:t>
          </a:r>
          <a:endParaRPr lang="pl-PL" sz="1600" kern="1200" dirty="0"/>
        </a:p>
      </dsp:txBody>
      <dsp:txXfrm rot="-5400000">
        <a:off x="1424022" y="856256"/>
        <a:ext cx="1085876" cy="1248133"/>
      </dsp:txXfrm>
    </dsp:sp>
    <dsp:sp modelId="{11FC6E03-E333-40B0-86B8-DB1AA28D5F0D}">
      <dsp:nvSpPr>
        <dsp:cNvPr id="0" name=""/>
        <dsp:cNvSpPr/>
      </dsp:nvSpPr>
      <dsp:spPr>
        <a:xfrm rot="5400000">
          <a:off x="1908936" y="2230652"/>
          <a:ext cx="1813269" cy="1577544"/>
        </a:xfrm>
        <a:prstGeom prst="hexagon">
          <a:avLst>
            <a:gd name="adj" fmla="val 25000"/>
            <a:gd name="vf" fmla="val 115470"/>
          </a:avLst>
        </a:prstGeom>
        <a:solidFill>
          <a:schemeClr val="accent5">
            <a:hueOff val="2404281"/>
            <a:satOff val="-10552"/>
            <a:lumOff val="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dirty="0" err="1"/>
            <a:t>Hyperconnectivity</a:t>
          </a:r>
          <a:endParaRPr lang="en-GB" sz="1600" kern="1200" noProof="0" dirty="0"/>
        </a:p>
      </dsp:txBody>
      <dsp:txXfrm rot="-5400000">
        <a:off x="2272632" y="2395358"/>
        <a:ext cx="1085876" cy="1248133"/>
      </dsp:txXfrm>
    </dsp:sp>
    <dsp:sp modelId="{D888CBB9-0895-415B-925C-4F2823258737}">
      <dsp:nvSpPr>
        <dsp:cNvPr id="0" name=""/>
        <dsp:cNvSpPr/>
      </dsp:nvSpPr>
      <dsp:spPr>
        <a:xfrm>
          <a:off x="3190" y="2475444"/>
          <a:ext cx="1958330" cy="1087961"/>
        </a:xfrm>
        <a:prstGeom prst="rect">
          <a:avLst/>
        </a:prstGeom>
        <a:noFill/>
        <a:ln>
          <a:noFill/>
        </a:ln>
        <a:effectLst/>
      </dsp:spPr>
      <dsp:style>
        <a:lnRef idx="0">
          <a:scrgbClr r="0" g="0" b="0"/>
        </a:lnRef>
        <a:fillRef idx="0">
          <a:scrgbClr r="0" g="0" b="0"/>
        </a:fillRef>
        <a:effectRef idx="0">
          <a:scrgbClr r="0" g="0" b="0"/>
        </a:effectRef>
        <a:fontRef idx="minor"/>
      </dsp:style>
    </dsp:sp>
    <dsp:sp modelId="{C1DF9478-57C7-413A-8497-5D1C22034976}">
      <dsp:nvSpPr>
        <dsp:cNvPr id="0" name=""/>
        <dsp:cNvSpPr/>
      </dsp:nvSpPr>
      <dsp:spPr>
        <a:xfrm rot="5400000">
          <a:off x="3612684" y="2230652"/>
          <a:ext cx="1813269" cy="1577544"/>
        </a:xfrm>
        <a:prstGeom prst="hexagon">
          <a:avLst>
            <a:gd name="adj" fmla="val 25000"/>
            <a:gd name="vf" fmla="val 115470"/>
          </a:avLst>
        </a:prstGeom>
        <a:solidFill>
          <a:schemeClr val="accent5">
            <a:hueOff val="3606422"/>
            <a:satOff val="-15828"/>
            <a:lumOff val="47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pl-PL" sz="1600" kern="1200" dirty="0"/>
            <a:t>Big Data Analytics</a:t>
          </a:r>
        </a:p>
      </dsp:txBody>
      <dsp:txXfrm rot="-5400000">
        <a:off x="3976380" y="2395358"/>
        <a:ext cx="1085876" cy="1248133"/>
      </dsp:txXfrm>
    </dsp:sp>
    <dsp:sp modelId="{0386B6C7-8403-4A6D-B91C-7D42019750AB}">
      <dsp:nvSpPr>
        <dsp:cNvPr id="0" name=""/>
        <dsp:cNvSpPr/>
      </dsp:nvSpPr>
      <dsp:spPr>
        <a:xfrm rot="5400000">
          <a:off x="2764074" y="3769755"/>
          <a:ext cx="1813269" cy="1577544"/>
        </a:xfrm>
        <a:prstGeom prst="hexagon">
          <a:avLst>
            <a:gd name="adj" fmla="val 25000"/>
            <a:gd name="vf" fmla="val 115470"/>
          </a:avLst>
        </a:prstGeom>
        <a:solidFill>
          <a:schemeClr val="accent5">
            <a:hueOff val="4808562"/>
            <a:satOff val="-21104"/>
            <a:lumOff val="627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60960" rIns="36000" bIns="60960" numCol="1" spcCol="1270" anchor="ctr" anchorCtr="0">
          <a:noAutofit/>
        </a:bodyPr>
        <a:lstStyle/>
        <a:p>
          <a:pPr marL="0" lvl="0" indent="0" algn="ctr" defTabSz="711200">
            <a:lnSpc>
              <a:spcPct val="90000"/>
            </a:lnSpc>
            <a:spcBef>
              <a:spcPct val="0"/>
            </a:spcBef>
            <a:spcAft>
              <a:spcPct val="35000"/>
            </a:spcAft>
            <a:buNone/>
          </a:pPr>
          <a:r>
            <a:rPr lang="en-GB" sz="1600" kern="1200" noProof="0" dirty="0"/>
            <a:t>Multi-channel distribution</a:t>
          </a:r>
        </a:p>
      </dsp:txBody>
      <dsp:txXfrm rot="-5400000">
        <a:off x="3127770" y="3934461"/>
        <a:ext cx="1085876" cy="1248133"/>
      </dsp:txXfrm>
    </dsp:sp>
    <dsp:sp modelId="{52A0D870-9C5B-4B8A-B951-0E55750B22EA}">
      <dsp:nvSpPr>
        <dsp:cNvPr id="0" name=""/>
        <dsp:cNvSpPr/>
      </dsp:nvSpPr>
      <dsp:spPr>
        <a:xfrm>
          <a:off x="4507351" y="4014547"/>
          <a:ext cx="2023608" cy="1087961"/>
        </a:xfrm>
        <a:prstGeom prst="rect">
          <a:avLst/>
        </a:prstGeom>
        <a:noFill/>
        <a:ln>
          <a:noFill/>
        </a:ln>
        <a:effectLst/>
      </dsp:spPr>
      <dsp:style>
        <a:lnRef idx="0">
          <a:scrgbClr r="0" g="0" b="0"/>
        </a:lnRef>
        <a:fillRef idx="0">
          <a:scrgbClr r="0" g="0" b="0"/>
        </a:fillRef>
        <a:effectRef idx="0">
          <a:scrgbClr r="0" g="0" b="0"/>
        </a:effectRef>
        <a:fontRef idx="minor"/>
      </dsp:style>
    </dsp:sp>
    <dsp:sp modelId="{EAFC650D-6E3F-4E87-A74D-F9DB3262AE33}">
      <dsp:nvSpPr>
        <dsp:cNvPr id="0" name=""/>
        <dsp:cNvSpPr/>
      </dsp:nvSpPr>
      <dsp:spPr>
        <a:xfrm rot="5400000">
          <a:off x="1060326" y="3769755"/>
          <a:ext cx="1813269" cy="1577544"/>
        </a:xfrm>
        <a:prstGeom prst="hexagon">
          <a:avLst>
            <a:gd name="adj" fmla="val 25000"/>
            <a:gd name="vf" fmla="val 115470"/>
          </a:avLst>
        </a:prstGeom>
        <a:solidFill>
          <a:schemeClr val="accent5">
            <a:hueOff val="6010703"/>
            <a:satOff val="-26380"/>
            <a:lumOff val="784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pl-PL" sz="1600" kern="1200" dirty="0"/>
            <a:t>Automation</a:t>
          </a:r>
        </a:p>
      </dsp:txBody>
      <dsp:txXfrm rot="-5400000">
        <a:off x="1424022" y="3934461"/>
        <a:ext cx="1085876" cy="12481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82993-D877-44DF-A8CC-54D9BC663CAB}">
      <dsp:nvSpPr>
        <dsp:cNvPr id="0" name=""/>
        <dsp:cNvSpPr/>
      </dsp:nvSpPr>
      <dsp:spPr>
        <a:xfrm rot="16200000">
          <a:off x="838284" y="-838284"/>
          <a:ext cx="1199218" cy="2875788"/>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noProof="0" dirty="0"/>
            <a:t>Knowledge area</a:t>
          </a:r>
        </a:p>
        <a:p>
          <a:pPr marL="0" lvl="0" indent="0" algn="ctr" defTabSz="711200">
            <a:lnSpc>
              <a:spcPct val="90000"/>
            </a:lnSpc>
            <a:spcBef>
              <a:spcPct val="0"/>
            </a:spcBef>
            <a:spcAft>
              <a:spcPct val="35000"/>
            </a:spcAft>
            <a:buNone/>
          </a:pPr>
          <a:r>
            <a:rPr lang="en-US" sz="1400" kern="1200" noProof="0" dirty="0"/>
            <a:t>[ICT technical knowledge]</a:t>
          </a:r>
          <a:endParaRPr lang="en-US" sz="1600" kern="1200" noProof="0" dirty="0"/>
        </a:p>
      </dsp:txBody>
      <dsp:txXfrm rot="5400000">
        <a:off x="0" y="0"/>
        <a:ext cx="2875788" cy="899413"/>
      </dsp:txXfrm>
    </dsp:sp>
    <dsp:sp modelId="{D6F4916A-DCDE-4813-8988-9CF7481DDDC6}">
      <dsp:nvSpPr>
        <dsp:cNvPr id="0" name=""/>
        <dsp:cNvSpPr/>
      </dsp:nvSpPr>
      <dsp:spPr>
        <a:xfrm>
          <a:off x="2875788" y="0"/>
          <a:ext cx="2875788" cy="1199218"/>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err="1"/>
            <a:t>Support</a:t>
          </a:r>
          <a:r>
            <a:rPr lang="pl-PL" sz="1600" kern="1200" dirty="0"/>
            <a:t> </a:t>
          </a:r>
          <a:r>
            <a:rPr lang="pl-PL" sz="1600" kern="1200" dirty="0" err="1"/>
            <a:t>function</a:t>
          </a:r>
          <a:endParaRPr lang="pl-PL" sz="1600" kern="1200" dirty="0"/>
        </a:p>
        <a:p>
          <a:pPr marL="0" lvl="0" indent="0" algn="ctr" defTabSz="711200">
            <a:lnSpc>
              <a:spcPct val="90000"/>
            </a:lnSpc>
            <a:spcBef>
              <a:spcPct val="0"/>
            </a:spcBef>
            <a:spcAft>
              <a:spcPct val="35000"/>
            </a:spcAft>
            <a:buNone/>
          </a:pPr>
          <a:r>
            <a:rPr lang="pl-PL" sz="1400" kern="1200" dirty="0"/>
            <a:t>[suport for </a:t>
          </a:r>
          <a:r>
            <a:rPr lang="pl-PL" sz="1400" kern="1200" dirty="0" err="1"/>
            <a:t>internal</a:t>
          </a:r>
          <a:r>
            <a:rPr lang="pl-PL" sz="1400" kern="1200" dirty="0"/>
            <a:t> </a:t>
          </a:r>
          <a:r>
            <a:rPr lang="pl-PL" sz="1400" kern="1200" dirty="0" err="1"/>
            <a:t>users</a:t>
          </a:r>
          <a:r>
            <a:rPr lang="pl-PL" sz="1400" kern="1200" dirty="0"/>
            <a:t>]</a:t>
          </a:r>
        </a:p>
      </dsp:txBody>
      <dsp:txXfrm>
        <a:off x="2875788" y="0"/>
        <a:ext cx="2875788" cy="899413"/>
      </dsp:txXfrm>
    </dsp:sp>
    <dsp:sp modelId="{95495969-CE55-4DDD-870A-8B23A89F8189}">
      <dsp:nvSpPr>
        <dsp:cNvPr id="0" name=""/>
        <dsp:cNvSpPr/>
      </dsp:nvSpPr>
      <dsp:spPr>
        <a:xfrm rot="10800000">
          <a:off x="0" y="1199218"/>
          <a:ext cx="2875788" cy="1199218"/>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noProof="0" dirty="0"/>
            <a:t>Management function</a:t>
          </a:r>
        </a:p>
        <a:p>
          <a:pPr marL="0" lvl="0" indent="0" algn="ctr" defTabSz="711200">
            <a:lnSpc>
              <a:spcPct val="90000"/>
            </a:lnSpc>
            <a:spcBef>
              <a:spcPct val="0"/>
            </a:spcBef>
            <a:spcAft>
              <a:spcPct val="35000"/>
            </a:spcAft>
            <a:buNone/>
          </a:pPr>
          <a:r>
            <a:rPr lang="en-US" sz="1400" kern="1200" noProof="0" dirty="0"/>
            <a:t>[ICT role in the company]</a:t>
          </a:r>
          <a:endParaRPr lang="en-US" sz="1600" kern="1200" noProof="0" dirty="0"/>
        </a:p>
      </dsp:txBody>
      <dsp:txXfrm rot="10800000">
        <a:off x="0" y="1499023"/>
        <a:ext cx="2875788" cy="899413"/>
      </dsp:txXfrm>
    </dsp:sp>
    <dsp:sp modelId="{B9EFE7CF-3BCD-4379-8C34-D1DBE41377E7}">
      <dsp:nvSpPr>
        <dsp:cNvPr id="0" name=""/>
        <dsp:cNvSpPr/>
      </dsp:nvSpPr>
      <dsp:spPr>
        <a:xfrm rot="5400000">
          <a:off x="3714072" y="360933"/>
          <a:ext cx="1199218" cy="2875788"/>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Business </a:t>
          </a:r>
          <a:r>
            <a:rPr lang="pl-PL" sz="1600" kern="1200" dirty="0" err="1"/>
            <a:t>function</a:t>
          </a:r>
          <a:endParaRPr lang="pl-PL" sz="1600" kern="1200" dirty="0"/>
        </a:p>
        <a:p>
          <a:pPr marL="0" lvl="0" indent="0" algn="ctr" defTabSz="711200">
            <a:lnSpc>
              <a:spcPct val="90000"/>
            </a:lnSpc>
            <a:spcBef>
              <a:spcPct val="0"/>
            </a:spcBef>
            <a:spcAft>
              <a:spcPct val="35000"/>
            </a:spcAft>
            <a:buNone/>
          </a:pPr>
          <a:r>
            <a:rPr lang="pl-PL" sz="1400" kern="1200" dirty="0"/>
            <a:t>[suport for </a:t>
          </a:r>
          <a:r>
            <a:rPr lang="pl-PL" sz="1400" kern="1200" dirty="0" err="1"/>
            <a:t>effectiveness</a:t>
          </a:r>
          <a:r>
            <a:rPr lang="pl-PL" sz="1400" kern="1200" dirty="0"/>
            <a:t>]</a:t>
          </a:r>
          <a:endParaRPr lang="pl-PL" sz="1600" kern="1200" dirty="0"/>
        </a:p>
      </dsp:txBody>
      <dsp:txXfrm rot="-5400000">
        <a:off x="2875788" y="1499023"/>
        <a:ext cx="2875788" cy="899413"/>
      </dsp:txXfrm>
    </dsp:sp>
    <dsp:sp modelId="{5C2C1ADC-B017-417C-9230-5E422529F234}">
      <dsp:nvSpPr>
        <dsp:cNvPr id="0" name=""/>
        <dsp:cNvSpPr/>
      </dsp:nvSpPr>
      <dsp:spPr>
        <a:xfrm>
          <a:off x="2013051" y="899413"/>
          <a:ext cx="1725472" cy="599609"/>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ICT Management</a:t>
          </a:r>
        </a:p>
      </dsp:txBody>
      <dsp:txXfrm>
        <a:off x="2042321" y="928683"/>
        <a:ext cx="1666932" cy="5410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9A92-5F76-4334-93D7-A6D699B2B018}">
      <dsp:nvSpPr>
        <dsp:cNvPr id="0" name=""/>
        <dsp:cNvSpPr/>
      </dsp:nvSpPr>
      <dsp:spPr>
        <a:xfrm>
          <a:off x="1389" y="2340"/>
          <a:ext cx="8593533" cy="101244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pl-PL" sz="4500" kern="1200" dirty="0"/>
            <a:t>ICT management </a:t>
          </a:r>
          <a:r>
            <a:rPr lang="pl-PL" sz="4500" kern="1200" dirty="0" err="1"/>
            <a:t>fuctions</a:t>
          </a:r>
          <a:endParaRPr lang="pl-PL" sz="4500" kern="1200" dirty="0"/>
        </a:p>
      </dsp:txBody>
      <dsp:txXfrm>
        <a:off x="31043" y="31994"/>
        <a:ext cx="8534225" cy="953139"/>
      </dsp:txXfrm>
    </dsp:sp>
    <dsp:sp modelId="{EB7FEF0F-A73D-427B-84CF-BD2F3937940C}">
      <dsp:nvSpPr>
        <dsp:cNvPr id="0" name=""/>
        <dsp:cNvSpPr/>
      </dsp:nvSpPr>
      <dsp:spPr>
        <a:xfrm>
          <a:off x="1389" y="1352326"/>
          <a:ext cx="2021056" cy="31785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1" kern="1200" dirty="0"/>
            <a:t>Knowledge management </a:t>
          </a:r>
        </a:p>
        <a:p>
          <a:pPr marL="0" lvl="0" indent="0" algn="ctr" defTabSz="488950">
            <a:lnSpc>
              <a:spcPct val="90000"/>
            </a:lnSpc>
            <a:spcBef>
              <a:spcPct val="0"/>
            </a:spcBef>
            <a:spcAft>
              <a:spcPct val="35000"/>
            </a:spcAft>
            <a:buNone/>
          </a:pPr>
          <a:r>
            <a:rPr lang="pl-PL" sz="1100" kern="1200" dirty="0"/>
            <a:t> </a:t>
          </a:r>
          <a:r>
            <a:rPr lang="en-GB" sz="1100" kern="1200" dirty="0"/>
            <a:t>ICT requires specific skills in certain knowledge areas and the individuals responsible have these tasks included in their job descriptions. ICT can be identified as the ICT department, and it may have an ICT Manager. </a:t>
          </a:r>
          <a:endParaRPr lang="pl-PL" sz="1100" kern="1200" dirty="0"/>
        </a:p>
      </dsp:txBody>
      <dsp:txXfrm>
        <a:off x="60584" y="1411521"/>
        <a:ext cx="1902666" cy="3060207"/>
      </dsp:txXfrm>
    </dsp:sp>
    <dsp:sp modelId="{DA769734-B250-4347-817F-EF8DB00B0FF0}">
      <dsp:nvSpPr>
        <dsp:cNvPr id="0" name=""/>
        <dsp:cNvSpPr/>
      </dsp:nvSpPr>
      <dsp:spPr>
        <a:xfrm>
          <a:off x="2192214" y="1352326"/>
          <a:ext cx="2021056" cy="31785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1" kern="1200" dirty="0" err="1"/>
            <a:t>Support</a:t>
          </a:r>
          <a:r>
            <a:rPr lang="pl-PL" sz="1100" b="1" kern="1200" dirty="0"/>
            <a:t> </a:t>
          </a:r>
          <a:r>
            <a:rPr lang="pl-PL" sz="1100" b="1" kern="1200" dirty="0" err="1"/>
            <a:t>function</a:t>
          </a:r>
          <a:r>
            <a:rPr lang="pl-PL" sz="1100" b="1" kern="1200" dirty="0"/>
            <a:t> </a:t>
          </a:r>
        </a:p>
        <a:p>
          <a:pPr marL="0" lvl="0" indent="0" algn="ctr" defTabSz="488950">
            <a:lnSpc>
              <a:spcPct val="90000"/>
            </a:lnSpc>
            <a:spcBef>
              <a:spcPct val="0"/>
            </a:spcBef>
            <a:spcAft>
              <a:spcPct val="35000"/>
            </a:spcAft>
            <a:buNone/>
          </a:pPr>
          <a:r>
            <a:rPr lang="pl-PL" sz="1100" kern="1200" dirty="0"/>
            <a:t> </a:t>
          </a:r>
          <a:r>
            <a:rPr lang="en-GB" sz="1100" kern="1200" dirty="0"/>
            <a:t>well managed support function is driven by the business, but the ICT operations themselves are managed independently. Support function </a:t>
          </a:r>
          <a:r>
            <a:rPr lang="pl-PL" sz="1100" kern="1200" dirty="0" err="1"/>
            <a:t>should</a:t>
          </a:r>
          <a:r>
            <a:rPr lang="pl-PL" sz="1100" kern="1200" dirty="0"/>
            <a:t> be</a:t>
          </a:r>
          <a:r>
            <a:rPr lang="en-GB" sz="1100" kern="1200" dirty="0"/>
            <a:t> responsible for it’s own budget and is directly or indirectly represented in the Top Executive Management team of the company. The main objective of a support function is to ensure the ICT services are meeting business needs, are reliable and cost effective.</a:t>
          </a:r>
          <a:endParaRPr lang="pl-PL" sz="1100" kern="1200" dirty="0"/>
        </a:p>
      </dsp:txBody>
      <dsp:txXfrm>
        <a:off x="2251409" y="1411521"/>
        <a:ext cx="1902666" cy="3060207"/>
      </dsp:txXfrm>
    </dsp:sp>
    <dsp:sp modelId="{6FD3369D-0D7A-4A4E-B5ED-6BA88D988540}">
      <dsp:nvSpPr>
        <dsp:cNvPr id="0" name=""/>
        <dsp:cNvSpPr/>
      </dsp:nvSpPr>
      <dsp:spPr>
        <a:xfrm>
          <a:off x="4383040" y="1352326"/>
          <a:ext cx="2021056" cy="31785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Management function</a:t>
          </a:r>
          <a:endParaRPr lang="pl-PL" sz="1100" b="1" kern="1200" dirty="0"/>
        </a:p>
        <a:p>
          <a:pPr marL="0" lvl="0" indent="0" algn="ctr" defTabSz="488950">
            <a:lnSpc>
              <a:spcPct val="90000"/>
            </a:lnSpc>
            <a:spcBef>
              <a:spcPct val="0"/>
            </a:spcBef>
            <a:spcAft>
              <a:spcPct val="35000"/>
            </a:spcAft>
            <a:buNone/>
          </a:pPr>
          <a:r>
            <a:rPr lang="pl-PL" sz="1100" kern="1200" dirty="0"/>
            <a:t>in </a:t>
          </a:r>
          <a:r>
            <a:rPr lang="pl-PL" sz="1100" kern="1200" dirty="0" err="1"/>
            <a:t>case</a:t>
          </a:r>
          <a:r>
            <a:rPr lang="pl-PL" sz="1100" kern="1200" dirty="0"/>
            <a:t> of ICT </a:t>
          </a:r>
          <a:r>
            <a:rPr lang="pl-PL" sz="1100" kern="1200" dirty="0" err="1"/>
            <a:t>should</a:t>
          </a:r>
          <a:r>
            <a:rPr lang="pl-PL" sz="1100" kern="1200" dirty="0"/>
            <a:t> be </a:t>
          </a:r>
          <a:r>
            <a:rPr lang="en-GB" sz="1100" kern="1200" dirty="0"/>
            <a:t>at the same level as other business areas</a:t>
          </a:r>
          <a:r>
            <a:rPr lang="pl-PL" sz="1100" kern="1200" dirty="0"/>
            <a:t>.</a:t>
          </a:r>
          <a:r>
            <a:rPr lang="en-GB" sz="1100" kern="1200" dirty="0"/>
            <a:t> It is common to include the development of processes in this function. The governance methods are typically clear and developed in order to ensure that the function remains efficient and results oriented amongst all business issues. The Management function </a:t>
          </a:r>
          <a:r>
            <a:rPr lang="pl-PL" sz="1100" kern="1200" dirty="0" err="1"/>
            <a:t>should</a:t>
          </a:r>
          <a:r>
            <a:rPr lang="pl-PL" sz="1100" kern="1200" dirty="0"/>
            <a:t> </a:t>
          </a:r>
          <a:r>
            <a:rPr lang="en-GB" sz="1100" kern="1200" dirty="0"/>
            <a:t>has a seat in the Top Executive Management team.</a:t>
          </a:r>
          <a:endParaRPr lang="pl-PL" sz="1100" kern="1200" dirty="0"/>
        </a:p>
      </dsp:txBody>
      <dsp:txXfrm>
        <a:off x="4442235" y="1411521"/>
        <a:ext cx="1902666" cy="3060207"/>
      </dsp:txXfrm>
    </dsp:sp>
    <dsp:sp modelId="{C249AE53-AC77-48EF-810B-CC7A5A28FF9C}">
      <dsp:nvSpPr>
        <dsp:cNvPr id="0" name=""/>
        <dsp:cNvSpPr/>
      </dsp:nvSpPr>
      <dsp:spPr>
        <a:xfrm>
          <a:off x="6573865" y="1352326"/>
          <a:ext cx="2021056" cy="31785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1" kern="1200" dirty="0"/>
            <a:t>Business </a:t>
          </a:r>
          <a:r>
            <a:rPr lang="pl-PL" sz="1100" b="1" kern="1200" dirty="0" err="1"/>
            <a:t>function</a:t>
          </a:r>
          <a:r>
            <a:rPr lang="pl-PL" sz="1100" b="1" kern="1200" dirty="0"/>
            <a:t> </a:t>
          </a:r>
        </a:p>
        <a:p>
          <a:pPr marL="0" lvl="0" indent="0" algn="ctr" defTabSz="488950">
            <a:lnSpc>
              <a:spcPct val="90000"/>
            </a:lnSpc>
            <a:spcBef>
              <a:spcPct val="0"/>
            </a:spcBef>
            <a:spcAft>
              <a:spcPct val="35000"/>
            </a:spcAft>
            <a:buNone/>
          </a:pPr>
          <a:r>
            <a:rPr lang="en-GB" sz="1100" kern="1200" dirty="0"/>
            <a:t>ICT services are a key element of the company’s products or services offerings and a part of the income can be identified directly to it. The function is therefore a real profit </a:t>
          </a:r>
          <a:r>
            <a:rPr lang="en-GB" sz="1100" kern="1200" dirty="0" err="1"/>
            <a:t>center</a:t>
          </a:r>
          <a:r>
            <a:rPr lang="en-GB" sz="1100" kern="1200" dirty="0"/>
            <a:t> and it also carries a part of the business risk. ICT management can only become a business function in especially ICT intensive businesses. Incorporating ICT does not mean that it would automatically become a</a:t>
          </a:r>
          <a:r>
            <a:rPr lang="pl-PL" sz="1100" kern="1200" dirty="0"/>
            <a:t> </a:t>
          </a:r>
          <a:r>
            <a:rPr lang="en-GB" sz="1100" kern="1200" dirty="0"/>
            <a:t>business function</a:t>
          </a:r>
          <a:r>
            <a:rPr lang="pl-PL" sz="1100" kern="1200" dirty="0"/>
            <a:t>..</a:t>
          </a:r>
          <a:r>
            <a:rPr lang="en-GB" sz="1100" kern="1200" dirty="0"/>
            <a:t>.</a:t>
          </a:r>
          <a:endParaRPr lang="pl-PL" sz="1100" kern="1200" dirty="0"/>
        </a:p>
      </dsp:txBody>
      <dsp:txXfrm>
        <a:off x="6633060" y="1411521"/>
        <a:ext cx="1902666" cy="306020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sz="quarter" idx="1"/>
          </p:nvPr>
        </p:nvSpPr>
        <p:spPr>
          <a:xfrm>
            <a:off x="5623697" y="1"/>
            <a:ext cx="4302231" cy="341064"/>
          </a:xfrm>
          <a:prstGeom prst="rect">
            <a:avLst/>
          </a:prstGeom>
        </p:spPr>
        <p:txBody>
          <a:bodyPr vert="horz" lIns="91440" tIns="45720" rIns="91440" bIns="45720" rtlCol="0"/>
          <a:lstStyle>
            <a:lvl1pPr algn="r">
              <a:defRPr sz="1200"/>
            </a:lvl1pPr>
          </a:lstStyle>
          <a:p>
            <a:fld id="{8A21B427-732E-41A2-B875-A7F7ABFCDCFE}" type="datetimeFigureOut">
              <a:rPr lang="en-GB" smtClean="0"/>
              <a:t>25/09/2019</a:t>
            </a:fld>
            <a:endParaRPr lang="en-GB"/>
          </a:p>
        </p:txBody>
      </p:sp>
      <p:sp>
        <p:nvSpPr>
          <p:cNvPr id="4" name="Symbol zastępczy stopki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l">
              <a:defRPr sz="1200"/>
            </a:lvl1pPr>
          </a:lstStyle>
          <a:p>
            <a:endParaRPr lang="en-GB"/>
          </a:p>
        </p:txBody>
      </p:sp>
      <p:sp>
        <p:nvSpPr>
          <p:cNvPr id="5" name="Symbol zastępczy numeru slajdu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r">
              <a:defRPr sz="1200"/>
            </a:lvl1pPr>
          </a:lstStyle>
          <a:p>
            <a:fld id="{2C9448C2-9E1B-4D7A-A058-0DCCC177C86C}" type="slidenum">
              <a:rPr lang="en-GB" smtClean="0"/>
              <a:t>‹#›</a:t>
            </a:fld>
            <a:endParaRPr lang="en-GB"/>
          </a:p>
        </p:txBody>
      </p:sp>
    </p:spTree>
    <p:extLst>
      <p:ext uri="{BB962C8B-B14F-4D97-AF65-F5344CB8AC3E}">
        <p14:creationId xmlns:p14="http://schemas.microsoft.com/office/powerpoint/2010/main" val="1868453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5622925" y="0"/>
            <a:ext cx="4303713" cy="341313"/>
          </a:xfrm>
          <a:prstGeom prst="rect">
            <a:avLst/>
          </a:prstGeom>
        </p:spPr>
        <p:txBody>
          <a:bodyPr vert="horz" lIns="91440" tIns="45720" rIns="91440" bIns="45720" rtlCol="0"/>
          <a:lstStyle>
            <a:lvl1pPr algn="r">
              <a:defRPr sz="1200"/>
            </a:lvl1pPr>
          </a:lstStyle>
          <a:p>
            <a:fld id="{3160B8EA-0B04-40C4-BC84-62083FC66D78}" type="datetimeFigureOut">
              <a:rPr lang="en-GB" smtClean="0"/>
              <a:t>25/09/2019</a:t>
            </a:fld>
            <a:endParaRPr lang="en-GB"/>
          </a:p>
        </p:txBody>
      </p:sp>
      <p:sp>
        <p:nvSpPr>
          <p:cNvPr id="4" name="Symbol zastępczy obrazu slajdu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992188" y="3271838"/>
            <a:ext cx="7943850" cy="2676525"/>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6" name="Symbol zastępczy stopki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5622925" y="6456363"/>
            <a:ext cx="4303713" cy="341312"/>
          </a:xfrm>
          <a:prstGeom prst="rect">
            <a:avLst/>
          </a:prstGeom>
        </p:spPr>
        <p:txBody>
          <a:bodyPr vert="horz" lIns="91440" tIns="45720" rIns="91440" bIns="45720" rtlCol="0" anchor="b"/>
          <a:lstStyle>
            <a:lvl1pPr algn="r">
              <a:defRPr sz="1200"/>
            </a:lvl1pPr>
          </a:lstStyle>
          <a:p>
            <a:fld id="{D5CE9DF7-CBF7-4AEB-AA53-A773CAACEA9D}" type="slidenum">
              <a:rPr lang="en-GB" smtClean="0"/>
              <a:t>‹#›</a:t>
            </a:fld>
            <a:endParaRPr lang="en-GB"/>
          </a:p>
        </p:txBody>
      </p:sp>
    </p:spTree>
    <p:extLst>
      <p:ext uri="{BB962C8B-B14F-4D97-AF65-F5344CB8AC3E}">
        <p14:creationId xmlns:p14="http://schemas.microsoft.com/office/powerpoint/2010/main" val="3056589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10"/>
          </p:nvPr>
        </p:nvSpPr>
        <p:spPr/>
        <p:txBody>
          <a:bodyPr/>
          <a:lstStyle/>
          <a:p>
            <a:fld id="{F151C692-1B40-4AF6-8DD7-685854DC2D39}" type="slidenum">
              <a:rPr lang="en-GB" smtClean="0"/>
              <a:t>29</a:t>
            </a:fld>
            <a:endParaRPr lang="en-GB"/>
          </a:p>
        </p:txBody>
      </p:sp>
    </p:spTree>
    <p:extLst>
      <p:ext uri="{BB962C8B-B14F-4D97-AF65-F5344CB8AC3E}">
        <p14:creationId xmlns:p14="http://schemas.microsoft.com/office/powerpoint/2010/main" val="3790922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dirty="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pic>
        <p:nvPicPr>
          <p:cNvPr id="20" name="Obraz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9711" y="299849"/>
            <a:ext cx="3583657" cy="788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rostokąt 7"/>
          <p:cNvSpPr/>
          <p:nvPr userDrawn="1"/>
        </p:nvSpPr>
        <p:spPr>
          <a:xfrm>
            <a:off x="606448" y="6455477"/>
            <a:ext cx="8648349" cy="338554"/>
          </a:xfrm>
          <a:prstGeom prst="rect">
            <a:avLst/>
          </a:prstGeom>
        </p:spPr>
        <p:txBody>
          <a:bodyPr wrap="square">
            <a:spAutoFit/>
          </a:bodyPr>
          <a:lstStyle/>
          <a:p>
            <a:r>
              <a:rPr lang="en-GB" sz="800" b="1" dirty="0"/>
              <a:t>This project has been funded with support from the European Commission. This publication [communication] reflects the views only of the author, and the Commission cannot be held responsible for any use which may be made of the information contained therein. </a:t>
            </a:r>
            <a:endParaRPr lang="pl-PL" sz="800" dirty="0"/>
          </a:p>
        </p:txBody>
      </p:sp>
      <p:pic>
        <p:nvPicPr>
          <p:cNvPr id="23" name="Picture 22">
            <a:extLst>
              <a:ext uri="{FF2B5EF4-FFF2-40B4-BE49-F238E27FC236}">
                <a16:creationId xmlns:a16="http://schemas.microsoft.com/office/drawing/2014/main" id="{8665ABA6-4E91-5B4B-B483-C661D5664323}"/>
              </a:ext>
            </a:extLst>
          </p:cNvPr>
          <p:cNvPicPr>
            <a:picLocks noChangeAspect="1"/>
          </p:cNvPicPr>
          <p:nvPr userDrawn="1"/>
        </p:nvPicPr>
        <p:blipFill>
          <a:blip r:embed="rId3"/>
          <a:stretch>
            <a:fillRect/>
          </a:stretch>
        </p:blipFill>
        <p:spPr>
          <a:xfrm>
            <a:off x="3234239" y="312162"/>
            <a:ext cx="1447364" cy="764208"/>
          </a:xfrm>
          <a:prstGeom prst="rect">
            <a:avLst/>
          </a:prstGeom>
        </p:spPr>
      </p:pic>
    </p:spTree>
    <p:extLst>
      <p:ext uri="{BB962C8B-B14F-4D97-AF65-F5344CB8AC3E}">
        <p14:creationId xmlns:p14="http://schemas.microsoft.com/office/powerpoint/2010/main" val="3450492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66995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61384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082668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4875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621089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3602284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900196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20513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25.09.2019</a:t>
            </a:fld>
            <a:endParaRPr lang="pl-PL"/>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209011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2E8CA2E-D030-435A-A8C5-0BFFB2E86D68}" type="datetimeFigureOut">
              <a:rPr lang="pl-PL" smtClean="0"/>
              <a:t>25.09.2019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244692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2E8CA2E-D030-435A-A8C5-0BFFB2E86D68}" type="datetimeFigureOut">
              <a:rPr lang="pl-PL" smtClean="0"/>
              <a:t>25.09.2019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946676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2E8CA2E-D030-435A-A8C5-0BFFB2E86D68}" type="datetimeFigureOut">
              <a:rPr lang="pl-PL" smtClean="0"/>
              <a:t>25.09.2019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47408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8CA2E-D030-435A-A8C5-0BFFB2E86D68}" type="datetimeFigureOut">
              <a:rPr lang="pl-PL" smtClean="0"/>
              <a:t>25.09.2019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325462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2E8CA2E-D030-435A-A8C5-0BFFB2E86D68}" type="datetimeFigureOut">
              <a:rPr lang="pl-PL" smtClean="0"/>
              <a:t>25.09.2019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89866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82E8CA2E-D030-435A-A8C5-0BFFB2E86D68}" type="datetimeFigureOut">
              <a:rPr lang="pl-PL" smtClean="0"/>
              <a:t>25.09.2019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9206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dirty="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E8CA2E-D030-435A-A8C5-0BFFB2E86D68}" type="datetimeFigureOut">
              <a:rPr lang="pl-PL" smtClean="0"/>
              <a:t>25.09.2019</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B720F73-06DE-4BD6-AEEE-3A7B85211BBB}" type="slidenum">
              <a:rPr lang="pl-PL" smtClean="0"/>
              <a:t>‹#›</a:t>
            </a:fld>
            <a:endParaRPr lang="pl-PL"/>
          </a:p>
        </p:txBody>
      </p:sp>
      <p:pic>
        <p:nvPicPr>
          <p:cNvPr id="8" name="Picture 7">
            <a:extLst>
              <a:ext uri="{FF2B5EF4-FFF2-40B4-BE49-F238E27FC236}">
                <a16:creationId xmlns:a16="http://schemas.microsoft.com/office/drawing/2014/main" id="{C62CA2A4-391F-DE4A-B05B-75F24A35546F}"/>
              </a:ext>
            </a:extLst>
          </p:cNvPr>
          <p:cNvPicPr>
            <a:picLocks noChangeAspect="1"/>
          </p:cNvPicPr>
          <p:nvPr userDrawn="1"/>
        </p:nvPicPr>
        <p:blipFill>
          <a:blip r:embed="rId18"/>
          <a:stretch>
            <a:fillRect/>
          </a:stretch>
        </p:blipFill>
        <p:spPr>
          <a:xfrm>
            <a:off x="60298" y="94543"/>
            <a:ext cx="965131" cy="509589"/>
          </a:xfrm>
          <a:prstGeom prst="rect">
            <a:avLst/>
          </a:prstGeom>
        </p:spPr>
      </p:pic>
      <p:pic>
        <p:nvPicPr>
          <p:cNvPr id="19" name="Obraz 1">
            <a:extLst>
              <a:ext uri="{FF2B5EF4-FFF2-40B4-BE49-F238E27FC236}">
                <a16:creationId xmlns:a16="http://schemas.microsoft.com/office/drawing/2014/main" id="{43568276-8E15-4E48-A3F9-719B983FE046}"/>
              </a:ext>
            </a:extLst>
          </p:cNvPr>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7537647" y="147908"/>
            <a:ext cx="1830191" cy="402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Prostokąt 7"/>
          <p:cNvSpPr/>
          <p:nvPr userDrawn="1"/>
        </p:nvSpPr>
        <p:spPr>
          <a:xfrm>
            <a:off x="606448" y="6455477"/>
            <a:ext cx="8648349" cy="338554"/>
          </a:xfrm>
          <a:prstGeom prst="rect">
            <a:avLst/>
          </a:prstGeom>
        </p:spPr>
        <p:txBody>
          <a:bodyPr wrap="square">
            <a:spAutoFit/>
          </a:bodyPr>
          <a:lstStyle/>
          <a:p>
            <a:r>
              <a:rPr lang="en-GB" sz="800" b="1" dirty="0"/>
              <a:t>This project has been funded with support from the European Commission. This publication [communication] reflects the views only of the author, and the Commission cannot be held responsible for any use which may be made of the information contained therein. </a:t>
            </a:r>
            <a:endParaRPr lang="pl-PL" sz="800" dirty="0"/>
          </a:p>
        </p:txBody>
      </p:sp>
    </p:spTree>
    <p:extLst>
      <p:ext uri="{BB962C8B-B14F-4D97-AF65-F5344CB8AC3E}">
        <p14:creationId xmlns:p14="http://schemas.microsoft.com/office/powerpoint/2010/main" val="101119049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nterregeurope.eu/fileadmin/user_upload/tx_tevprojects/library/file_1536063863.pdf" TargetMode="External"/><Relationship Id="rId2" Type="http://schemas.openxmlformats.org/officeDocument/2006/relationships/hyperlink" Target="https://innovation-entrepreneurship.springeropen.com/track/pdf/10.1186/2192-5372-1-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sustainability.com/wp-content/uploads/2016/07/model_behavior_20_business_model_innovations_for_sustainability.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data.europa.eu/doi/10.2801/368695"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49124" y="4528457"/>
            <a:ext cx="7766936" cy="1517049"/>
          </a:xfrm>
        </p:spPr>
        <p:txBody>
          <a:bodyPr>
            <a:normAutofit/>
          </a:bodyPr>
          <a:lstStyle/>
          <a:p>
            <a:pPr algn="ctr"/>
            <a:endParaRPr lang="pl-PL" dirty="0"/>
          </a:p>
          <a:p>
            <a:pPr algn="ctr"/>
            <a:r>
              <a:rPr lang="pl-PL" dirty="0"/>
              <a:t>Training </a:t>
            </a:r>
            <a:r>
              <a:rPr lang="pl-PL" dirty="0" err="1"/>
              <a:t>Week</a:t>
            </a:r>
            <a:r>
              <a:rPr lang="pl-PL" dirty="0"/>
              <a:t> 30 </a:t>
            </a:r>
            <a:r>
              <a:rPr lang="pl-PL" dirty="0" err="1"/>
              <a:t>September</a:t>
            </a:r>
            <a:r>
              <a:rPr lang="pl-PL" dirty="0"/>
              <a:t> – 4th </a:t>
            </a:r>
            <a:r>
              <a:rPr lang="pl-PL" dirty="0" err="1"/>
              <a:t>October</a:t>
            </a:r>
            <a:r>
              <a:rPr lang="pl-PL" dirty="0"/>
              <a:t> 2019</a:t>
            </a:r>
          </a:p>
          <a:p>
            <a:pPr algn="ctr"/>
            <a:r>
              <a:rPr lang="pl-PL" dirty="0" err="1"/>
              <a:t>Thessaloniki</a:t>
            </a:r>
            <a:r>
              <a:rPr lang="pl-PL" dirty="0"/>
              <a:t>, Greece</a:t>
            </a:r>
          </a:p>
        </p:txBody>
      </p:sp>
      <p:sp>
        <p:nvSpPr>
          <p:cNvPr id="5" name="Título 1"/>
          <p:cNvSpPr txBox="1">
            <a:spLocks/>
          </p:cNvSpPr>
          <p:nvPr/>
        </p:nvSpPr>
        <p:spPr>
          <a:xfrm>
            <a:off x="664749" y="1953491"/>
            <a:ext cx="9135687" cy="2238657"/>
          </a:xfrm>
          <a:prstGeom prst="rect">
            <a:avLst/>
          </a:prstGeom>
        </p:spPr>
        <p:txBody>
          <a:bodyPr vert="horz" lIns="91440" tIns="45720" rIns="91440" bIns="45720" rtlCol="0" anchor="b">
            <a:normAutofit fontScale="60000" lnSpcReduction="2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7200" dirty="0"/>
              <a:t>Managing and understanding the quintuple helix towards fostering digital &amp; responsible startups</a:t>
            </a:r>
            <a:endParaRPr lang="es-ES" sz="8000" b="1" dirty="0"/>
          </a:p>
        </p:txBody>
      </p:sp>
    </p:spTree>
    <p:extLst>
      <p:ext uri="{BB962C8B-B14F-4D97-AF65-F5344CB8AC3E}">
        <p14:creationId xmlns:p14="http://schemas.microsoft.com/office/powerpoint/2010/main" val="82386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Circulation</a:t>
            </a:r>
            <a:r>
              <a:rPr lang="pl-PL" dirty="0"/>
              <a:t> of </a:t>
            </a:r>
            <a:r>
              <a:rPr lang="pl-PL" dirty="0" err="1"/>
              <a:t>knowledge</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en-US" b="1" dirty="0"/>
              <a:t>Step 1:</a:t>
            </a:r>
            <a:r>
              <a:rPr lang="en-US" dirty="0"/>
              <a:t> When </a:t>
            </a:r>
            <a:r>
              <a:rPr lang="en-US" b="1" dirty="0"/>
              <a:t>investments flow into the education helix to promote sustainable development, they create new impulses and suggestions for knowledge creation in the education system. </a:t>
            </a:r>
            <a:r>
              <a:rPr lang="en-US" dirty="0"/>
              <a:t>Therefore, a larger output of innovations from science and research can be obtained. Simultaneously, teaching and training improve their effectiveness. The output that arises from human capital for sustainable development is then an input into the economic system helix.</a:t>
            </a:r>
          </a:p>
          <a:p>
            <a:pPr algn="just"/>
            <a:r>
              <a:rPr lang="en-US" b="1" dirty="0"/>
              <a:t>Step 2:</a:t>
            </a:r>
            <a:r>
              <a:rPr lang="en-US" dirty="0"/>
              <a:t> Through the input of new knowledge via human capital into the economic system helix, the value of the knowledge economy consequently increases. Through the enhancement of knowledge, important further production facilitates and develops opportunities for a sustainable, future-sensitive green economy, based on knowledge creation. This knowledge creation realizes in the economic system new types of jobs, new green products and new green services, together with new and decisive impulses for greener economic growth. In this subsystem, new values, like corporate social responsibility, are demanded, enabling and supporting a new output of know-how and innovations by the economic system into the natural environment helix.</a:t>
            </a:r>
          </a:p>
        </p:txBody>
      </p:sp>
    </p:spTree>
    <p:extLst>
      <p:ext uri="{BB962C8B-B14F-4D97-AF65-F5344CB8AC3E}">
        <p14:creationId xmlns:p14="http://schemas.microsoft.com/office/powerpoint/2010/main" val="2069918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Circulation</a:t>
            </a:r>
            <a:r>
              <a:rPr lang="pl-PL" dirty="0"/>
              <a:t> of </a:t>
            </a:r>
            <a:r>
              <a:rPr lang="pl-PL" dirty="0" err="1"/>
              <a:t>knowledge</a:t>
            </a:r>
            <a:endParaRPr lang="pl-PL" dirty="0"/>
          </a:p>
        </p:txBody>
      </p:sp>
      <p:sp>
        <p:nvSpPr>
          <p:cNvPr id="3" name="Symbol zastępczy zawartości 2"/>
          <p:cNvSpPr>
            <a:spLocks noGrp="1"/>
          </p:cNvSpPr>
          <p:nvPr>
            <p:ph idx="1"/>
          </p:nvPr>
        </p:nvSpPr>
        <p:spPr>
          <a:xfrm>
            <a:off x="677334" y="1338468"/>
            <a:ext cx="8596668" cy="3880773"/>
          </a:xfrm>
        </p:spPr>
        <p:txBody>
          <a:bodyPr>
            <a:noAutofit/>
          </a:bodyPr>
          <a:lstStyle/>
          <a:p>
            <a:pPr algn="just"/>
            <a:r>
              <a:rPr lang="en-US" sz="1350" b="1" dirty="0"/>
              <a:t>Step 3:</a:t>
            </a:r>
            <a:r>
              <a:rPr lang="en-US" sz="1350" dirty="0"/>
              <a:t> This new sustainability as an output of the economic system is a new input of knowledge in the natural environment helix. This new knowledge ‘communicates’ to nature and results in less exploitation, destruction, contamination, and wastefulness. The natural environment can, thus, regenerate itself and strengthen its natural capital, and humanity can also learn from nature via new knowledge creation. The goal of this helix is to live in balance with nature, to develop regenerative technologies, and to use available, finite resources sustainably. Here, natural science disciplines come into play, forming new green know-how. This know-how is then an output of the natural environment subsystem into the public helix.</a:t>
            </a:r>
          </a:p>
          <a:p>
            <a:pPr algn="just"/>
            <a:r>
              <a:rPr lang="en-US" sz="1350" b="1" dirty="0"/>
              <a:t>Step 4:</a:t>
            </a:r>
            <a:r>
              <a:rPr lang="en-US" sz="1350" dirty="0"/>
              <a:t> The output of the natural environment results in an input of new knowledge about nature and a greener lifestyle for the media-based and culture-based public helix. Here, the media-based public receives information capital, which spreads through the media information about a new green consciousness. This capital should provide incentives on how a green lifestyle can be implemented in a simple, affordable, and conscious way, i.e., knowledge creation. This knowledge creation promotes the social capital of the culture-based public, on which a society depends for sustainable development. This know-how output then serves as new input, about the wishes, needs, problems, or satisfaction of citizens, for the political system helix.</a:t>
            </a:r>
          </a:p>
          <a:p>
            <a:pPr algn="just"/>
            <a:r>
              <a:rPr lang="en-US" sz="1350" b="1" dirty="0"/>
              <a:t>Step 5:</a:t>
            </a:r>
            <a:r>
              <a:rPr lang="en-US" sz="1350" dirty="0"/>
              <a:t> The input of knowledge into the political system is the know-how from the media-based and culture-based public together with the collective knowledge from the three other subsystems of society. Important discussions on this new knowledge in the political systems are necessary impulses for knowledge creation. The goal of this knowledge creation is political and legal capital, making the quintuple helix model more effective and more sustainable. Consequently, there is an output of suggestions, sustainable investments, and objectives. This leads to the circulation of knowledge back into the education system.</a:t>
            </a:r>
          </a:p>
        </p:txBody>
      </p:sp>
    </p:spTree>
    <p:extLst>
      <p:ext uri="{BB962C8B-B14F-4D97-AF65-F5344CB8AC3E}">
        <p14:creationId xmlns:p14="http://schemas.microsoft.com/office/powerpoint/2010/main" val="508786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3" y="2461599"/>
            <a:ext cx="8440788" cy="12135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dirty="0">
                <a:solidFill>
                  <a:srgbClr val="337162"/>
                </a:solidFill>
              </a:rPr>
              <a:t>EF </a:t>
            </a:r>
            <a:r>
              <a:rPr lang="en-GB" dirty="0">
                <a:solidFill>
                  <a:srgbClr val="337162"/>
                </a:solidFill>
                <a:sym typeface="Wingdings" panose="05000000000000000000" pitchFamily="2" charset="2"/>
              </a:rPr>
              <a:t> Which elements of the Quintuple Helix influence Eco-friendly (EF)</a:t>
            </a:r>
            <a:r>
              <a:rPr lang="pl-PL" dirty="0">
                <a:solidFill>
                  <a:srgbClr val="337162"/>
                </a:solidFill>
                <a:sym typeface="Wingdings" panose="05000000000000000000" pitchFamily="2" charset="2"/>
              </a:rPr>
              <a:t>/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Business Models</a:t>
            </a:r>
            <a:r>
              <a:rPr lang="pl-PL" dirty="0">
                <a:solidFill>
                  <a:srgbClr val="337162"/>
                </a:solidFill>
                <a:sym typeface="Wingdings" panose="05000000000000000000" pitchFamily="2" charset="2"/>
              </a:rPr>
              <a:t> / Start-</a:t>
            </a:r>
            <a:r>
              <a:rPr lang="pl-PL" dirty="0" err="1">
                <a:solidFill>
                  <a:srgbClr val="337162"/>
                </a:solidFill>
                <a:sym typeface="Wingdings" panose="05000000000000000000" pitchFamily="2" charset="2"/>
              </a:rPr>
              <a:t>ups</a:t>
            </a:r>
            <a:r>
              <a:rPr lang="pl-PL" dirty="0">
                <a:solidFill>
                  <a:srgbClr val="337162"/>
                </a:solidFill>
                <a:sym typeface="Wingdings" panose="05000000000000000000" pitchFamily="2" charset="2"/>
              </a:rPr>
              <a:t> </a:t>
            </a:r>
            <a:r>
              <a:rPr lang="en-GB" dirty="0">
                <a:solidFill>
                  <a:srgbClr val="337162"/>
                </a:solidFill>
                <a:sym typeface="Wingdings" panose="05000000000000000000" pitchFamily="2" charset="2"/>
              </a:rPr>
              <a:t>? In what way?</a:t>
            </a:r>
            <a:endParaRPr lang="en-GB" dirty="0">
              <a:solidFill>
                <a:srgbClr val="337162"/>
              </a:solidFill>
            </a:endParaRPr>
          </a:p>
          <a:p>
            <a:pPr marL="0" indent="0">
              <a:buFont typeface="Arial" panose="020B0604020202020204" pitchFamily="34" charset="0"/>
              <a:buNone/>
            </a:pPr>
            <a:endParaRPr lang="en-GB"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3" y="3683886"/>
            <a:ext cx="8440788" cy="12135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dirty="0">
                <a:solidFill>
                  <a:srgbClr val="9A3F16"/>
                </a:solidFill>
              </a:rPr>
              <a:t>D </a:t>
            </a:r>
            <a:r>
              <a:rPr lang="en-GB" dirty="0">
                <a:solidFill>
                  <a:srgbClr val="9A3F16"/>
                </a:solidFill>
                <a:sym typeface="Wingdings" panose="05000000000000000000" pitchFamily="2" charset="2"/>
              </a:rPr>
              <a:t> </a:t>
            </a:r>
            <a:r>
              <a:rPr lang="en-US" dirty="0">
                <a:solidFill>
                  <a:srgbClr val="9A3F16"/>
                </a:solidFill>
                <a:sym typeface="Wingdings" panose="05000000000000000000" pitchFamily="2" charset="2"/>
              </a:rPr>
              <a:t>Which elements of the Quintuple Helix influence </a:t>
            </a:r>
            <a:r>
              <a:rPr lang="en-GB" dirty="0">
                <a:solidFill>
                  <a:srgbClr val="9A3F16"/>
                </a:solidFill>
                <a:sym typeface="Wingdings" panose="05000000000000000000" pitchFamily="2" charset="2"/>
              </a:rPr>
              <a:t>Digital (D)</a:t>
            </a:r>
            <a:r>
              <a:rPr lang="en-US" dirty="0">
                <a:solidFill>
                  <a:srgbClr val="9A3F16"/>
                </a:solidFill>
                <a:sym typeface="Wingdings" panose="05000000000000000000" pitchFamily="2" charset="2"/>
              </a:rPr>
              <a:t> Business Models</a:t>
            </a:r>
            <a:r>
              <a:rPr lang="pl-PL" dirty="0">
                <a:solidFill>
                  <a:srgbClr val="9A3F16"/>
                </a:solidFill>
                <a:sym typeface="Wingdings" panose="05000000000000000000" pitchFamily="2" charset="2"/>
              </a:rPr>
              <a:t> / Start-</a:t>
            </a:r>
            <a:r>
              <a:rPr lang="pl-PL" dirty="0" err="1">
                <a:solidFill>
                  <a:srgbClr val="9A3F16"/>
                </a:solidFill>
                <a:sym typeface="Wingdings" panose="05000000000000000000" pitchFamily="2" charset="2"/>
              </a:rPr>
              <a:t>ups</a:t>
            </a:r>
            <a:r>
              <a:rPr lang="pl-PL" dirty="0">
                <a:solidFill>
                  <a:srgbClr val="9A3F16"/>
                </a:solidFill>
                <a:sym typeface="Wingdings" panose="05000000000000000000" pitchFamily="2" charset="2"/>
              </a:rPr>
              <a:t> </a:t>
            </a:r>
            <a:r>
              <a:rPr lang="en-US" dirty="0">
                <a:solidFill>
                  <a:srgbClr val="9A3F16"/>
                </a:solidFill>
                <a:sym typeface="Wingdings" panose="05000000000000000000" pitchFamily="2" charset="2"/>
              </a:rPr>
              <a:t>? In what way?</a:t>
            </a:r>
            <a:endParaRPr lang="en-GB" dirty="0">
              <a:solidFill>
                <a:srgbClr val="9A3F16"/>
              </a:solidFill>
            </a:endParaRPr>
          </a:p>
          <a:p>
            <a:pPr marL="0" indent="0">
              <a:buFont typeface="Arial" panose="020B0604020202020204" pitchFamily="34" charset="0"/>
              <a:buNone/>
            </a:pPr>
            <a:endParaRPr lang="en-GB" dirty="0">
              <a:solidFill>
                <a:schemeClr val="accent2">
                  <a:lumMod val="50000"/>
                </a:schemeClr>
              </a:solidFill>
            </a:endParaRPr>
          </a:p>
        </p:txBody>
      </p:sp>
      <p:sp>
        <p:nvSpPr>
          <p:cNvPr id="9" name="Tytuł 8"/>
          <p:cNvSpPr>
            <a:spLocks noGrp="1"/>
          </p:cNvSpPr>
          <p:nvPr>
            <p:ph type="title"/>
          </p:nvPr>
        </p:nvSpPr>
        <p:spPr/>
        <p:txBody>
          <a:bodyPr>
            <a:normAutofit fontScale="90000"/>
          </a:bodyPr>
          <a:lstStyle/>
          <a:p>
            <a:r>
              <a:rPr lang="pl-PL" dirty="0" err="1"/>
              <a:t>Quintuple</a:t>
            </a:r>
            <a:r>
              <a:rPr lang="pl-PL" dirty="0"/>
              <a:t> </a:t>
            </a:r>
            <a:r>
              <a:rPr lang="pl-PL" dirty="0" err="1"/>
              <a:t>Helix</a:t>
            </a:r>
            <a:r>
              <a:rPr lang="pl-PL" dirty="0"/>
              <a:t> vs Eco-</a:t>
            </a:r>
            <a:r>
              <a:rPr lang="pl-PL" dirty="0" err="1"/>
              <a:t>friendly</a:t>
            </a:r>
            <a:r>
              <a:rPr lang="pl-PL" dirty="0"/>
              <a:t>/</a:t>
            </a:r>
            <a:r>
              <a:rPr lang="pl-PL" dirty="0" err="1"/>
              <a:t>Responsible</a:t>
            </a:r>
            <a:r>
              <a:rPr lang="pl-PL" dirty="0"/>
              <a:t> and Digital Business Models</a:t>
            </a:r>
          </a:p>
        </p:txBody>
      </p:sp>
    </p:spTree>
    <p:extLst>
      <p:ext uri="{BB962C8B-B14F-4D97-AF65-F5344CB8AC3E}">
        <p14:creationId xmlns:p14="http://schemas.microsoft.com/office/powerpoint/2010/main" val="3167046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Quintuple</a:t>
            </a:r>
            <a:r>
              <a:rPr lang="pl-PL" dirty="0"/>
              <a:t> </a:t>
            </a:r>
            <a:r>
              <a:rPr lang="pl-PL" dirty="0" err="1"/>
              <a:t>Helix</a:t>
            </a:r>
            <a:r>
              <a:rPr lang="pl-PL" dirty="0"/>
              <a:t> – </a:t>
            </a:r>
            <a:r>
              <a:rPr lang="pl-PL" dirty="0" err="1"/>
              <a:t>examples</a:t>
            </a:r>
            <a:r>
              <a:rPr lang="pl-PL" dirty="0"/>
              <a:t> and </a:t>
            </a:r>
            <a:r>
              <a:rPr lang="pl-PL" dirty="0" err="1"/>
              <a:t>further</a:t>
            </a:r>
            <a:r>
              <a:rPr lang="pl-PL" dirty="0"/>
              <a:t> </a:t>
            </a:r>
            <a:r>
              <a:rPr lang="pl-PL" dirty="0" err="1"/>
              <a:t>reading</a:t>
            </a:r>
            <a:endParaRPr lang="pl-PL" dirty="0"/>
          </a:p>
        </p:txBody>
      </p:sp>
      <p:sp>
        <p:nvSpPr>
          <p:cNvPr id="3" name="Symbol zastępczy zawartości 2"/>
          <p:cNvSpPr>
            <a:spLocks noGrp="1"/>
          </p:cNvSpPr>
          <p:nvPr>
            <p:ph idx="1"/>
          </p:nvPr>
        </p:nvSpPr>
        <p:spPr/>
        <p:txBody>
          <a:bodyPr/>
          <a:lstStyle/>
          <a:p>
            <a:r>
              <a:rPr lang="pl-PL" dirty="0" err="1"/>
              <a:t>Carayannis</a:t>
            </a:r>
            <a:r>
              <a:rPr lang="pl-PL" dirty="0"/>
              <a:t>, Elias G.; </a:t>
            </a:r>
            <a:r>
              <a:rPr lang="pl-PL" dirty="0" err="1"/>
              <a:t>Barth</a:t>
            </a:r>
            <a:r>
              <a:rPr lang="pl-PL" dirty="0"/>
              <a:t>, </a:t>
            </a:r>
            <a:r>
              <a:rPr lang="pl-PL" dirty="0" err="1"/>
              <a:t>Thorsten</a:t>
            </a:r>
            <a:r>
              <a:rPr lang="pl-PL" dirty="0"/>
              <a:t> D.; Campbell, David F.J. (2012). "The </a:t>
            </a:r>
            <a:r>
              <a:rPr lang="pl-PL" dirty="0" err="1"/>
              <a:t>Quintuple</a:t>
            </a:r>
            <a:r>
              <a:rPr lang="pl-PL" dirty="0"/>
              <a:t> </a:t>
            </a:r>
            <a:r>
              <a:rPr lang="pl-PL" dirty="0" err="1"/>
              <a:t>Helix</a:t>
            </a:r>
            <a:r>
              <a:rPr lang="pl-PL" dirty="0"/>
              <a:t> </a:t>
            </a:r>
            <a:r>
              <a:rPr lang="pl-PL" dirty="0" err="1"/>
              <a:t>innovation</a:t>
            </a:r>
            <a:r>
              <a:rPr lang="pl-PL" dirty="0"/>
              <a:t> model: </a:t>
            </a:r>
            <a:r>
              <a:rPr lang="pl-PL" dirty="0" err="1"/>
              <a:t>global</a:t>
            </a:r>
            <a:r>
              <a:rPr lang="pl-PL" dirty="0"/>
              <a:t> </a:t>
            </a:r>
            <a:r>
              <a:rPr lang="pl-PL" dirty="0" err="1"/>
              <a:t>warming</a:t>
            </a:r>
            <a:r>
              <a:rPr lang="pl-PL" dirty="0"/>
              <a:t> as a challenge and driver for </a:t>
            </a:r>
            <a:r>
              <a:rPr lang="pl-PL" dirty="0" err="1"/>
              <a:t>innovation</a:t>
            </a:r>
            <a:r>
              <a:rPr lang="pl-PL" dirty="0"/>
              <a:t>". </a:t>
            </a:r>
            <a:r>
              <a:rPr lang="pl-PL" dirty="0" err="1"/>
              <a:t>Journal</a:t>
            </a:r>
            <a:r>
              <a:rPr lang="pl-PL" dirty="0"/>
              <a:t> of Innovation and </a:t>
            </a:r>
            <a:r>
              <a:rPr lang="pl-PL" dirty="0" err="1"/>
              <a:t>Entrepreneurship</a:t>
            </a:r>
            <a:r>
              <a:rPr lang="pl-PL" dirty="0"/>
              <a:t>. 1 (2): 2</a:t>
            </a:r>
          </a:p>
          <a:p>
            <a:pPr lvl="1"/>
            <a:r>
              <a:rPr lang="pl-PL" dirty="0">
                <a:hlinkClick r:id="rId2"/>
              </a:rPr>
              <a:t>https://innovation-entrepreneurship.springeropen.com/track/pdf/10.1186/2192-5372-1-2</a:t>
            </a:r>
            <a:endParaRPr lang="pl-PL" dirty="0"/>
          </a:p>
          <a:p>
            <a:r>
              <a:rPr lang="pl-PL" dirty="0" err="1"/>
              <a:t>Social</a:t>
            </a:r>
            <a:r>
              <a:rPr lang="pl-PL" dirty="0"/>
              <a:t> </a:t>
            </a:r>
            <a:r>
              <a:rPr lang="pl-PL" dirty="0" err="1"/>
              <a:t>Seeds</a:t>
            </a:r>
            <a:r>
              <a:rPr lang="pl-PL" dirty="0"/>
              <a:t>, </a:t>
            </a:r>
            <a:r>
              <a:rPr lang="pl-PL" dirty="0" err="1"/>
              <a:t>Interreg</a:t>
            </a:r>
            <a:r>
              <a:rPr lang="pl-PL" dirty="0"/>
              <a:t> Europe. „</a:t>
            </a:r>
            <a:r>
              <a:rPr lang="en-US" dirty="0"/>
              <a:t>Methodology and Good practices on quintuple helix</a:t>
            </a:r>
            <a:r>
              <a:rPr lang="pl-PL" dirty="0"/>
              <a:t> </a:t>
            </a:r>
            <a:r>
              <a:rPr lang="en-US" dirty="0" err="1"/>
              <a:t>cooperations</a:t>
            </a:r>
            <a:r>
              <a:rPr lang="pl-PL" dirty="0"/>
              <a:t>: </a:t>
            </a:r>
            <a:r>
              <a:rPr lang="en-US" dirty="0"/>
              <a:t>Making better use of social entrepreneurship collaborations in policy improvements</a:t>
            </a:r>
            <a:r>
              <a:rPr lang="pl-PL" dirty="0"/>
              <a:t>”</a:t>
            </a:r>
          </a:p>
          <a:p>
            <a:pPr lvl="1"/>
            <a:r>
              <a:rPr lang="pl-PL" dirty="0">
                <a:hlinkClick r:id="rId3"/>
              </a:rPr>
              <a:t>https://www.interregeurope.eu/fileadmin/user_upload/tx_tevprojects/library/file_1536063863.pdf</a:t>
            </a:r>
            <a:endParaRPr lang="pl-PL" dirty="0"/>
          </a:p>
        </p:txBody>
      </p:sp>
    </p:spTree>
    <p:extLst>
      <p:ext uri="{BB962C8B-B14F-4D97-AF65-F5344CB8AC3E}">
        <p14:creationId xmlns:p14="http://schemas.microsoft.com/office/powerpoint/2010/main" val="3593894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Networking</a:t>
            </a:r>
            <a:endParaRPr lang="en-GB" dirty="0"/>
          </a:p>
        </p:txBody>
      </p:sp>
      <p:graphicFrame>
        <p:nvGraphicFramePr>
          <p:cNvPr id="4" name="Symbol zastępczy zawartości 3"/>
          <p:cNvGraphicFramePr>
            <a:graphicFrameLocks/>
          </p:cNvGraphicFramePr>
          <p:nvPr>
            <p:extLst>
              <p:ext uri="{D42A27DB-BD31-4B8C-83A1-F6EECF244321}">
                <p14:modId xmlns:p14="http://schemas.microsoft.com/office/powerpoint/2010/main" val="2920589656"/>
              </p:ext>
            </p:extLst>
          </p:nvPr>
        </p:nvGraphicFramePr>
        <p:xfrm>
          <a:off x="193959" y="815974"/>
          <a:ext cx="9563417" cy="5432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967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chor="ctr"/>
          <a:lstStyle/>
          <a:p>
            <a:r>
              <a:rPr lang="pl-PL" dirty="0"/>
              <a:t>Networking </a:t>
            </a:r>
            <a:endParaRPr lang="en-GB" dirty="0"/>
          </a:p>
        </p:txBody>
      </p:sp>
      <p:sp>
        <p:nvSpPr>
          <p:cNvPr id="5" name="Symbol zastępczy zawartości 4"/>
          <p:cNvSpPr>
            <a:spLocks noGrp="1"/>
          </p:cNvSpPr>
          <p:nvPr>
            <p:ph idx="1"/>
          </p:nvPr>
        </p:nvSpPr>
        <p:spPr/>
        <p:txBody>
          <a:bodyPr>
            <a:normAutofit fontScale="92500" lnSpcReduction="10000"/>
          </a:bodyPr>
          <a:lstStyle/>
          <a:p>
            <a:endParaRPr lang="pl-PL" dirty="0"/>
          </a:p>
          <a:p>
            <a:r>
              <a:rPr lang="en-GB" dirty="0"/>
              <a:t>the process of building a network of contacts through continuous relationships</a:t>
            </a:r>
            <a:endParaRPr lang="pl-PL" dirty="0"/>
          </a:p>
          <a:p>
            <a:r>
              <a:rPr lang="pl-PL" dirty="0" err="1"/>
              <a:t>it</a:t>
            </a:r>
            <a:r>
              <a:rPr lang="en-GB" dirty="0"/>
              <a:t> is based on the use of everyday experience of relationships with people who live around us and with whom we have daily contact</a:t>
            </a:r>
            <a:endParaRPr lang="pl-PL" dirty="0"/>
          </a:p>
          <a:p>
            <a:endParaRPr lang="pl-PL" dirty="0"/>
          </a:p>
          <a:p>
            <a:pPr marL="0" indent="0">
              <a:buNone/>
            </a:pPr>
            <a:r>
              <a:rPr lang="pl-PL" dirty="0"/>
              <a:t>Networking </a:t>
            </a:r>
            <a:r>
              <a:rPr lang="pl-PL" dirty="0" err="1"/>
              <a:t>is</a:t>
            </a:r>
            <a:r>
              <a:rPr lang="pl-PL" dirty="0"/>
              <a:t> </a:t>
            </a:r>
            <a:r>
              <a:rPr lang="pl-PL" b="1" dirty="0">
                <a:solidFill>
                  <a:schemeClr val="bg2">
                    <a:lumMod val="50000"/>
                  </a:schemeClr>
                </a:solidFill>
              </a:rPr>
              <a:t>NOT</a:t>
            </a:r>
            <a:r>
              <a:rPr lang="pl-PL" dirty="0"/>
              <a:t> </a:t>
            </a:r>
            <a:r>
              <a:rPr lang="pl-PL" dirty="0" err="1"/>
              <a:t>about</a:t>
            </a:r>
            <a:r>
              <a:rPr lang="pl-PL" dirty="0"/>
              <a:t>:</a:t>
            </a:r>
          </a:p>
          <a:p>
            <a:r>
              <a:rPr lang="en-GB" dirty="0"/>
              <a:t>soliciting</a:t>
            </a:r>
            <a:endParaRPr lang="pl-PL" dirty="0"/>
          </a:p>
          <a:p>
            <a:r>
              <a:rPr lang="pl-PL" dirty="0" err="1"/>
              <a:t>virtual</a:t>
            </a:r>
            <a:r>
              <a:rPr lang="pl-PL" dirty="0"/>
              <a:t> </a:t>
            </a:r>
            <a:r>
              <a:rPr lang="pl-PL" dirty="0" err="1"/>
              <a:t>contacts</a:t>
            </a:r>
            <a:r>
              <a:rPr lang="pl-PL" dirty="0"/>
              <a:t> </a:t>
            </a:r>
            <a:r>
              <a:rPr lang="pl-PL" dirty="0" err="1"/>
              <a:t>only</a:t>
            </a:r>
            <a:endParaRPr lang="pl-PL" dirty="0"/>
          </a:p>
          <a:p>
            <a:r>
              <a:rPr lang="pl-PL" dirty="0" err="1"/>
              <a:t>about</a:t>
            </a:r>
            <a:r>
              <a:rPr lang="pl-PL" dirty="0"/>
              <a:t> the </a:t>
            </a:r>
            <a:r>
              <a:rPr lang="pl-PL" dirty="0" err="1"/>
              <a:t>large</a:t>
            </a:r>
            <a:r>
              <a:rPr lang="pl-PL" dirty="0"/>
              <a:t> </a:t>
            </a:r>
            <a:r>
              <a:rPr lang="pl-PL" dirty="0" err="1"/>
              <a:t>number</a:t>
            </a:r>
            <a:r>
              <a:rPr lang="pl-PL" dirty="0"/>
              <a:t> of </a:t>
            </a:r>
            <a:r>
              <a:rPr lang="pl-PL" dirty="0" err="1"/>
              <a:t>contacts</a:t>
            </a:r>
            <a:endParaRPr lang="pl-PL" dirty="0"/>
          </a:p>
          <a:p>
            <a:r>
              <a:rPr lang="pl-PL" dirty="0" err="1"/>
              <a:t>manipulation</a:t>
            </a:r>
            <a:endParaRPr lang="pl-PL" dirty="0"/>
          </a:p>
          <a:p>
            <a:r>
              <a:rPr lang="en-GB" dirty="0"/>
              <a:t>asking for a job or business with someone</a:t>
            </a: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4978" y="859846"/>
            <a:ext cx="3076766" cy="1523916"/>
          </a:xfrm>
          <a:prstGeom prst="rect">
            <a:avLst/>
          </a:prstGeom>
        </p:spPr>
      </p:pic>
      <p:sp>
        <p:nvSpPr>
          <p:cNvPr id="7" name="pole tekstowe 6"/>
          <p:cNvSpPr txBox="1"/>
          <p:nvPr/>
        </p:nvSpPr>
        <p:spPr>
          <a:xfrm>
            <a:off x="5420201" y="3721608"/>
            <a:ext cx="4846320" cy="2360646"/>
          </a:xfrm>
          <a:prstGeom prst="rect">
            <a:avLst/>
          </a:prstGeom>
          <a:noFill/>
        </p:spPr>
        <p:txBody>
          <a:bodyPr wrap="square" rtlCol="0">
            <a:spAutoFit/>
          </a:bodyPr>
          <a:lstStyle/>
          <a:p>
            <a:pPr>
              <a:lnSpc>
                <a:spcPct val="90000"/>
              </a:lnSpc>
              <a:spcBef>
                <a:spcPts val="1000"/>
              </a:spcBef>
              <a:buClr>
                <a:schemeClr val="accent1"/>
              </a:buClr>
              <a:buSzPct val="80000"/>
              <a:buFont typeface="Wingdings 3" charset="2"/>
            </a:pPr>
            <a:r>
              <a:rPr lang="pl-PL" sz="1700" dirty="0">
                <a:solidFill>
                  <a:schemeClr val="tx1">
                    <a:lumMod val="75000"/>
                    <a:lumOff val="25000"/>
                  </a:schemeClr>
                </a:solidFill>
              </a:rPr>
              <a:t>Networking </a:t>
            </a:r>
            <a:r>
              <a:rPr lang="pl-PL" sz="1700" dirty="0" err="1">
                <a:solidFill>
                  <a:schemeClr val="tx1">
                    <a:lumMod val="75000"/>
                    <a:lumOff val="25000"/>
                  </a:schemeClr>
                </a:solidFill>
              </a:rPr>
              <a:t>is</a:t>
            </a:r>
            <a:r>
              <a:rPr lang="pl-PL" sz="1700" dirty="0">
                <a:solidFill>
                  <a:schemeClr val="tx1">
                    <a:lumMod val="75000"/>
                    <a:lumOff val="25000"/>
                  </a:schemeClr>
                </a:solidFill>
              </a:rPr>
              <a:t> </a:t>
            </a:r>
            <a:r>
              <a:rPr lang="pl-PL" sz="1700" dirty="0" err="1">
                <a:solidFill>
                  <a:schemeClr val="tx1">
                    <a:lumMod val="75000"/>
                    <a:lumOff val="25000"/>
                  </a:schemeClr>
                </a:solidFill>
              </a:rPr>
              <a:t>about</a:t>
            </a:r>
            <a:r>
              <a:rPr lang="pl-PL" sz="1700" dirty="0">
                <a:solidFill>
                  <a:schemeClr val="tx1">
                    <a:lumMod val="75000"/>
                    <a:lumOff val="25000"/>
                  </a:schemeClr>
                </a:solidFill>
              </a:rPr>
              <a:t>:</a:t>
            </a:r>
          </a:p>
          <a:p>
            <a:pPr marL="285750" indent="-285750">
              <a:lnSpc>
                <a:spcPct val="90000"/>
              </a:lnSpc>
              <a:spcBef>
                <a:spcPts val="1000"/>
              </a:spcBef>
              <a:buClr>
                <a:schemeClr val="accent1"/>
              </a:buClr>
              <a:buSzPct val="80000"/>
              <a:buFont typeface="Wingdings" panose="05000000000000000000" pitchFamily="2" charset="2"/>
              <a:buChar char="ü"/>
            </a:pPr>
            <a:r>
              <a:rPr lang="en-GB" sz="1700" dirty="0">
                <a:solidFill>
                  <a:schemeClr val="tx1">
                    <a:lumMod val="75000"/>
                    <a:lumOff val="25000"/>
                  </a:schemeClr>
                </a:solidFill>
              </a:rPr>
              <a:t>Building strong, trustful, </a:t>
            </a:r>
            <a:r>
              <a:rPr lang="en-GB" sz="1700" b="1" dirty="0">
                <a:solidFill>
                  <a:schemeClr val="tx1">
                    <a:lumMod val="75000"/>
                    <a:lumOff val="25000"/>
                  </a:schemeClr>
                </a:solidFill>
              </a:rPr>
              <a:t>mutually beneficial</a:t>
            </a:r>
            <a:r>
              <a:rPr lang="en-GB" sz="1700" dirty="0">
                <a:solidFill>
                  <a:schemeClr val="tx1">
                    <a:lumMod val="75000"/>
                    <a:lumOff val="25000"/>
                  </a:schemeClr>
                </a:solidFill>
              </a:rPr>
              <a:t> relationships!</a:t>
            </a:r>
          </a:p>
          <a:p>
            <a:pPr marL="285750" indent="-285750">
              <a:lnSpc>
                <a:spcPct val="90000"/>
              </a:lnSpc>
              <a:spcBef>
                <a:spcPts val="1000"/>
              </a:spcBef>
              <a:buClr>
                <a:schemeClr val="accent1"/>
              </a:buClr>
              <a:buSzPct val="80000"/>
              <a:buFont typeface="Wingdings" panose="05000000000000000000" pitchFamily="2" charset="2"/>
              <a:buChar char="ü"/>
            </a:pPr>
            <a:r>
              <a:rPr lang="en-GB" sz="1700" dirty="0">
                <a:solidFill>
                  <a:schemeClr val="tx1">
                    <a:lumMod val="75000"/>
                    <a:lumOff val="25000"/>
                  </a:schemeClr>
                </a:solidFill>
              </a:rPr>
              <a:t>A way to achieve goals, grow business and get to the next rung of the business ladder… together</a:t>
            </a:r>
          </a:p>
          <a:p>
            <a:pPr marL="285750" indent="-285750">
              <a:lnSpc>
                <a:spcPct val="90000"/>
              </a:lnSpc>
              <a:spcBef>
                <a:spcPts val="1000"/>
              </a:spcBef>
              <a:buClr>
                <a:schemeClr val="accent1"/>
              </a:buClr>
              <a:buSzPct val="80000"/>
              <a:buFont typeface="Wingdings" panose="05000000000000000000" pitchFamily="2" charset="2"/>
              <a:buChar char="ü"/>
            </a:pPr>
            <a:r>
              <a:rPr lang="pl-PL" sz="1700" dirty="0" err="1">
                <a:solidFill>
                  <a:schemeClr val="tx1">
                    <a:lumMod val="75000"/>
                    <a:lumOff val="25000"/>
                  </a:schemeClr>
                </a:solidFill>
              </a:rPr>
              <a:t>Creating</a:t>
            </a:r>
            <a:r>
              <a:rPr lang="en-GB" sz="1700" dirty="0">
                <a:solidFill>
                  <a:schemeClr val="tx1">
                    <a:lumMod val="75000"/>
                    <a:lumOff val="25000"/>
                  </a:schemeClr>
                </a:solidFill>
              </a:rPr>
              <a:t> the power of </a:t>
            </a:r>
            <a:r>
              <a:rPr lang="pl-PL" sz="1700" dirty="0">
                <a:solidFill>
                  <a:schemeClr val="tx1">
                    <a:lumMod val="75000"/>
                    <a:lumOff val="25000"/>
                  </a:schemeClr>
                </a:solidFill>
              </a:rPr>
              <a:t>„</a:t>
            </a:r>
            <a:r>
              <a:rPr lang="en-GB" sz="1700" dirty="0">
                <a:solidFill>
                  <a:schemeClr val="tx1">
                    <a:lumMod val="75000"/>
                    <a:lumOff val="25000"/>
                  </a:schemeClr>
                </a:solidFill>
              </a:rPr>
              <a:t>the many</a:t>
            </a:r>
            <a:r>
              <a:rPr lang="pl-PL" sz="1700" dirty="0">
                <a:solidFill>
                  <a:schemeClr val="tx1">
                    <a:lumMod val="75000"/>
                    <a:lumOff val="25000"/>
                  </a:schemeClr>
                </a:solidFill>
              </a:rPr>
              <a:t>”</a:t>
            </a:r>
            <a:r>
              <a:rPr lang="en-GB" sz="1700" dirty="0">
                <a:solidFill>
                  <a:schemeClr val="tx1">
                    <a:lumMod val="75000"/>
                    <a:lumOff val="25000"/>
                  </a:schemeClr>
                </a:solidFill>
              </a:rPr>
              <a:t> in a informal</a:t>
            </a:r>
            <a:r>
              <a:rPr lang="pl-PL" sz="1700" dirty="0">
                <a:solidFill>
                  <a:schemeClr val="tx1">
                    <a:lumMod val="75000"/>
                    <a:lumOff val="25000"/>
                  </a:schemeClr>
                </a:solidFill>
              </a:rPr>
              <a:t> </a:t>
            </a:r>
            <a:r>
              <a:rPr lang="pl-PL" sz="1700" dirty="0" err="1">
                <a:solidFill>
                  <a:schemeClr val="tx1">
                    <a:lumMod val="75000"/>
                    <a:lumOff val="25000"/>
                  </a:schemeClr>
                </a:solidFill>
              </a:rPr>
              <a:t>group</a:t>
            </a:r>
            <a:r>
              <a:rPr lang="pl-PL" sz="1700" dirty="0">
                <a:solidFill>
                  <a:schemeClr val="tx1">
                    <a:lumMod val="75000"/>
                    <a:lumOff val="25000"/>
                  </a:schemeClr>
                </a:solidFill>
              </a:rPr>
              <a:t> </a:t>
            </a:r>
            <a:endParaRPr lang="en-GB" sz="1700" dirty="0">
              <a:solidFill>
                <a:schemeClr val="tx1">
                  <a:lumMod val="75000"/>
                  <a:lumOff val="25000"/>
                </a:schemeClr>
              </a:solidFill>
            </a:endParaRPr>
          </a:p>
        </p:txBody>
      </p:sp>
    </p:spTree>
    <p:extLst>
      <p:ext uri="{BB962C8B-B14F-4D97-AF65-F5344CB8AC3E}">
        <p14:creationId xmlns:p14="http://schemas.microsoft.com/office/powerpoint/2010/main" val="405591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dirty="0"/>
              <a:t>Features of networking</a:t>
            </a:r>
          </a:p>
        </p:txBody>
      </p:sp>
      <p:sp>
        <p:nvSpPr>
          <p:cNvPr id="5" name="Symbol zastępczy zawartości 4"/>
          <p:cNvSpPr>
            <a:spLocks noGrp="1"/>
          </p:cNvSpPr>
          <p:nvPr>
            <p:ph idx="1"/>
          </p:nvPr>
        </p:nvSpPr>
        <p:spPr/>
        <p:txBody>
          <a:bodyPr>
            <a:normAutofit/>
          </a:bodyPr>
          <a:lstStyle/>
          <a:p>
            <a:r>
              <a:rPr lang="en-GB" b="1" dirty="0"/>
              <a:t>Long-term </a:t>
            </a:r>
            <a:r>
              <a:rPr lang="pl-PL" b="1" dirty="0" err="1"/>
              <a:t>perspective</a:t>
            </a:r>
            <a:r>
              <a:rPr lang="pl-PL" b="1" dirty="0"/>
              <a:t> </a:t>
            </a:r>
            <a:r>
              <a:rPr lang="en-GB" dirty="0"/>
              <a:t>- the longer the </a:t>
            </a:r>
            <a:r>
              <a:rPr lang="pl-PL" dirty="0" err="1"/>
              <a:t>relationship</a:t>
            </a:r>
            <a:r>
              <a:rPr lang="en-GB" dirty="0"/>
              <a:t>, the more solid the basis for contact</a:t>
            </a:r>
            <a:endParaRPr lang="pl-PL" dirty="0"/>
          </a:p>
          <a:p>
            <a:r>
              <a:rPr lang="en-GB" b="1" dirty="0"/>
              <a:t>Regularity</a:t>
            </a:r>
            <a:r>
              <a:rPr lang="en-GB" dirty="0"/>
              <a:t> </a:t>
            </a:r>
            <a:r>
              <a:rPr lang="pl-PL" dirty="0"/>
              <a:t>- </a:t>
            </a:r>
            <a:r>
              <a:rPr lang="en-GB" dirty="0"/>
              <a:t>keeping friends means more than making friends</a:t>
            </a:r>
            <a:endParaRPr lang="pl-PL" dirty="0"/>
          </a:p>
          <a:p>
            <a:r>
              <a:rPr lang="pl-PL" b="1" dirty="0"/>
              <a:t>Trust</a:t>
            </a:r>
            <a:r>
              <a:rPr lang="pl-PL" dirty="0"/>
              <a:t> - </a:t>
            </a:r>
            <a:r>
              <a:rPr lang="en-GB" dirty="0"/>
              <a:t>no one will help a person if he does not trust him</a:t>
            </a:r>
            <a:endParaRPr lang="pl-PL" dirty="0"/>
          </a:p>
          <a:p>
            <a:r>
              <a:rPr lang="en-GB" b="1" dirty="0"/>
              <a:t>Reciprocity</a:t>
            </a:r>
            <a:r>
              <a:rPr lang="en-GB" dirty="0"/>
              <a:t> </a:t>
            </a:r>
            <a:r>
              <a:rPr lang="pl-PL" dirty="0"/>
              <a:t>- </a:t>
            </a:r>
            <a:r>
              <a:rPr lang="en-GB" dirty="0"/>
              <a:t>the most important way to get</a:t>
            </a:r>
            <a:r>
              <a:rPr lang="pl-PL" dirty="0"/>
              <a:t>,</a:t>
            </a:r>
            <a:r>
              <a:rPr lang="en-GB" dirty="0"/>
              <a:t> is to give</a:t>
            </a:r>
            <a:r>
              <a:rPr lang="pl-PL" dirty="0"/>
              <a:t> </a:t>
            </a:r>
          </a:p>
          <a:p>
            <a:r>
              <a:rPr lang="en-GB" b="1" dirty="0" err="1"/>
              <a:t>Processability</a:t>
            </a:r>
            <a:r>
              <a:rPr lang="en-GB" dirty="0"/>
              <a:t> </a:t>
            </a:r>
            <a:r>
              <a:rPr lang="pl-PL" dirty="0"/>
              <a:t>- </a:t>
            </a:r>
            <a:r>
              <a:rPr lang="en-GB" dirty="0"/>
              <a:t>the network is constantly</a:t>
            </a:r>
            <a:r>
              <a:rPr lang="pl-PL" dirty="0"/>
              <a:t> </a:t>
            </a:r>
            <a:r>
              <a:rPr lang="pl-PL" dirty="0" err="1"/>
              <a:t>changing</a:t>
            </a:r>
            <a:r>
              <a:rPr lang="en-GB" dirty="0"/>
              <a:t>, it is not something constant </a:t>
            </a:r>
            <a:r>
              <a:rPr lang="pl-PL" dirty="0"/>
              <a:t>- </a:t>
            </a:r>
            <a:r>
              <a:rPr lang="en-GB" dirty="0"/>
              <a:t>hence it constantly requires action</a:t>
            </a:r>
            <a:endParaRPr lang="pl-PL" dirty="0"/>
          </a:p>
          <a:p>
            <a:endParaRPr lang="pl-PL" dirty="0"/>
          </a:p>
          <a:p>
            <a:pPr marL="0" indent="0" algn="ctr">
              <a:buNone/>
            </a:pPr>
            <a:r>
              <a:rPr lang="en-GB" dirty="0"/>
              <a:t>Networking is based on </a:t>
            </a:r>
            <a:r>
              <a:rPr lang="pl-PL" dirty="0" err="1"/>
              <a:t>nurturing</a:t>
            </a:r>
            <a:r>
              <a:rPr lang="en-GB" dirty="0"/>
              <a:t> relationships based on trust in providing mutual support, i.e. mutual benefits such as access to information, feedback or emotional support.</a:t>
            </a:r>
          </a:p>
        </p:txBody>
      </p:sp>
    </p:spTree>
    <p:extLst>
      <p:ext uri="{BB962C8B-B14F-4D97-AF65-F5344CB8AC3E}">
        <p14:creationId xmlns:p14="http://schemas.microsoft.com/office/powerpoint/2010/main" val="21220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816638"/>
            <a:ext cx="8596668" cy="1320800"/>
          </a:xfrm>
        </p:spPr>
        <p:txBody>
          <a:bodyPr>
            <a:normAutofit fontScale="90000"/>
          </a:bodyPr>
          <a:lstStyle/>
          <a:p>
            <a:r>
              <a:rPr lang="en-US" dirty="0"/>
              <a:t>The role and the process of developing a proper networking through V-C-P</a:t>
            </a:r>
            <a:br>
              <a:rPr lang="pl-PL" dirty="0"/>
            </a:br>
            <a:endParaRPr lang="en-GB" dirty="0"/>
          </a:p>
        </p:txBody>
      </p:sp>
      <p:sp>
        <p:nvSpPr>
          <p:cNvPr id="3" name="Symbol zastępczy zawartości 2"/>
          <p:cNvSpPr>
            <a:spLocks noGrp="1"/>
          </p:cNvSpPr>
          <p:nvPr>
            <p:ph idx="1"/>
          </p:nvPr>
        </p:nvSpPr>
        <p:spPr/>
        <p:txBody>
          <a:bodyPr>
            <a:normAutofit/>
          </a:bodyPr>
          <a:lstStyle/>
          <a:p>
            <a:pPr algn="just"/>
            <a:r>
              <a:rPr lang="pl-PL" sz="2000" b="1" dirty="0"/>
              <a:t>V–</a:t>
            </a:r>
            <a:r>
              <a:rPr lang="pl-PL" sz="2000" b="1" dirty="0" err="1"/>
              <a:t>visibility</a:t>
            </a:r>
            <a:r>
              <a:rPr lang="pl-PL" sz="2000" b="1" dirty="0"/>
              <a:t> </a:t>
            </a:r>
            <a:r>
              <a:rPr lang="pl-PL" sz="2000" dirty="0"/>
              <a:t>– </a:t>
            </a:r>
            <a:r>
              <a:rPr lang="en-GB" sz="2000" dirty="0"/>
              <a:t>being visible, both online and offline, i.e. you have to be present on social networks as well as at business or social events. There we make the first impression. It is worth ensuring that it is professional</a:t>
            </a:r>
            <a:r>
              <a:rPr lang="pl-PL" sz="2000" dirty="0"/>
              <a:t>.</a:t>
            </a:r>
          </a:p>
          <a:p>
            <a:pPr algn="just"/>
            <a:r>
              <a:rPr lang="pl-PL" sz="2000" b="1" dirty="0"/>
              <a:t>C–credibility </a:t>
            </a:r>
            <a:r>
              <a:rPr lang="pl-PL" sz="2000" dirty="0"/>
              <a:t>– </a:t>
            </a:r>
            <a:r>
              <a:rPr lang="en-GB" sz="2000" i="1" dirty="0"/>
              <a:t>Each of us builds our credibility with small activities. </a:t>
            </a:r>
            <a:r>
              <a:rPr lang="en-GB" sz="2000" dirty="0"/>
              <a:t>During business meetings, conferences, mixers, we can be perceived as engaged, responsible and helpful, or passive</a:t>
            </a:r>
            <a:r>
              <a:rPr lang="pl-PL" sz="2000" dirty="0"/>
              <a:t>, </a:t>
            </a:r>
            <a:r>
              <a:rPr lang="en-GB" sz="2000" dirty="0"/>
              <a:t>not getting involved</a:t>
            </a:r>
            <a:r>
              <a:rPr lang="pl-PL" sz="2000" dirty="0"/>
              <a:t>. </a:t>
            </a:r>
          </a:p>
          <a:p>
            <a:pPr algn="just"/>
            <a:r>
              <a:rPr lang="pl-PL" sz="2000" b="1" dirty="0"/>
              <a:t>P–</a:t>
            </a:r>
            <a:r>
              <a:rPr lang="pl-PL" sz="2000" b="1" dirty="0" err="1"/>
              <a:t>profitability</a:t>
            </a:r>
            <a:r>
              <a:rPr lang="pl-PL" sz="2000" b="1" dirty="0"/>
              <a:t> </a:t>
            </a:r>
            <a:r>
              <a:rPr lang="pl-PL" sz="2000" dirty="0"/>
              <a:t>– </a:t>
            </a:r>
            <a:r>
              <a:rPr lang="en-GB" sz="2000" i="1" dirty="0"/>
              <a:t>establishing a business relationship</a:t>
            </a:r>
            <a:r>
              <a:rPr lang="en-GB" sz="2000" dirty="0"/>
              <a:t> in which the parties use their services or products and pay for them</a:t>
            </a:r>
            <a:r>
              <a:rPr lang="pl-PL" sz="2000" dirty="0"/>
              <a:t>.</a:t>
            </a:r>
            <a:endParaRPr lang="en-GB" sz="2000" dirty="0"/>
          </a:p>
        </p:txBody>
      </p:sp>
    </p:spTree>
    <p:extLst>
      <p:ext uri="{BB962C8B-B14F-4D97-AF65-F5344CB8AC3E}">
        <p14:creationId xmlns:p14="http://schemas.microsoft.com/office/powerpoint/2010/main" val="3657748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1003883"/>
            <a:ext cx="8596668" cy="1320800"/>
          </a:xfrm>
        </p:spPr>
        <p:txBody>
          <a:bodyPr/>
          <a:lstStyle/>
          <a:p>
            <a:r>
              <a:rPr lang="pl-PL" dirty="0"/>
              <a:t>Networking – </a:t>
            </a:r>
            <a:r>
              <a:rPr lang="pl-PL" dirty="0" err="1"/>
              <a:t>further</a:t>
            </a:r>
            <a:r>
              <a:rPr lang="pl-PL" dirty="0"/>
              <a:t> </a:t>
            </a:r>
            <a:r>
              <a:rPr lang="pl-PL" dirty="0" err="1"/>
              <a:t>reading</a:t>
            </a:r>
            <a:endParaRPr lang="en-GB" dirty="0"/>
          </a:p>
        </p:txBody>
      </p:sp>
      <p:sp>
        <p:nvSpPr>
          <p:cNvPr id="3" name="Symbol zastępczy zawartości 2"/>
          <p:cNvSpPr>
            <a:spLocks noGrp="1"/>
          </p:cNvSpPr>
          <p:nvPr>
            <p:ph idx="1"/>
          </p:nvPr>
        </p:nvSpPr>
        <p:spPr/>
        <p:txBody>
          <a:bodyPr/>
          <a:lstStyle/>
          <a:p>
            <a:r>
              <a:rPr lang="pl-PL" dirty="0" err="1"/>
              <a:t>Rennie</a:t>
            </a:r>
            <a:r>
              <a:rPr lang="pl-PL" dirty="0"/>
              <a:t>, Frank; Morrison, Tara (2013). „e-Learning and </a:t>
            </a:r>
            <a:r>
              <a:rPr lang="pl-PL" dirty="0" err="1"/>
              <a:t>Social</a:t>
            </a:r>
            <a:r>
              <a:rPr lang="pl-PL" dirty="0"/>
              <a:t> Networking </a:t>
            </a:r>
            <a:r>
              <a:rPr lang="pl-PL" dirty="0" err="1"/>
              <a:t>Handbook</a:t>
            </a:r>
            <a:r>
              <a:rPr lang="pl-PL" dirty="0"/>
              <a:t>. </a:t>
            </a:r>
            <a:r>
              <a:rPr lang="pl-PL" dirty="0" err="1"/>
              <a:t>Resources</a:t>
            </a:r>
            <a:r>
              <a:rPr lang="pl-PL" dirty="0"/>
              <a:t> for </a:t>
            </a:r>
            <a:r>
              <a:rPr lang="pl-PL" dirty="0" err="1"/>
              <a:t>Higher</a:t>
            </a:r>
            <a:r>
              <a:rPr lang="pl-PL" dirty="0"/>
              <a:t> </a:t>
            </a:r>
            <a:r>
              <a:rPr lang="pl-PL" dirty="0" err="1"/>
              <a:t>Education</a:t>
            </a:r>
            <a:r>
              <a:rPr lang="pl-PL" dirty="0"/>
              <a:t>.” </a:t>
            </a:r>
            <a:r>
              <a:rPr lang="pl-PL" dirty="0" err="1"/>
              <a:t>Routledge</a:t>
            </a:r>
            <a:r>
              <a:rPr lang="pl-PL" dirty="0"/>
              <a:t>: New York.</a:t>
            </a:r>
          </a:p>
          <a:p>
            <a:pPr lvl="1"/>
            <a:r>
              <a:rPr lang="pl-PL" dirty="0"/>
              <a:t>https://books.google.pl/books?id=PrH1Y4IqsPMC&amp;pg=PP2&amp;lpg=PP2&amp;dq=networking+handbook&amp;source=bl&amp;ots=QYPjb0Jy9j&amp;sig=ACfU3U1s53TLLSNvq9y3CdKLi2PnjNkN6Q&amp;hl=pl&amp;sa=X&amp;ved=2ahUKEwiB9ouar-rkAhVt7aYKHXcnDPQ4ChDoATAGegQICRAB#v=onepage&amp;q=networking%20handbook&amp;f=false</a:t>
            </a:r>
          </a:p>
          <a:p>
            <a:pPr marL="457200" lvl="1" indent="0">
              <a:buNone/>
            </a:pPr>
            <a:r>
              <a:rPr lang="pl-PL" dirty="0"/>
              <a:t> </a:t>
            </a:r>
            <a:endParaRPr lang="en-GB" dirty="0"/>
          </a:p>
        </p:txBody>
      </p:sp>
    </p:spTree>
    <p:extLst>
      <p:ext uri="{BB962C8B-B14F-4D97-AF65-F5344CB8AC3E}">
        <p14:creationId xmlns:p14="http://schemas.microsoft.com/office/powerpoint/2010/main" val="216156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5260" y="777380"/>
            <a:ext cx="11201478" cy="1320800"/>
          </a:xfrm>
        </p:spPr>
        <p:txBody>
          <a:bodyPr/>
          <a:lstStyle/>
          <a:p>
            <a:r>
              <a:rPr lang="pl-PL" dirty="0" err="1"/>
              <a:t>Corporate</a:t>
            </a:r>
            <a:r>
              <a:rPr lang="pl-PL" dirty="0"/>
              <a:t> </a:t>
            </a:r>
            <a:r>
              <a:rPr lang="pl-PL" dirty="0" err="1"/>
              <a:t>Social</a:t>
            </a:r>
            <a:r>
              <a:rPr lang="pl-PL" dirty="0"/>
              <a:t> </a:t>
            </a:r>
            <a:br>
              <a:rPr lang="pl-PL" dirty="0"/>
            </a:br>
            <a:r>
              <a:rPr lang="pl-PL" dirty="0" err="1"/>
              <a:t>Responsibility</a:t>
            </a:r>
            <a:endParaRPr lang="pl-PL" dirty="0"/>
          </a:p>
        </p:txBody>
      </p:sp>
      <p:graphicFrame>
        <p:nvGraphicFramePr>
          <p:cNvPr id="4" name="Symbol zastępczy zawartości 3"/>
          <p:cNvGraphicFramePr>
            <a:graphicFrameLocks/>
          </p:cNvGraphicFramePr>
          <p:nvPr>
            <p:extLst>
              <p:ext uri="{D42A27DB-BD31-4B8C-83A1-F6EECF244321}">
                <p14:modId xmlns:p14="http://schemas.microsoft.com/office/powerpoint/2010/main" val="2694705637"/>
              </p:ext>
            </p:extLst>
          </p:nvPr>
        </p:nvGraphicFramePr>
        <p:xfrm>
          <a:off x="1314291" y="1059241"/>
          <a:ext cx="9563417" cy="5432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727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s-ES" dirty="0"/>
              <a:t>Contents</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614467155"/>
              </p:ext>
            </p:extLst>
          </p:nvPr>
        </p:nvGraphicFramePr>
        <p:xfrm>
          <a:off x="460148" y="627017"/>
          <a:ext cx="9563417" cy="5432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7844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Corporate</a:t>
            </a:r>
            <a:r>
              <a:rPr lang="pl-PL" dirty="0"/>
              <a:t> </a:t>
            </a:r>
            <a:r>
              <a:rPr lang="pl-PL" dirty="0" err="1"/>
              <a:t>Social</a:t>
            </a:r>
            <a:r>
              <a:rPr lang="pl-PL" dirty="0"/>
              <a:t> </a:t>
            </a:r>
            <a:r>
              <a:rPr lang="pl-PL" dirty="0" err="1"/>
              <a:t>Responsibility</a:t>
            </a:r>
            <a:r>
              <a:rPr lang="pl-PL" dirty="0"/>
              <a:t> (CSR) - </a:t>
            </a:r>
            <a:r>
              <a:rPr lang="pl-PL" dirty="0" err="1"/>
              <a:t>definition</a:t>
            </a:r>
            <a:endParaRPr lang="pl-PL" dirty="0"/>
          </a:p>
        </p:txBody>
      </p:sp>
      <p:sp>
        <p:nvSpPr>
          <p:cNvPr id="3" name="Symbol zastępczy zawartości 2"/>
          <p:cNvSpPr>
            <a:spLocks noGrp="1"/>
          </p:cNvSpPr>
          <p:nvPr>
            <p:ph idx="1"/>
          </p:nvPr>
        </p:nvSpPr>
        <p:spPr/>
        <p:txBody>
          <a:bodyPr/>
          <a:lstStyle/>
          <a:p>
            <a:r>
              <a:rPr lang="en-US" dirty="0"/>
              <a:t>Corporate social responsibility (CSR) is a type of international private business self-regulation</a:t>
            </a:r>
            <a:r>
              <a:rPr lang="pl-PL" dirty="0"/>
              <a:t> </a:t>
            </a:r>
            <a:r>
              <a:rPr lang="en-US" dirty="0"/>
              <a:t>that aims to contribute to societal goals of a philanthropic, activist, or charitable nature or by engage in or support volunteering or ethically-oriented practices.</a:t>
            </a:r>
          </a:p>
          <a:p>
            <a:endParaRPr lang="pl-PL" dirty="0"/>
          </a:p>
        </p:txBody>
      </p:sp>
      <p:sp>
        <p:nvSpPr>
          <p:cNvPr id="4" name="Prostokąt 3"/>
          <p:cNvSpPr/>
          <p:nvPr/>
        </p:nvSpPr>
        <p:spPr>
          <a:xfrm>
            <a:off x="677334" y="5914185"/>
            <a:ext cx="8596668" cy="461665"/>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a:t>
            </a:r>
            <a:r>
              <a:rPr lang="en-US" sz="800" i="1" dirty="0">
                <a:solidFill>
                  <a:srgbClr val="222222"/>
                </a:solidFill>
                <a:latin typeface="Arial" panose="020B0604020202020204" pitchFamily="34" charset="0"/>
              </a:rPr>
              <a:t>Sheehy, Benedict "Defining CSR: Problems and Solutions". Journal of Business Ethics. 131 (3): 625–648.</a:t>
            </a:r>
            <a:endParaRPr lang="en-US" sz="800" dirty="0">
              <a:solidFill>
                <a:srgbClr val="222222"/>
              </a:solidFill>
              <a:latin typeface="Arial" panose="020B0604020202020204" pitchFamily="34" charset="0"/>
            </a:endParaRPr>
          </a:p>
          <a:p>
            <a:pPr>
              <a:buFont typeface="+mj-lt"/>
              <a:buAutoNum type="arabicPeriod"/>
            </a:pPr>
            <a:r>
              <a:rPr lang="en-US" sz="800" dirty="0">
                <a:solidFill>
                  <a:srgbClr val="222222"/>
                </a:solidFill>
                <a:latin typeface="Arial" panose="020B0604020202020204" pitchFamily="34" charset="0"/>
              </a:rPr>
              <a:t> </a:t>
            </a:r>
            <a:r>
              <a:rPr lang="en-US" sz="800" i="1" dirty="0">
                <a:solidFill>
                  <a:srgbClr val="222222"/>
                </a:solidFill>
                <a:latin typeface="Arial" panose="020B0604020202020204" pitchFamily="34" charset="0"/>
              </a:rPr>
              <a:t>Lee, Nancy; Kotler, Philip (2013). Corporate social responsibility doing the most good for your company and your cause. Hoboken, NJ: Wiley.</a:t>
            </a:r>
            <a:endParaRPr lang="pl-PL" sz="800" i="1" dirty="0">
              <a:solidFill>
                <a:srgbClr val="222222"/>
              </a:solidFill>
              <a:latin typeface="Arial" panose="020B0604020202020204" pitchFamily="34" charset="0"/>
            </a:endParaRPr>
          </a:p>
          <a:p>
            <a:pPr>
              <a:buFont typeface="+mj-lt"/>
              <a:buAutoNum type="arabicPeriod"/>
            </a:pPr>
            <a:r>
              <a:rPr lang="en-US" sz="800" i="1" dirty="0">
                <a:solidFill>
                  <a:srgbClr val="222222"/>
                </a:solidFill>
                <a:latin typeface="Arial" panose="020B0604020202020204" pitchFamily="34" charset="0"/>
              </a:rPr>
              <a:t>Carroll, Archie B. (July 1991). "The pyramid of corporate social responsibility: Toward the moral management of organizational stakeholders". Business Horizons. 34 (4): 39–48.</a:t>
            </a:r>
            <a:endParaRPr lang="en-US" sz="800" b="0" i="1"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2069139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Corporate</a:t>
            </a:r>
            <a:r>
              <a:rPr lang="pl-PL" dirty="0"/>
              <a:t> </a:t>
            </a:r>
            <a:r>
              <a:rPr lang="pl-PL" dirty="0" err="1"/>
              <a:t>Social</a:t>
            </a:r>
            <a:r>
              <a:rPr lang="pl-PL" dirty="0"/>
              <a:t> </a:t>
            </a:r>
            <a:r>
              <a:rPr lang="pl-PL" dirty="0" err="1"/>
              <a:t>Responsibility</a:t>
            </a:r>
            <a:r>
              <a:rPr lang="pl-PL" dirty="0"/>
              <a:t> (CSR) - </a:t>
            </a:r>
            <a:r>
              <a:rPr lang="pl-PL" dirty="0" err="1"/>
              <a:t>definition</a:t>
            </a:r>
            <a:endParaRPr lang="pl-PL" dirty="0"/>
          </a:p>
        </p:txBody>
      </p:sp>
      <p:sp>
        <p:nvSpPr>
          <p:cNvPr id="3" name="Symbol zastępczy zawartości 2"/>
          <p:cNvSpPr>
            <a:spLocks noGrp="1"/>
          </p:cNvSpPr>
          <p:nvPr>
            <p:ph idx="1"/>
          </p:nvPr>
        </p:nvSpPr>
        <p:spPr/>
        <p:txBody>
          <a:bodyPr/>
          <a:lstStyle/>
          <a:p>
            <a:r>
              <a:rPr lang="en-US" dirty="0"/>
              <a:t>Since the 1960s,  corporate social responsibility has attracted attention from a range of businesses and stakeholders.</a:t>
            </a:r>
            <a:endParaRPr lang="pl-PL" dirty="0"/>
          </a:p>
          <a:p>
            <a:r>
              <a:rPr lang="en-US" dirty="0"/>
              <a:t>A wide variety of definitions have been developed but with little consensus. </a:t>
            </a:r>
            <a:endParaRPr lang="pl-PL" dirty="0"/>
          </a:p>
          <a:p>
            <a:r>
              <a:rPr lang="en-US" dirty="0"/>
              <a:t>Part of the problem with definitions has arisen because of the different interests represented</a:t>
            </a:r>
            <a:r>
              <a:rPr lang="pl-PL" dirty="0"/>
              <a:t>:</a:t>
            </a:r>
          </a:p>
          <a:p>
            <a:pPr lvl="1"/>
            <a:r>
              <a:rPr lang="en-US" dirty="0"/>
              <a:t>A business person may define CSR as a business strategy</a:t>
            </a:r>
            <a:endParaRPr lang="pl-PL" dirty="0"/>
          </a:p>
          <a:p>
            <a:pPr lvl="1"/>
            <a:r>
              <a:rPr lang="en-US" dirty="0"/>
              <a:t>an NGO activist may see it as 'greenwash‚</a:t>
            </a:r>
            <a:endParaRPr lang="pl-PL" dirty="0"/>
          </a:p>
          <a:p>
            <a:pPr lvl="1"/>
            <a:r>
              <a:rPr lang="en-US" dirty="0"/>
              <a:t>while a government official may see it as voluntary regulation.</a:t>
            </a:r>
          </a:p>
          <a:p>
            <a:endParaRPr lang="pl-PL" dirty="0"/>
          </a:p>
        </p:txBody>
      </p:sp>
      <p:sp>
        <p:nvSpPr>
          <p:cNvPr id="4" name="Prostokąt 3"/>
          <p:cNvSpPr/>
          <p:nvPr/>
        </p:nvSpPr>
        <p:spPr>
          <a:xfrm>
            <a:off x="677334" y="5940310"/>
            <a:ext cx="8596668" cy="461665"/>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a:t>
            </a:r>
            <a:r>
              <a:rPr lang="en-US" sz="800" i="1" dirty="0">
                <a:solidFill>
                  <a:srgbClr val="222222"/>
                </a:solidFill>
                <a:latin typeface="Arial" panose="020B0604020202020204" pitchFamily="34" charset="0"/>
              </a:rPr>
              <a:t>Sheehy, Benedict "Defining CSR: Problems and Solutions". Journal of Business Ethics. 131 (3): 625–648.</a:t>
            </a:r>
            <a:endParaRPr lang="en-US" sz="800" dirty="0">
              <a:solidFill>
                <a:srgbClr val="222222"/>
              </a:solidFill>
              <a:latin typeface="Arial" panose="020B0604020202020204" pitchFamily="34" charset="0"/>
            </a:endParaRPr>
          </a:p>
          <a:p>
            <a:pPr>
              <a:buFont typeface="+mj-lt"/>
              <a:buAutoNum type="arabicPeriod"/>
            </a:pPr>
            <a:r>
              <a:rPr lang="en-US" sz="800" dirty="0">
                <a:solidFill>
                  <a:srgbClr val="222222"/>
                </a:solidFill>
                <a:latin typeface="Arial" panose="020B0604020202020204" pitchFamily="34" charset="0"/>
              </a:rPr>
              <a:t> </a:t>
            </a:r>
            <a:r>
              <a:rPr lang="en-US" sz="800" i="1" dirty="0">
                <a:solidFill>
                  <a:srgbClr val="222222"/>
                </a:solidFill>
                <a:latin typeface="Arial" panose="020B0604020202020204" pitchFamily="34" charset="0"/>
              </a:rPr>
              <a:t>Lee, Nancy; Kotler, Philip (2013). Corporate social responsibility doing the most good for your company and your cause. Hoboken, NJ: Wiley.</a:t>
            </a:r>
            <a:endParaRPr lang="pl-PL" sz="800" i="1" dirty="0">
              <a:solidFill>
                <a:srgbClr val="222222"/>
              </a:solidFill>
              <a:latin typeface="Arial" panose="020B0604020202020204" pitchFamily="34" charset="0"/>
            </a:endParaRPr>
          </a:p>
          <a:p>
            <a:pPr>
              <a:buFont typeface="+mj-lt"/>
              <a:buAutoNum type="arabicPeriod"/>
            </a:pPr>
            <a:r>
              <a:rPr lang="en-US" sz="800" i="1" dirty="0">
                <a:solidFill>
                  <a:srgbClr val="222222"/>
                </a:solidFill>
                <a:latin typeface="Arial" panose="020B0604020202020204" pitchFamily="34" charset="0"/>
              </a:rPr>
              <a:t>Carroll, Archie B. (July 1991). "The pyramid of corporate social responsibility: Toward the moral management of organizational stakeholders". Business Horizons. 34 (4): 39–48.</a:t>
            </a:r>
            <a:endParaRPr lang="en-US" sz="800" b="0" i="1"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914768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CSR </a:t>
            </a:r>
            <a:r>
              <a:rPr lang="pl-PL" dirty="0" err="1"/>
              <a:t>approaches</a:t>
            </a:r>
            <a:endParaRPr lang="pl-PL" dirty="0"/>
          </a:p>
        </p:txBody>
      </p:sp>
      <p:pic>
        <p:nvPicPr>
          <p:cNvPr id="6" name="Symbol zastępczy zawartośc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315004" y="1221831"/>
            <a:ext cx="6974687" cy="4499698"/>
          </a:xfrm>
          <a:prstGeom prst="rect">
            <a:avLst/>
          </a:prstGeom>
          <a:noFill/>
          <a:extLst>
            <a:ext uri="{909E8E84-426E-40DD-AFC4-6F175D3DCCD1}">
              <a14:hiddenFill xmlns:a14="http://schemas.microsoft.com/office/drawing/2010/main">
                <a:solidFill>
                  <a:srgbClr val="FFFFFF"/>
                </a:solidFill>
              </a14:hiddenFill>
            </a:ext>
          </a:extLst>
        </p:spPr>
      </p:pic>
      <p:sp>
        <p:nvSpPr>
          <p:cNvPr id="7" name="Prostokąt 6"/>
          <p:cNvSpPr/>
          <p:nvPr/>
        </p:nvSpPr>
        <p:spPr>
          <a:xfrm>
            <a:off x="677334" y="5583267"/>
            <a:ext cx="8596668" cy="954107"/>
          </a:xfrm>
          <a:prstGeom prst="rect">
            <a:avLst/>
          </a:prstGeom>
        </p:spPr>
        <p:txBody>
          <a:bodyPr wrap="square">
            <a:spAutoFit/>
          </a:bodyPr>
          <a:lstStyle/>
          <a:p>
            <a:pPr>
              <a:buFont typeface="+mj-lt"/>
              <a:buAutoNum type="arabicPeriod"/>
            </a:pPr>
            <a:r>
              <a:rPr lang="en-US" sz="800" dirty="0" err="1">
                <a:solidFill>
                  <a:srgbClr val="222222"/>
                </a:solidFill>
                <a:latin typeface="Arial" panose="020B0604020202020204" pitchFamily="34" charset="0"/>
              </a:rPr>
              <a:t>Saether</a:t>
            </a:r>
            <a:r>
              <a:rPr lang="en-US" sz="800" dirty="0">
                <a:solidFill>
                  <a:srgbClr val="222222"/>
                </a:solidFill>
                <a:latin typeface="Arial" panose="020B0604020202020204" pitchFamily="34" charset="0"/>
              </a:rPr>
              <a:t>, Kim T.; Aguilera, Ruth V. (2008). "Corporate Social Responsibility in a Comparative Perspective". In Crane, A.; et al. (eds.). The Oxford Handbook of Corporate Social Responsibility. Oxford University Press. ISBN 978-0-19-921159-3. Archived from the original</a:t>
            </a:r>
          </a:p>
          <a:p>
            <a:pPr>
              <a:buFont typeface="+mj-lt"/>
              <a:buAutoNum type="arabicPeriod"/>
            </a:pP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Maverlinn</a:t>
            </a:r>
            <a:r>
              <a:rPr lang="en-US" sz="800" dirty="0">
                <a:solidFill>
                  <a:srgbClr val="222222"/>
                </a:solidFill>
                <a:latin typeface="Arial" panose="020B0604020202020204" pitchFamily="34" charset="0"/>
              </a:rPr>
              <a:t> and </a:t>
            </a:r>
            <a:r>
              <a:rPr lang="en-US" sz="800" dirty="0" err="1">
                <a:solidFill>
                  <a:srgbClr val="222222"/>
                </a:solidFill>
                <a:latin typeface="Arial" panose="020B0604020202020204" pitchFamily="34" charset="0"/>
              </a:rPr>
              <a:t>Vermander</a:t>
            </a:r>
            <a:r>
              <a:rPr lang="en-US" sz="800" dirty="0">
                <a:solidFill>
                  <a:srgbClr val="222222"/>
                </a:solidFill>
                <a:latin typeface="Arial" panose="020B0604020202020204" pitchFamily="34" charset="0"/>
              </a:rPr>
              <a:t>, B. (2013). "Corporate Social Responsibility in China: A Vision, an Assessment and a Blueprint, World Scientific".</a:t>
            </a:r>
          </a:p>
          <a:p>
            <a:pPr>
              <a:buFont typeface="+mj-lt"/>
              <a:buAutoNum type="arabicPeriod"/>
            </a:pPr>
            <a:r>
              <a:rPr lang="en-US" sz="800" dirty="0">
                <a:solidFill>
                  <a:srgbClr val="222222"/>
                </a:solidFill>
                <a:latin typeface="Arial" panose="020B0604020202020204" pitchFamily="34" charset="0"/>
              </a:rPr>
              <a:t> Knox, Simon (2007). </a:t>
            </a:r>
            <a:r>
              <a:rPr lang="en-US" sz="800" dirty="0" err="1">
                <a:solidFill>
                  <a:srgbClr val="222222"/>
                </a:solidFill>
                <a:latin typeface="Arial" panose="020B0604020202020204" pitchFamily="34" charset="0"/>
              </a:rPr>
              <a:t>Ramsden</a:t>
            </a:r>
            <a:r>
              <a:rPr lang="en-US" sz="800" dirty="0">
                <a:solidFill>
                  <a:srgbClr val="222222"/>
                </a:solidFill>
                <a:latin typeface="Arial" panose="020B0604020202020204" pitchFamily="34" charset="0"/>
              </a:rPr>
              <a:t>, J.J.; Aida, S. and; </a:t>
            </a:r>
            <a:r>
              <a:rPr lang="en-US" sz="800" dirty="0" err="1">
                <a:solidFill>
                  <a:srgbClr val="222222"/>
                </a:solidFill>
                <a:latin typeface="Arial" panose="020B0604020202020204" pitchFamily="34" charset="0"/>
              </a:rPr>
              <a:t>Kakabadse</a:t>
            </a:r>
            <a:r>
              <a:rPr lang="en-US" sz="800" dirty="0">
                <a:solidFill>
                  <a:srgbClr val="222222"/>
                </a:solidFill>
                <a:latin typeface="Arial" panose="020B0604020202020204" pitchFamily="34" charset="0"/>
              </a:rPr>
              <a:t>, A (eds.). Corporate Social Responsibility and Business Decision Making. Spiritual Motivation: New Thinking for Business and Management. Basingstoke: Palgrave Macmillan.</a:t>
            </a:r>
          </a:p>
          <a:p>
            <a:pPr>
              <a:buFont typeface="+mj-lt"/>
              <a:buAutoNum type="arabicPeriod"/>
            </a:pPr>
            <a:r>
              <a:rPr lang="en-US" sz="800" dirty="0" err="1">
                <a:solidFill>
                  <a:srgbClr val="222222"/>
                </a:solidFill>
                <a:latin typeface="Arial" panose="020B0604020202020204" pitchFamily="34" charset="0"/>
              </a:rPr>
              <a:t>Tilcsik</a:t>
            </a: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András</a:t>
            </a:r>
            <a:r>
              <a:rPr lang="en-US" sz="800" dirty="0">
                <a:solidFill>
                  <a:srgbClr val="222222"/>
                </a:solidFill>
                <a:latin typeface="Arial" panose="020B0604020202020204" pitchFamily="34" charset="0"/>
              </a:rPr>
              <a:t>; Marquis, Christopher (1 February 2013). "Punctuated Generosity: How Mega-events and Natural Disasters Affect Corporate Philanthropy in U.S. Communities". Administrative Science Quarterly. 58 (1): 111–148. </a:t>
            </a:r>
            <a:endParaRPr lang="en-US" sz="800" b="0" i="1"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615354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Corporate</a:t>
            </a:r>
            <a:r>
              <a:rPr lang="pl-PL" dirty="0"/>
              <a:t> </a:t>
            </a:r>
            <a:r>
              <a:rPr lang="pl-PL" dirty="0" err="1"/>
              <a:t>social</a:t>
            </a:r>
            <a:r>
              <a:rPr lang="pl-PL" dirty="0"/>
              <a:t> </a:t>
            </a:r>
            <a:r>
              <a:rPr lang="pl-PL" dirty="0" err="1"/>
              <a:t>initiatives</a:t>
            </a:r>
            <a:endParaRPr lang="pl-PL" dirty="0"/>
          </a:p>
        </p:txBody>
      </p:sp>
      <p:sp>
        <p:nvSpPr>
          <p:cNvPr id="3" name="Symbol zastępczy zawartości 2"/>
          <p:cNvSpPr>
            <a:spLocks noGrp="1"/>
          </p:cNvSpPr>
          <p:nvPr>
            <p:ph idx="1"/>
          </p:nvPr>
        </p:nvSpPr>
        <p:spPr/>
        <p:txBody>
          <a:bodyPr>
            <a:normAutofit/>
          </a:bodyPr>
          <a:lstStyle/>
          <a:p>
            <a:r>
              <a:rPr lang="en-US" dirty="0"/>
              <a:t>Corporate social responsibility includes six types of corporate social initiatives:</a:t>
            </a:r>
          </a:p>
          <a:p>
            <a:pPr lvl="1"/>
            <a:r>
              <a:rPr lang="en-US" dirty="0"/>
              <a:t>Corporate philanthropy: company donations to charity, including cash, goods, and services, sometimes via a corporate foundation</a:t>
            </a:r>
          </a:p>
          <a:p>
            <a:pPr lvl="1"/>
            <a:r>
              <a:rPr lang="en-US" dirty="0"/>
              <a:t>Community volunteering: company-organized volunteer activities, sometimes while an employee receives pay for pro-bono work on behalf of a non-profit organization</a:t>
            </a:r>
          </a:p>
          <a:p>
            <a:pPr lvl="1"/>
            <a:r>
              <a:rPr lang="en-US" dirty="0"/>
              <a:t>Socially-responsible business practices: ethically produced products which appeal to a customer segment</a:t>
            </a:r>
          </a:p>
          <a:p>
            <a:pPr lvl="1"/>
            <a:r>
              <a:rPr lang="en-US" dirty="0"/>
              <a:t>Cause promotions and activism: company-funded advocacy campaigns</a:t>
            </a:r>
          </a:p>
          <a:p>
            <a:pPr lvl="1"/>
            <a:r>
              <a:rPr lang="en-US" dirty="0"/>
              <a:t>Cause-related marketing: donations to charity based on product sales</a:t>
            </a:r>
          </a:p>
          <a:p>
            <a:pPr lvl="1"/>
            <a:r>
              <a:rPr lang="en-US" dirty="0"/>
              <a:t>Corporate social marketing: company-funded behavior-change campaigns</a:t>
            </a:r>
            <a:endParaRPr lang="pl-PL" dirty="0"/>
          </a:p>
        </p:txBody>
      </p:sp>
    </p:spTree>
    <p:extLst>
      <p:ext uri="{BB962C8B-B14F-4D97-AF65-F5344CB8AC3E}">
        <p14:creationId xmlns:p14="http://schemas.microsoft.com/office/powerpoint/2010/main" val="346369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Common CSR actions</a:t>
            </a:r>
            <a:endParaRPr lang="pl-PL" dirty="0"/>
          </a:p>
        </p:txBody>
      </p:sp>
      <p:sp>
        <p:nvSpPr>
          <p:cNvPr id="3" name="Symbol zastępczy zawartości 2"/>
          <p:cNvSpPr>
            <a:spLocks noGrp="1"/>
          </p:cNvSpPr>
          <p:nvPr>
            <p:ph idx="1"/>
          </p:nvPr>
        </p:nvSpPr>
        <p:spPr/>
        <p:txBody>
          <a:bodyPr>
            <a:normAutofit/>
          </a:bodyPr>
          <a:lstStyle/>
          <a:p>
            <a:r>
              <a:rPr lang="en-US" dirty="0"/>
              <a:t>Common CSR actions include:</a:t>
            </a:r>
          </a:p>
          <a:p>
            <a:pPr lvl="1"/>
            <a:r>
              <a:rPr lang="en-US" dirty="0"/>
              <a:t>Environmental sustainability: recycling, waste management, water management, renewable energy, reusable materials, 'greener' supply chains, reducing paper use</a:t>
            </a:r>
            <a:r>
              <a:rPr lang="pl-PL" dirty="0"/>
              <a:t>.</a:t>
            </a:r>
            <a:endParaRPr lang="en-US" dirty="0"/>
          </a:p>
          <a:p>
            <a:pPr lvl="1"/>
            <a:r>
              <a:rPr lang="en-US" dirty="0"/>
              <a:t>Community involvement: This can include raising money for local charities, providing volunteers, sponsoring local events, employing local workers, supporting local economic growth, engaging in fair trade practices, etc.</a:t>
            </a:r>
          </a:p>
          <a:p>
            <a:pPr lvl="1"/>
            <a:r>
              <a:rPr lang="en-US" dirty="0"/>
              <a:t>Ethical marketing: Companies that ethically market to consumers are placing a higher value on their customers and respecting them as people who are ends in themselves. They do not try to manipulate or falsely advertise to potential consumers. This is important for companies that want to be viewed as ethical.</a:t>
            </a:r>
            <a:endParaRPr lang="pl-PL" dirty="0"/>
          </a:p>
        </p:txBody>
      </p:sp>
      <p:sp>
        <p:nvSpPr>
          <p:cNvPr id="4" name="Prostokąt 3"/>
          <p:cNvSpPr/>
          <p:nvPr/>
        </p:nvSpPr>
        <p:spPr>
          <a:xfrm>
            <a:off x="677334" y="5304593"/>
            <a:ext cx="8596668" cy="830997"/>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Jones, Tegan (2007-05-14). "Talent Management". The Business Value of Virtue: Corporate Social Responsibility and Employee Engagement.</a:t>
            </a:r>
          </a:p>
          <a:p>
            <a:pPr>
              <a:buFont typeface="+mj-lt"/>
              <a:buAutoNum type="arabicPeriod"/>
            </a:pPr>
            <a:r>
              <a:rPr lang="en-US" sz="800" dirty="0">
                <a:solidFill>
                  <a:srgbClr val="222222"/>
                </a:solidFill>
                <a:latin typeface="Arial" panose="020B0604020202020204" pitchFamily="34" charset="0"/>
              </a:rPr>
              <a:t> Matthews, Richard (2012-01-26). "The Green Market Oracle". Top Business Sustainability Trends for 2012.</a:t>
            </a:r>
          </a:p>
          <a:p>
            <a:pPr>
              <a:buFont typeface="+mj-lt"/>
              <a:buAutoNum type="arabicPeriod"/>
            </a:pPr>
            <a:r>
              <a:rPr lang="en-US" sz="800" dirty="0">
                <a:solidFill>
                  <a:srgbClr val="222222"/>
                </a:solidFill>
                <a:latin typeface="Arial" panose="020B0604020202020204" pitchFamily="34" charset="0"/>
              </a:rPr>
              <a:t> "Great Forest". Services. 2013.</a:t>
            </a:r>
          </a:p>
          <a:p>
            <a:pPr>
              <a:buFont typeface="+mj-lt"/>
              <a:buAutoNum type="arabicPeriod"/>
            </a:pPr>
            <a:r>
              <a:rPr lang="en-US" sz="800" dirty="0">
                <a:solidFill>
                  <a:srgbClr val="222222"/>
                </a:solidFill>
                <a:latin typeface="Arial" panose="020B0604020202020204" pitchFamily="34" charset="0"/>
              </a:rPr>
              <a:t> "Environmental Leader". Top Sustainability Consultants Revealed.</a:t>
            </a:r>
          </a:p>
          <a:p>
            <a:pPr>
              <a:buFont typeface="+mj-lt"/>
              <a:buAutoNum type="arabicPeriod"/>
            </a:pPr>
            <a:r>
              <a:rPr lang="en-US" sz="800" dirty="0">
                <a:solidFill>
                  <a:srgbClr val="222222"/>
                </a:solidFill>
                <a:latin typeface="Arial" panose="020B0604020202020204" pitchFamily="34" charset="0"/>
              </a:rPr>
              <a:t> "Camden Community Empowerment Network". Camden Community Empowerment Network Jargon Buster.</a:t>
            </a:r>
            <a:endParaRPr lang="pl-PL" sz="800" dirty="0">
              <a:solidFill>
                <a:srgbClr val="222222"/>
              </a:solidFill>
              <a:latin typeface="Arial" panose="020B0604020202020204" pitchFamily="34" charset="0"/>
            </a:endParaRPr>
          </a:p>
          <a:p>
            <a:pPr>
              <a:buFont typeface="+mj-lt"/>
              <a:buAutoNum type="arabicPeriod"/>
            </a:pPr>
            <a:r>
              <a:rPr lang="en-US" sz="800" dirty="0">
                <a:solidFill>
                  <a:srgbClr val="222222"/>
                </a:solidFill>
                <a:latin typeface="Arial" panose="020B0604020202020204" pitchFamily="34" charset="0"/>
              </a:rPr>
              <a:t>"Workforce Management". Starbucks is Pleasing Employees and Pouring Profits. October 2003. pp. 58–59.</a:t>
            </a:r>
            <a:endParaRPr lang="en-US" sz="800" b="0" i="1"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295837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3" y="2461599"/>
            <a:ext cx="8440788" cy="12135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dirty="0">
                <a:solidFill>
                  <a:srgbClr val="337162"/>
                </a:solidFill>
              </a:rPr>
              <a:t>EF </a:t>
            </a:r>
            <a:r>
              <a:rPr lang="en-GB" dirty="0">
                <a:solidFill>
                  <a:srgbClr val="337162"/>
                </a:solidFill>
                <a:sym typeface="Wingdings" panose="05000000000000000000" pitchFamily="2" charset="2"/>
              </a:rPr>
              <a:t> How CSR actions can be embedded into Eco-friendly (EF)</a:t>
            </a:r>
            <a:r>
              <a:rPr lang="pl-PL" dirty="0">
                <a:solidFill>
                  <a:srgbClr val="337162"/>
                </a:solidFill>
                <a:sym typeface="Wingdings" panose="05000000000000000000" pitchFamily="2" charset="2"/>
              </a:rPr>
              <a:t> /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Business Models</a:t>
            </a:r>
            <a:r>
              <a:rPr lang="pl-PL" dirty="0">
                <a:solidFill>
                  <a:srgbClr val="337162"/>
                </a:solidFill>
                <a:sym typeface="Wingdings" panose="05000000000000000000" pitchFamily="2" charset="2"/>
              </a:rPr>
              <a:t> / Start-</a:t>
            </a:r>
            <a:r>
              <a:rPr lang="pl-PL" dirty="0" err="1">
                <a:solidFill>
                  <a:srgbClr val="337162"/>
                </a:solidFill>
                <a:sym typeface="Wingdings" panose="05000000000000000000" pitchFamily="2" charset="2"/>
              </a:rPr>
              <a:t>ups</a:t>
            </a:r>
            <a:r>
              <a:rPr lang="en-GB" dirty="0">
                <a:solidFill>
                  <a:srgbClr val="337162"/>
                </a:solidFill>
                <a:sym typeface="Wingdings" panose="05000000000000000000" pitchFamily="2" charset="2"/>
              </a:rPr>
              <a:t>?</a:t>
            </a:r>
            <a:endParaRPr lang="en-GB" dirty="0">
              <a:solidFill>
                <a:srgbClr val="337162"/>
              </a:solidFill>
            </a:endParaRPr>
          </a:p>
          <a:p>
            <a:pPr marL="0" indent="0">
              <a:buFont typeface="Arial" panose="020B0604020202020204" pitchFamily="34" charset="0"/>
              <a:buNone/>
            </a:pPr>
            <a:endParaRPr lang="en-GB"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3" y="3683886"/>
            <a:ext cx="8440788" cy="12135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dirty="0">
                <a:solidFill>
                  <a:srgbClr val="9A3F16"/>
                </a:solidFill>
              </a:rPr>
              <a:t>D </a:t>
            </a:r>
            <a:r>
              <a:rPr lang="en-GB" dirty="0">
                <a:solidFill>
                  <a:srgbClr val="9A3F16"/>
                </a:solidFill>
                <a:sym typeface="Wingdings" panose="05000000000000000000" pitchFamily="2" charset="2"/>
              </a:rPr>
              <a:t> How CSR actions can be embedded into Digital (D) Business Models</a:t>
            </a:r>
            <a:r>
              <a:rPr lang="pl-PL" dirty="0">
                <a:solidFill>
                  <a:srgbClr val="9A3F16"/>
                </a:solidFill>
                <a:sym typeface="Wingdings" panose="05000000000000000000" pitchFamily="2" charset="2"/>
              </a:rPr>
              <a:t> </a:t>
            </a:r>
            <a:r>
              <a:rPr lang="en-GB" dirty="0">
                <a:solidFill>
                  <a:srgbClr val="9A3F16"/>
                </a:solidFill>
                <a:sym typeface="Wingdings" panose="05000000000000000000" pitchFamily="2" charset="2"/>
              </a:rPr>
              <a:t>/ Start-ups ?</a:t>
            </a:r>
            <a:endParaRPr lang="en-GB" dirty="0">
              <a:solidFill>
                <a:srgbClr val="9A3F16"/>
              </a:solidFill>
            </a:endParaRPr>
          </a:p>
          <a:p>
            <a:pPr marL="0" indent="0">
              <a:buFont typeface="Arial" panose="020B0604020202020204" pitchFamily="34" charset="0"/>
              <a:buNone/>
            </a:pPr>
            <a:endParaRPr lang="en-GB" dirty="0">
              <a:solidFill>
                <a:schemeClr val="accent2">
                  <a:lumMod val="50000"/>
                </a:schemeClr>
              </a:solidFill>
            </a:endParaRPr>
          </a:p>
        </p:txBody>
      </p:sp>
      <p:sp>
        <p:nvSpPr>
          <p:cNvPr id="9" name="Tytuł 8"/>
          <p:cNvSpPr>
            <a:spLocks noGrp="1"/>
          </p:cNvSpPr>
          <p:nvPr>
            <p:ph type="title"/>
          </p:nvPr>
        </p:nvSpPr>
        <p:spPr/>
        <p:txBody>
          <a:bodyPr/>
          <a:lstStyle/>
          <a:p>
            <a:r>
              <a:rPr lang="en-US" dirty="0"/>
              <a:t>Common CSR actions</a:t>
            </a:r>
            <a:br>
              <a:rPr lang="es-ES" dirty="0"/>
            </a:br>
            <a:endParaRPr lang="pl-PL" dirty="0"/>
          </a:p>
        </p:txBody>
      </p:sp>
    </p:spTree>
    <p:extLst>
      <p:ext uri="{BB962C8B-B14F-4D97-AF65-F5344CB8AC3E}">
        <p14:creationId xmlns:p14="http://schemas.microsoft.com/office/powerpoint/2010/main" val="3020469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CSR – </a:t>
            </a:r>
            <a:r>
              <a:rPr lang="pl-PL" dirty="0" err="1"/>
              <a:t>examples</a:t>
            </a:r>
            <a:r>
              <a:rPr lang="pl-PL" dirty="0"/>
              <a:t> and </a:t>
            </a:r>
            <a:r>
              <a:rPr lang="pl-PL" dirty="0" err="1"/>
              <a:t>further</a:t>
            </a:r>
            <a:r>
              <a:rPr lang="pl-PL" dirty="0"/>
              <a:t> </a:t>
            </a:r>
            <a:r>
              <a:rPr lang="pl-PL" dirty="0" err="1"/>
              <a:t>reading</a:t>
            </a:r>
            <a:endParaRPr lang="pl-PL" dirty="0"/>
          </a:p>
        </p:txBody>
      </p:sp>
      <p:sp>
        <p:nvSpPr>
          <p:cNvPr id="3" name="Symbol zastępczy zawartości 2"/>
          <p:cNvSpPr>
            <a:spLocks noGrp="1"/>
          </p:cNvSpPr>
          <p:nvPr>
            <p:ph idx="1"/>
          </p:nvPr>
        </p:nvSpPr>
        <p:spPr/>
        <p:txBody>
          <a:bodyPr/>
          <a:lstStyle/>
          <a:p>
            <a:r>
              <a:rPr lang="en-US" dirty="0"/>
              <a:t>Clinton</a:t>
            </a:r>
            <a:r>
              <a:rPr lang="pl-PL" dirty="0"/>
              <a:t>, </a:t>
            </a:r>
            <a:r>
              <a:rPr lang="en-US" dirty="0"/>
              <a:t>Lindsay</a:t>
            </a:r>
            <a:r>
              <a:rPr lang="pl-PL" dirty="0"/>
              <a:t>;</a:t>
            </a:r>
            <a:r>
              <a:rPr lang="en-US" dirty="0"/>
              <a:t> </a:t>
            </a:r>
            <a:r>
              <a:rPr lang="en-US" dirty="0" err="1"/>
              <a:t>Whisnant</a:t>
            </a:r>
            <a:r>
              <a:rPr lang="pl-PL" dirty="0"/>
              <a:t>, </a:t>
            </a:r>
            <a:r>
              <a:rPr lang="en-US" dirty="0"/>
              <a:t>Ryan </a:t>
            </a:r>
            <a:r>
              <a:rPr lang="pl-PL" dirty="0"/>
              <a:t>(2014). „</a:t>
            </a:r>
            <a:r>
              <a:rPr lang="en-US" dirty="0"/>
              <a:t>20 Business Model Innovations for Sustainability</a:t>
            </a:r>
            <a:r>
              <a:rPr lang="pl-PL" dirty="0"/>
              <a:t>”</a:t>
            </a:r>
          </a:p>
          <a:p>
            <a:pPr lvl="1"/>
            <a:r>
              <a:rPr lang="pl-PL" dirty="0">
                <a:hlinkClick r:id="rId2"/>
              </a:rPr>
              <a:t>https</a:t>
            </a:r>
            <a:r>
              <a:rPr lang="pl-PL">
                <a:hlinkClick r:id="rId2"/>
              </a:rPr>
              <a:t>://sustainability.com/wp-content/uploads/2016/07/model_behavior_20_business_model_innovations_for_sustainability.pdf</a:t>
            </a:r>
            <a:endParaRPr lang="pl-PL" dirty="0"/>
          </a:p>
        </p:txBody>
      </p:sp>
    </p:spTree>
    <p:extLst>
      <p:ext uri="{BB962C8B-B14F-4D97-AF65-F5344CB8AC3E}">
        <p14:creationId xmlns:p14="http://schemas.microsoft.com/office/powerpoint/2010/main" val="1285262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ICT Management</a:t>
            </a:r>
          </a:p>
        </p:txBody>
      </p:sp>
      <p:sp>
        <p:nvSpPr>
          <p:cNvPr id="3" name="Symbol zastępczy zawartości 2"/>
          <p:cNvSpPr>
            <a:spLocks noGrp="1"/>
          </p:cNvSpPr>
          <p:nvPr>
            <p:ph idx="1"/>
          </p:nvPr>
        </p:nvSpPr>
        <p:spPr/>
        <p:txBody>
          <a:bodyPr/>
          <a:lstStyle/>
          <a:p>
            <a:endParaRPr lang="en-GB"/>
          </a:p>
        </p:txBody>
      </p:sp>
      <p:graphicFrame>
        <p:nvGraphicFramePr>
          <p:cNvPr id="4" name="Symbol zastępczy zawartości 3"/>
          <p:cNvGraphicFramePr>
            <a:graphicFrameLocks/>
          </p:cNvGraphicFramePr>
          <p:nvPr>
            <p:extLst>
              <p:ext uri="{D42A27DB-BD31-4B8C-83A1-F6EECF244321}">
                <p14:modId xmlns:p14="http://schemas.microsoft.com/office/powerpoint/2010/main" val="4011147320"/>
              </p:ext>
            </p:extLst>
          </p:nvPr>
        </p:nvGraphicFramePr>
        <p:xfrm>
          <a:off x="677334" y="764032"/>
          <a:ext cx="9563417" cy="5432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9749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731842" cy="1320800"/>
          </a:xfrm>
        </p:spPr>
        <p:txBody>
          <a:bodyPr>
            <a:normAutofit fontScale="90000"/>
          </a:bodyPr>
          <a:lstStyle/>
          <a:p>
            <a:r>
              <a:rPr lang="pl-PL" dirty="0"/>
              <a:t>ICT </a:t>
            </a:r>
            <a:br>
              <a:rPr lang="pl-PL" dirty="0"/>
            </a:br>
            <a:r>
              <a:rPr lang="pl-PL" dirty="0"/>
              <a:t>Information and Communications Technology</a:t>
            </a:r>
            <a:endParaRPr lang="en-GB" dirty="0"/>
          </a:p>
        </p:txBody>
      </p:sp>
      <p:sp>
        <p:nvSpPr>
          <p:cNvPr id="3" name="Symbol zastępczy zawartości 2"/>
          <p:cNvSpPr>
            <a:spLocks noGrp="1"/>
          </p:cNvSpPr>
          <p:nvPr>
            <p:ph idx="1"/>
          </p:nvPr>
        </p:nvSpPr>
        <p:spPr/>
        <p:txBody>
          <a:bodyPr/>
          <a:lstStyle/>
          <a:p>
            <a:r>
              <a:rPr lang="en-GB" dirty="0"/>
              <a:t>I</a:t>
            </a:r>
            <a:r>
              <a:rPr lang="pl-PL" dirty="0"/>
              <a:t>CT - </a:t>
            </a:r>
            <a:r>
              <a:rPr lang="en-GB" dirty="0"/>
              <a:t>is an umbrella term that includes any communication device or </a:t>
            </a:r>
            <a:r>
              <a:rPr lang="en-US" dirty="0"/>
              <a:t>application.</a:t>
            </a:r>
          </a:p>
          <a:p>
            <a:r>
              <a:rPr lang="en-US" dirty="0"/>
              <a:t>It encompass mobile phones, computer and network hardware and software, radio, television, satellite systems and more.</a:t>
            </a:r>
          </a:p>
          <a:p>
            <a:r>
              <a:rPr lang="en-US" dirty="0"/>
              <a:t>It encompass various services and applications associated with them, such as data transfer, e-transactions, cloud computing, videoconferencing </a:t>
            </a:r>
            <a:r>
              <a:rPr lang="pl-PL" dirty="0"/>
              <a:t>and </a:t>
            </a:r>
            <a:r>
              <a:rPr lang="pl-PL" dirty="0" err="1"/>
              <a:t>more</a:t>
            </a:r>
            <a:r>
              <a:rPr lang="pl-PL" dirty="0"/>
              <a:t>.</a:t>
            </a:r>
            <a:r>
              <a:rPr lang="en-GB" dirty="0"/>
              <a:t> </a:t>
            </a:r>
          </a:p>
        </p:txBody>
      </p:sp>
    </p:spTree>
    <p:extLst>
      <p:ext uri="{BB962C8B-B14F-4D97-AF65-F5344CB8AC3E}">
        <p14:creationId xmlns:p14="http://schemas.microsoft.com/office/powerpoint/2010/main" val="2417827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38655"/>
            <a:ext cx="8596668" cy="1320800"/>
          </a:xfrm>
        </p:spPr>
        <p:txBody>
          <a:bodyPr>
            <a:normAutofit fontScale="90000"/>
          </a:bodyPr>
          <a:lstStyle/>
          <a:p>
            <a:r>
              <a:rPr lang="pl-PL" sz="4400" kern="1200" dirty="0">
                <a:solidFill>
                  <a:schemeClr val="tx1"/>
                </a:solidFill>
                <a:effectLst/>
                <a:latin typeface="+mj-lt"/>
                <a:ea typeface="+mj-ea"/>
                <a:cs typeface="+mj-cs"/>
              </a:rPr>
              <a:t>ICT –  </a:t>
            </a:r>
            <a:br>
              <a:rPr lang="pl-PL" sz="4400" kern="1200" dirty="0">
                <a:solidFill>
                  <a:schemeClr val="tx1"/>
                </a:solidFill>
                <a:effectLst/>
                <a:latin typeface="+mj-lt"/>
                <a:ea typeface="+mj-ea"/>
                <a:cs typeface="+mj-cs"/>
              </a:rPr>
            </a:br>
            <a:r>
              <a:rPr lang="pl-PL" sz="4400" kern="1200" dirty="0">
                <a:solidFill>
                  <a:schemeClr val="tx1"/>
                </a:solidFill>
                <a:effectLst/>
                <a:latin typeface="+mj-lt"/>
                <a:ea typeface="+mj-ea"/>
                <a:cs typeface="+mj-cs"/>
              </a:rPr>
              <a:t>d</a:t>
            </a:r>
            <a:r>
              <a:rPr lang="en-GB" sz="4400" kern="1200" dirty="0" err="1">
                <a:solidFill>
                  <a:schemeClr val="tx1"/>
                </a:solidFill>
                <a:effectLst/>
                <a:latin typeface="+mj-lt"/>
                <a:ea typeface="+mj-ea"/>
                <a:cs typeface="+mj-cs"/>
              </a:rPr>
              <a:t>igital</a:t>
            </a:r>
            <a:r>
              <a:rPr lang="en-GB" sz="4400" kern="1200" dirty="0">
                <a:solidFill>
                  <a:schemeClr val="tx1"/>
                </a:solidFill>
                <a:effectLst/>
                <a:latin typeface="+mj-lt"/>
                <a:ea typeface="+mj-ea"/>
                <a:cs typeface="+mj-cs"/>
              </a:rPr>
              <a:t> revolution</a:t>
            </a:r>
            <a:endParaRPr lang="en-GB" dirty="0"/>
          </a:p>
        </p:txBody>
      </p:sp>
      <p:sp>
        <p:nvSpPr>
          <p:cNvPr id="3" name="Symbol zastępczy zawartości 2"/>
          <p:cNvSpPr>
            <a:spLocks noGrp="1"/>
          </p:cNvSpPr>
          <p:nvPr>
            <p:ph idx="1"/>
          </p:nvPr>
        </p:nvSpPr>
        <p:spPr>
          <a:xfrm>
            <a:off x="838200" y="1868155"/>
            <a:ext cx="10515600" cy="4351338"/>
          </a:xfrm>
        </p:spPr>
        <p:txBody>
          <a:bodyPr/>
          <a:lstStyle/>
          <a:p>
            <a:pPr marL="0" indent="0">
              <a:buNone/>
            </a:pPr>
            <a:endParaRPr lang="en-GB" dirty="0"/>
          </a:p>
          <a:p>
            <a:pPr marL="0" indent="0">
              <a:buNone/>
            </a:pPr>
            <a:endParaRPr lang="en-GB" dirty="0"/>
          </a:p>
          <a:p>
            <a:pPr marL="0" indent="0">
              <a:buNone/>
            </a:pPr>
            <a:endParaRPr lang="en-GB" dirty="0"/>
          </a:p>
        </p:txBody>
      </p:sp>
      <p:graphicFrame>
        <p:nvGraphicFramePr>
          <p:cNvPr id="6" name="Diagram 5"/>
          <p:cNvGraphicFramePr/>
          <p:nvPr>
            <p:extLst>
              <p:ext uri="{D42A27DB-BD31-4B8C-83A1-F6EECF244321}">
                <p14:modId xmlns:p14="http://schemas.microsoft.com/office/powerpoint/2010/main" val="1644660265"/>
              </p:ext>
            </p:extLst>
          </p:nvPr>
        </p:nvGraphicFramePr>
        <p:xfrm>
          <a:off x="4980516" y="157446"/>
          <a:ext cx="6534150" cy="6038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rążkowana strzałka w prawo 6"/>
          <p:cNvSpPr/>
          <p:nvPr/>
        </p:nvSpPr>
        <p:spPr>
          <a:xfrm>
            <a:off x="1837266" y="2213257"/>
            <a:ext cx="4676775" cy="1628775"/>
          </a:xfrm>
          <a:prstGeom prst="stripedRightArrow">
            <a:avLst>
              <a:gd name="adj1" fmla="val 50000"/>
              <a:gd name="adj2" fmla="val 10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err="1"/>
              <a:t>Driving</a:t>
            </a:r>
            <a:r>
              <a:rPr lang="pl-PL" sz="2800" dirty="0"/>
              <a:t> </a:t>
            </a:r>
            <a:r>
              <a:rPr lang="pl-PL" sz="2800" dirty="0" err="1"/>
              <a:t>forces</a:t>
            </a:r>
            <a:endParaRPr lang="en-GB" sz="2800" dirty="0"/>
          </a:p>
        </p:txBody>
      </p:sp>
      <p:pic>
        <p:nvPicPr>
          <p:cNvPr id="4" name="Obraz 3"/>
          <p:cNvPicPr>
            <a:picLocks noChangeAspect="1"/>
          </p:cNvPicPr>
          <p:nvPr/>
        </p:nvPicPr>
        <p:blipFill>
          <a:blip r:embed="rId8"/>
          <a:stretch>
            <a:fillRect/>
          </a:stretch>
        </p:blipFill>
        <p:spPr>
          <a:xfrm>
            <a:off x="2651480" y="3573807"/>
            <a:ext cx="1570800" cy="2756467"/>
          </a:xfrm>
          <a:prstGeom prst="rect">
            <a:avLst/>
          </a:prstGeom>
        </p:spPr>
      </p:pic>
      <p:sp>
        <p:nvSpPr>
          <p:cNvPr id="5" name="pole tekstowe 4"/>
          <p:cNvSpPr txBox="1"/>
          <p:nvPr/>
        </p:nvSpPr>
        <p:spPr>
          <a:xfrm>
            <a:off x="646055" y="4051200"/>
            <a:ext cx="1952625" cy="203132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285750" indent="-285750">
              <a:buFont typeface="Arial" panose="020B0604020202020204" pitchFamily="34" charset="0"/>
              <a:buChar char="•"/>
            </a:pPr>
            <a:r>
              <a:rPr lang="pl-PL" dirty="0">
                <a:solidFill>
                  <a:schemeClr val="accent1">
                    <a:lumMod val="50000"/>
                  </a:schemeClr>
                </a:solidFill>
              </a:rPr>
              <a:t>Internet</a:t>
            </a:r>
          </a:p>
          <a:p>
            <a:pPr marL="285750" indent="-285750">
              <a:buFont typeface="Arial" panose="020B0604020202020204" pitchFamily="34" charset="0"/>
              <a:buChar char="•"/>
            </a:pPr>
            <a:r>
              <a:rPr lang="pl-PL" dirty="0" err="1">
                <a:solidFill>
                  <a:schemeClr val="accent1">
                    <a:lumMod val="50000"/>
                  </a:schemeClr>
                </a:solidFill>
              </a:rPr>
              <a:t>Apps</a:t>
            </a:r>
            <a:endParaRPr lang="pl-PL" dirty="0">
              <a:solidFill>
                <a:schemeClr val="accent1">
                  <a:lumMod val="50000"/>
                </a:schemeClr>
              </a:solidFill>
            </a:endParaRPr>
          </a:p>
          <a:p>
            <a:pPr marL="285750" indent="-285750">
              <a:buFont typeface="Arial" panose="020B0604020202020204" pitchFamily="34" charset="0"/>
              <a:buChar char="•"/>
            </a:pPr>
            <a:r>
              <a:rPr lang="pl-PL" dirty="0" err="1">
                <a:solidFill>
                  <a:schemeClr val="accent1">
                    <a:lumMod val="50000"/>
                  </a:schemeClr>
                </a:solidFill>
              </a:rPr>
              <a:t>Cameras</a:t>
            </a:r>
            <a:endParaRPr lang="pl-PL" dirty="0">
              <a:solidFill>
                <a:schemeClr val="accent1">
                  <a:lumMod val="50000"/>
                </a:schemeClr>
              </a:solidFill>
            </a:endParaRPr>
          </a:p>
          <a:p>
            <a:pPr marL="285750" indent="-285750">
              <a:buFont typeface="Arial" panose="020B0604020202020204" pitchFamily="34" charset="0"/>
              <a:buChar char="•"/>
            </a:pPr>
            <a:r>
              <a:rPr lang="pl-PL" dirty="0" err="1">
                <a:solidFill>
                  <a:schemeClr val="accent1">
                    <a:lumMod val="50000"/>
                  </a:schemeClr>
                </a:solidFill>
              </a:rPr>
              <a:t>Scanning</a:t>
            </a:r>
            <a:endParaRPr lang="pl-PL" dirty="0">
              <a:solidFill>
                <a:schemeClr val="accent1">
                  <a:lumMod val="50000"/>
                </a:schemeClr>
              </a:solidFill>
            </a:endParaRPr>
          </a:p>
          <a:p>
            <a:pPr marL="285750" indent="-285750">
              <a:buFont typeface="Arial" panose="020B0604020202020204" pitchFamily="34" charset="0"/>
              <a:buChar char="•"/>
            </a:pPr>
            <a:r>
              <a:rPr lang="pl-PL" dirty="0">
                <a:solidFill>
                  <a:schemeClr val="accent1">
                    <a:lumMod val="50000"/>
                  </a:schemeClr>
                </a:solidFill>
              </a:rPr>
              <a:t>GPS/</a:t>
            </a:r>
            <a:r>
              <a:rPr lang="pl-PL" dirty="0" err="1">
                <a:solidFill>
                  <a:schemeClr val="accent1">
                    <a:lumMod val="50000"/>
                  </a:schemeClr>
                </a:solidFill>
              </a:rPr>
              <a:t>SatNav</a:t>
            </a:r>
            <a:endParaRPr lang="pl-PL" dirty="0">
              <a:solidFill>
                <a:schemeClr val="accent1">
                  <a:lumMod val="50000"/>
                </a:schemeClr>
              </a:solidFill>
            </a:endParaRPr>
          </a:p>
          <a:p>
            <a:pPr marL="285750" indent="-285750">
              <a:buFont typeface="Arial" panose="020B0604020202020204" pitchFamily="34" charset="0"/>
              <a:buChar char="•"/>
            </a:pPr>
            <a:r>
              <a:rPr lang="pl-PL" dirty="0" err="1">
                <a:solidFill>
                  <a:schemeClr val="accent1">
                    <a:lumMod val="50000"/>
                  </a:schemeClr>
                </a:solidFill>
              </a:rPr>
              <a:t>Communication</a:t>
            </a:r>
            <a:endParaRPr lang="pl-PL" dirty="0">
              <a:solidFill>
                <a:schemeClr val="accent1">
                  <a:lumMod val="50000"/>
                </a:schemeClr>
              </a:solidFill>
            </a:endParaRPr>
          </a:p>
          <a:p>
            <a:pPr marL="285750" indent="-285750">
              <a:buFont typeface="Arial" panose="020B0604020202020204" pitchFamily="34" charset="0"/>
              <a:buChar char="•"/>
            </a:pPr>
            <a:endParaRPr lang="en-GB" dirty="0">
              <a:solidFill>
                <a:schemeClr val="accent1">
                  <a:lumMod val="50000"/>
                </a:schemeClr>
              </a:solidFill>
            </a:endParaRPr>
          </a:p>
        </p:txBody>
      </p:sp>
      <p:sp>
        <p:nvSpPr>
          <p:cNvPr id="8" name="pole tekstowe 7"/>
          <p:cNvSpPr txBox="1"/>
          <p:nvPr/>
        </p:nvSpPr>
        <p:spPr>
          <a:xfrm>
            <a:off x="7365530" y="5907699"/>
            <a:ext cx="2638425" cy="276999"/>
          </a:xfrm>
          <a:prstGeom prst="rect">
            <a:avLst/>
          </a:prstGeom>
          <a:noFill/>
        </p:spPr>
        <p:txBody>
          <a:bodyPr wrap="square" rtlCol="0">
            <a:spAutoFit/>
          </a:bodyPr>
          <a:lstStyle/>
          <a:p>
            <a:r>
              <a:rPr lang="pl-PL" sz="1200" dirty="0"/>
              <a:t>Source: </a:t>
            </a:r>
            <a:r>
              <a:rPr lang="pl-PL" sz="1200" dirty="0" err="1"/>
              <a:t>Pieriegud</a:t>
            </a:r>
            <a:r>
              <a:rPr lang="pl-PL" sz="1200" dirty="0"/>
              <a:t>, 2016</a:t>
            </a:r>
            <a:endParaRPr lang="en-GB" sz="1200" dirty="0"/>
          </a:p>
        </p:txBody>
      </p:sp>
    </p:spTree>
    <p:extLst>
      <p:ext uri="{BB962C8B-B14F-4D97-AF65-F5344CB8AC3E}">
        <p14:creationId xmlns:p14="http://schemas.microsoft.com/office/powerpoint/2010/main" val="372263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Quintuple Helix</a:t>
            </a:r>
            <a:br>
              <a:rPr lang="en-GB" dirty="0"/>
            </a:br>
            <a:endParaRPr lang="en-GB" dirty="0"/>
          </a:p>
        </p:txBody>
      </p:sp>
      <p:graphicFrame>
        <p:nvGraphicFramePr>
          <p:cNvPr id="4" name="Symbol zastępczy zawartości 3"/>
          <p:cNvGraphicFramePr>
            <a:graphicFrameLocks/>
          </p:cNvGraphicFramePr>
          <p:nvPr>
            <p:extLst>
              <p:ext uri="{D42A27DB-BD31-4B8C-83A1-F6EECF244321}">
                <p14:modId xmlns:p14="http://schemas.microsoft.com/office/powerpoint/2010/main" val="2472139676"/>
              </p:ext>
            </p:extLst>
          </p:nvPr>
        </p:nvGraphicFramePr>
        <p:xfrm>
          <a:off x="568278" y="925031"/>
          <a:ext cx="9563417" cy="5432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6966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More</a:t>
            </a:r>
            <a:r>
              <a:rPr lang="pl-PL" dirty="0"/>
              <a:t> and </a:t>
            </a:r>
            <a:r>
              <a:rPr lang="pl-PL" dirty="0" err="1"/>
              <a:t>more</a:t>
            </a:r>
            <a:r>
              <a:rPr lang="pl-PL" dirty="0"/>
              <a:t> of </a:t>
            </a:r>
            <a:r>
              <a:rPr lang="en-GB" dirty="0"/>
              <a:t>„</a:t>
            </a:r>
            <a:r>
              <a:rPr lang="pl-PL" dirty="0"/>
              <a:t>d</a:t>
            </a:r>
            <a:r>
              <a:rPr lang="en-GB" dirty="0" err="1"/>
              <a:t>igital</a:t>
            </a:r>
            <a:r>
              <a:rPr lang="en-GB" dirty="0"/>
              <a:t> sectors”</a:t>
            </a:r>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429703"/>
            <a:ext cx="8058150" cy="4534288"/>
          </a:xfrm>
        </p:spPr>
      </p:pic>
    </p:spTree>
    <p:extLst>
      <p:ext uri="{BB962C8B-B14F-4D97-AF65-F5344CB8AC3E}">
        <p14:creationId xmlns:p14="http://schemas.microsoft.com/office/powerpoint/2010/main" val="1150589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ICT </a:t>
            </a:r>
            <a:r>
              <a:rPr lang="pl-PL" dirty="0" err="1"/>
              <a:t>use</a:t>
            </a:r>
            <a:r>
              <a:rPr lang="pl-PL" dirty="0"/>
              <a:t> i</a:t>
            </a:r>
            <a:r>
              <a:rPr lang="en-GB" dirty="0" err="1"/>
              <a:t>ntensity</a:t>
            </a:r>
            <a:r>
              <a:rPr lang="pl-PL" dirty="0"/>
              <a:t> </a:t>
            </a:r>
            <a:br>
              <a:rPr lang="pl-PL" dirty="0"/>
            </a:br>
            <a:r>
              <a:rPr lang="pl-PL" sz="2800" dirty="0"/>
              <a:t>– </a:t>
            </a:r>
            <a:r>
              <a:rPr lang="pl-PL" sz="2800" dirty="0" err="1"/>
              <a:t>what</a:t>
            </a:r>
            <a:r>
              <a:rPr lang="pl-PL" sz="2800" dirty="0"/>
              <a:t> </a:t>
            </a:r>
            <a:r>
              <a:rPr lang="pl-PL" sz="2800" dirty="0" err="1"/>
              <a:t>happens</a:t>
            </a:r>
            <a:r>
              <a:rPr lang="pl-PL" sz="2800" dirty="0"/>
              <a:t> in </a:t>
            </a:r>
            <a:r>
              <a:rPr lang="pl-PL" sz="2800" dirty="0" err="1"/>
              <a:t>an</a:t>
            </a:r>
            <a:r>
              <a:rPr lang="pl-PL" sz="2800" dirty="0"/>
              <a:t> Internet </a:t>
            </a:r>
            <a:r>
              <a:rPr lang="pl-PL" sz="2800" dirty="0" err="1"/>
              <a:t>minute</a:t>
            </a:r>
            <a:r>
              <a:rPr lang="pl-PL" sz="2800" dirty="0"/>
              <a:t>?</a:t>
            </a:r>
            <a:endParaRPr lang="en-GB" dirty="0"/>
          </a:p>
        </p:txBody>
      </p:sp>
      <p:sp>
        <p:nvSpPr>
          <p:cNvPr id="8" name="Symbol zastępczy zawartości 7"/>
          <p:cNvSpPr>
            <a:spLocks noGrp="1"/>
          </p:cNvSpPr>
          <p:nvPr>
            <p:ph sz="half" idx="1"/>
          </p:nvPr>
        </p:nvSpPr>
        <p:spPr/>
        <p:txBody>
          <a:bodyPr>
            <a:normAutofit/>
          </a:bodyPr>
          <a:lstStyle/>
          <a:p>
            <a:pPr marL="0" indent="0">
              <a:buNone/>
            </a:pPr>
            <a:r>
              <a:rPr lang="en-GB" b="1" dirty="0"/>
              <a:t>2017 (billions)</a:t>
            </a:r>
          </a:p>
          <a:p>
            <a:pPr>
              <a:tabLst>
                <a:tab pos="3409950" algn="l"/>
                <a:tab pos="4038600" algn="l"/>
              </a:tabLst>
            </a:pPr>
            <a:r>
              <a:rPr lang="en-GB" dirty="0"/>
              <a:t>World population </a:t>
            </a:r>
            <a:r>
              <a:rPr lang="pl-PL" dirty="0"/>
              <a:t>	</a:t>
            </a:r>
            <a:r>
              <a:rPr lang="en-GB" dirty="0"/>
              <a:t>– 7,5</a:t>
            </a:r>
          </a:p>
          <a:p>
            <a:pPr>
              <a:tabLst>
                <a:tab pos="3409950" algn="l"/>
                <a:tab pos="4038600" algn="l"/>
              </a:tabLst>
            </a:pPr>
            <a:r>
              <a:rPr lang="en-GB" dirty="0"/>
              <a:t>mobile services coverage 	– 7,0</a:t>
            </a:r>
          </a:p>
          <a:p>
            <a:pPr>
              <a:tabLst>
                <a:tab pos="3409950" algn="l"/>
                <a:tab pos="4038600" algn="l"/>
              </a:tabLst>
            </a:pPr>
            <a:r>
              <a:rPr lang="en-GB" dirty="0"/>
              <a:t>Mobile unique users 	– 5,0</a:t>
            </a:r>
          </a:p>
          <a:p>
            <a:pPr>
              <a:tabLst>
                <a:tab pos="3409950" algn="l"/>
                <a:tab pos="4038600" algn="l"/>
              </a:tabLst>
            </a:pPr>
            <a:r>
              <a:rPr lang="en-GB" dirty="0"/>
              <a:t>Internet users </a:t>
            </a:r>
            <a:r>
              <a:rPr lang="pl-PL" dirty="0"/>
              <a:t>	</a:t>
            </a:r>
            <a:r>
              <a:rPr lang="en-GB" dirty="0"/>
              <a:t>– 3,8</a:t>
            </a:r>
          </a:p>
          <a:p>
            <a:pPr>
              <a:tabLst>
                <a:tab pos="3409950" algn="l"/>
                <a:tab pos="4038600" algn="l"/>
              </a:tabLst>
            </a:pPr>
            <a:r>
              <a:rPr lang="en-GB" dirty="0"/>
              <a:t>Active social media users 	– 2,9</a:t>
            </a:r>
          </a:p>
          <a:p>
            <a:endParaRPr lang="en-GB" dirty="0"/>
          </a:p>
        </p:txBody>
      </p:sp>
      <p:sp>
        <p:nvSpPr>
          <p:cNvPr id="9" name="Symbol zastępczy zawartości 8"/>
          <p:cNvSpPr>
            <a:spLocks noGrp="1"/>
          </p:cNvSpPr>
          <p:nvPr>
            <p:ph sz="half" idx="2"/>
          </p:nvPr>
        </p:nvSpPr>
        <p:spPr/>
        <p:txBody>
          <a:bodyPr>
            <a:normAutofit/>
          </a:bodyPr>
          <a:lstStyle/>
          <a:p>
            <a:pPr marL="0" indent="0">
              <a:buNone/>
            </a:pPr>
            <a:r>
              <a:rPr lang="en-GB" b="1" dirty="0"/>
              <a:t>60 seconds</a:t>
            </a:r>
            <a:r>
              <a:rPr lang="pl-PL" b="1" dirty="0"/>
              <a:t> in Internet</a:t>
            </a:r>
            <a:r>
              <a:rPr lang="en-GB" b="1" dirty="0"/>
              <a:t> (201</a:t>
            </a:r>
            <a:r>
              <a:rPr lang="pl-PL" b="1" dirty="0"/>
              <a:t>9</a:t>
            </a:r>
            <a:r>
              <a:rPr lang="en-GB" b="1" dirty="0"/>
              <a:t>)</a:t>
            </a:r>
          </a:p>
          <a:p>
            <a:r>
              <a:rPr lang="en-GB" dirty="0"/>
              <a:t>YouTube – </a:t>
            </a:r>
            <a:r>
              <a:rPr lang="pl-PL" dirty="0"/>
              <a:t>4</a:t>
            </a:r>
            <a:r>
              <a:rPr lang="en-GB" dirty="0"/>
              <a:t>,</a:t>
            </a:r>
            <a:r>
              <a:rPr lang="pl-PL" dirty="0"/>
              <a:t>5</a:t>
            </a:r>
            <a:r>
              <a:rPr lang="en-GB" dirty="0"/>
              <a:t> </a:t>
            </a:r>
            <a:r>
              <a:rPr lang="en-GB" dirty="0" err="1"/>
              <a:t>mln</a:t>
            </a:r>
            <a:r>
              <a:rPr lang="en-GB" dirty="0"/>
              <a:t> video views</a:t>
            </a:r>
          </a:p>
          <a:p>
            <a:r>
              <a:rPr lang="en-GB" dirty="0"/>
              <a:t>Google – </a:t>
            </a:r>
            <a:r>
              <a:rPr lang="pl-PL" dirty="0"/>
              <a:t>3</a:t>
            </a:r>
            <a:r>
              <a:rPr lang="en-GB" dirty="0"/>
              <a:t>,</a:t>
            </a:r>
            <a:r>
              <a:rPr lang="pl-PL" dirty="0"/>
              <a:t>8</a:t>
            </a:r>
            <a:r>
              <a:rPr lang="en-GB" dirty="0"/>
              <a:t> </a:t>
            </a:r>
            <a:r>
              <a:rPr lang="en-GB" dirty="0" err="1"/>
              <a:t>mln</a:t>
            </a:r>
            <a:r>
              <a:rPr lang="en-GB" dirty="0"/>
              <a:t> </a:t>
            </a:r>
            <a:r>
              <a:rPr lang="en-GB" dirty="0" err="1"/>
              <a:t>querries</a:t>
            </a:r>
            <a:endParaRPr lang="en-GB" dirty="0"/>
          </a:p>
          <a:p>
            <a:r>
              <a:rPr lang="pl-PL" dirty="0" err="1"/>
              <a:t>messages</a:t>
            </a:r>
            <a:r>
              <a:rPr lang="pl-PL" dirty="0"/>
              <a:t> (Messenger/WhatsApp) </a:t>
            </a:r>
            <a:r>
              <a:rPr lang="en-GB" dirty="0"/>
              <a:t>– </a:t>
            </a:r>
            <a:r>
              <a:rPr lang="pl-PL" dirty="0"/>
              <a:t>18,</a:t>
            </a:r>
            <a:r>
              <a:rPr lang="en-GB" dirty="0"/>
              <a:t>1</a:t>
            </a:r>
            <a:r>
              <a:rPr lang="pl-PL" dirty="0"/>
              <a:t> mln </a:t>
            </a:r>
            <a:r>
              <a:rPr lang="pl-PL" dirty="0" err="1"/>
              <a:t>sent</a:t>
            </a:r>
            <a:endParaRPr lang="en-GB" dirty="0"/>
          </a:p>
          <a:p>
            <a:r>
              <a:rPr lang="en-GB" dirty="0" err="1"/>
              <a:t>AppStore</a:t>
            </a:r>
            <a:r>
              <a:rPr lang="en-GB" dirty="0"/>
              <a:t> – </a:t>
            </a:r>
            <a:r>
              <a:rPr lang="pl-PL" dirty="0"/>
              <a:t>390</a:t>
            </a:r>
            <a:r>
              <a:rPr lang="en-GB" dirty="0"/>
              <a:t>.0</a:t>
            </a:r>
            <a:r>
              <a:rPr lang="pl-PL" dirty="0"/>
              <a:t>5</a:t>
            </a:r>
            <a:r>
              <a:rPr lang="en-GB" dirty="0"/>
              <a:t>0 app downloads</a:t>
            </a:r>
          </a:p>
          <a:p>
            <a:r>
              <a:rPr lang="en-GB" dirty="0"/>
              <a:t>Netflix – 69</a:t>
            </a:r>
            <a:r>
              <a:rPr lang="pl-PL" dirty="0"/>
              <a:t>4</a:t>
            </a:r>
            <a:r>
              <a:rPr lang="en-GB" dirty="0"/>
              <a:t>.444 hours watched</a:t>
            </a:r>
          </a:p>
          <a:p>
            <a:r>
              <a:rPr lang="pl-PL" dirty="0"/>
              <a:t>e-trade</a:t>
            </a:r>
            <a:r>
              <a:rPr lang="en-GB" dirty="0"/>
              <a:t> – </a:t>
            </a:r>
            <a:r>
              <a:rPr lang="pl-PL" dirty="0"/>
              <a:t>997</a:t>
            </a:r>
            <a:r>
              <a:rPr lang="en-GB" dirty="0"/>
              <a:t>.</a:t>
            </a:r>
            <a:r>
              <a:rPr lang="pl-PL" dirty="0"/>
              <a:t>000</a:t>
            </a:r>
            <a:r>
              <a:rPr lang="en-GB" dirty="0"/>
              <a:t> $ in sales</a:t>
            </a:r>
          </a:p>
        </p:txBody>
      </p:sp>
      <p:pic>
        <p:nvPicPr>
          <p:cNvPr id="10" name="Obraz 9"/>
          <p:cNvPicPr>
            <a:picLocks noChangeAspect="1"/>
          </p:cNvPicPr>
          <p:nvPr/>
        </p:nvPicPr>
        <p:blipFill>
          <a:blip r:embed="rId2"/>
          <a:stretch>
            <a:fillRect/>
          </a:stretch>
        </p:blipFill>
        <p:spPr>
          <a:xfrm>
            <a:off x="8591338" y="1466918"/>
            <a:ext cx="886999" cy="1116140"/>
          </a:xfrm>
          <a:prstGeom prst="rect">
            <a:avLst/>
          </a:prstGeom>
        </p:spPr>
      </p:pic>
      <p:sp>
        <p:nvSpPr>
          <p:cNvPr id="11" name="pole tekstowe 10"/>
          <p:cNvSpPr txBox="1"/>
          <p:nvPr/>
        </p:nvSpPr>
        <p:spPr>
          <a:xfrm>
            <a:off x="5702130" y="5899963"/>
            <a:ext cx="3800475" cy="276999"/>
          </a:xfrm>
          <a:prstGeom prst="rect">
            <a:avLst/>
          </a:prstGeom>
          <a:noFill/>
        </p:spPr>
        <p:txBody>
          <a:bodyPr wrap="square" rtlCol="0">
            <a:spAutoFit/>
          </a:bodyPr>
          <a:lstStyle/>
          <a:p>
            <a:pPr algn="r"/>
            <a:r>
              <a:rPr lang="pl-PL" sz="1200" dirty="0"/>
              <a:t>Source: visualcapitalist.com, 2019</a:t>
            </a:r>
            <a:endParaRPr lang="en-GB" sz="1200" dirty="0"/>
          </a:p>
        </p:txBody>
      </p:sp>
      <p:sp>
        <p:nvSpPr>
          <p:cNvPr id="12" name="pole tekstowe 11"/>
          <p:cNvSpPr txBox="1"/>
          <p:nvPr/>
        </p:nvSpPr>
        <p:spPr>
          <a:xfrm>
            <a:off x="642938" y="6038463"/>
            <a:ext cx="3800475" cy="276999"/>
          </a:xfrm>
          <a:prstGeom prst="rect">
            <a:avLst/>
          </a:prstGeom>
          <a:noFill/>
        </p:spPr>
        <p:txBody>
          <a:bodyPr wrap="square" rtlCol="0">
            <a:spAutoFit/>
          </a:bodyPr>
          <a:lstStyle/>
          <a:p>
            <a:r>
              <a:rPr lang="pl-PL" sz="1200" dirty="0"/>
              <a:t>Source: Global Digital </a:t>
            </a:r>
            <a:r>
              <a:rPr lang="pl-PL" sz="1200" dirty="0" err="1"/>
              <a:t>Snapshot</a:t>
            </a:r>
            <a:r>
              <a:rPr lang="pl-PL" sz="1200" dirty="0"/>
              <a:t>, 2018</a:t>
            </a:r>
            <a:endParaRPr lang="en-GB" sz="1200" dirty="0"/>
          </a:p>
        </p:txBody>
      </p:sp>
      <p:sp>
        <p:nvSpPr>
          <p:cNvPr id="16" name="Prostokąt zaokrąglony 15"/>
          <p:cNvSpPr/>
          <p:nvPr/>
        </p:nvSpPr>
        <p:spPr>
          <a:xfrm>
            <a:off x="3864892" y="2160589"/>
            <a:ext cx="1071864" cy="3419475"/>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6319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ICT </a:t>
            </a:r>
            <a:r>
              <a:rPr lang="pl-PL" dirty="0" err="1"/>
              <a:t>sectors</a:t>
            </a:r>
            <a:r>
              <a:rPr lang="pl-PL" dirty="0"/>
              <a:t> – OECD </a:t>
            </a:r>
            <a:r>
              <a:rPr lang="pl-PL" dirty="0" err="1"/>
              <a:t>approach</a:t>
            </a:r>
            <a:endParaRPr lang="en-GB" dirty="0"/>
          </a:p>
        </p:txBody>
      </p:sp>
      <p:sp>
        <p:nvSpPr>
          <p:cNvPr id="3" name="Symbol zastępczy zawartości 2"/>
          <p:cNvSpPr>
            <a:spLocks noGrp="1"/>
          </p:cNvSpPr>
          <p:nvPr>
            <p:ph idx="1"/>
          </p:nvPr>
        </p:nvSpPr>
        <p:spPr>
          <a:xfrm>
            <a:off x="677334" y="1810512"/>
            <a:ext cx="8596668" cy="4343399"/>
          </a:xfrm>
        </p:spPr>
        <p:txBody>
          <a:bodyPr>
            <a:normAutofit fontScale="77500" lnSpcReduction="20000"/>
          </a:bodyPr>
          <a:lstStyle/>
          <a:p>
            <a:pPr marL="0" indent="0" algn="just">
              <a:buNone/>
            </a:pPr>
            <a:r>
              <a:rPr lang="en-GB" dirty="0">
                <a:solidFill>
                  <a:schemeClr val="tx1">
                    <a:lumMod val="65000"/>
                    <a:lumOff val="35000"/>
                  </a:schemeClr>
                </a:solidFill>
              </a:rPr>
              <a:t>ICT sector </a:t>
            </a:r>
            <a:r>
              <a:rPr lang="pl-PL" dirty="0" err="1">
                <a:solidFill>
                  <a:schemeClr val="tx1">
                    <a:lumMod val="65000"/>
                    <a:lumOff val="35000"/>
                  </a:schemeClr>
                </a:solidFill>
              </a:rPr>
              <a:t>can</a:t>
            </a:r>
            <a:r>
              <a:rPr lang="pl-PL" dirty="0">
                <a:solidFill>
                  <a:schemeClr val="tx1">
                    <a:lumMod val="65000"/>
                    <a:lumOff val="35000"/>
                  </a:schemeClr>
                </a:solidFill>
              </a:rPr>
              <a:t> be</a:t>
            </a:r>
            <a:r>
              <a:rPr lang="en-GB" dirty="0">
                <a:solidFill>
                  <a:schemeClr val="tx1">
                    <a:lumMod val="65000"/>
                    <a:lumOff val="35000"/>
                  </a:schemeClr>
                </a:solidFill>
              </a:rPr>
              <a:t> defined according to the definition provided by the OECD on the basis of the NACE (Statistical Classification of Economic Activities in the European Community) Rev.2 (2008) nomenclature. </a:t>
            </a:r>
            <a:endParaRPr lang="pl-PL" dirty="0">
              <a:solidFill>
                <a:schemeClr val="tx1">
                  <a:lumMod val="65000"/>
                  <a:lumOff val="35000"/>
                </a:schemeClr>
              </a:solidFill>
            </a:endParaRPr>
          </a:p>
          <a:p>
            <a:pPr marL="0" indent="0" algn="just">
              <a:buNone/>
            </a:pPr>
            <a:r>
              <a:rPr lang="en-GB" dirty="0">
                <a:solidFill>
                  <a:schemeClr val="tx1">
                    <a:lumMod val="65000"/>
                    <a:lumOff val="35000"/>
                  </a:schemeClr>
                </a:solidFill>
              </a:rPr>
              <a:t>The ICT sector has 12 sub-sectors:</a:t>
            </a:r>
          </a:p>
          <a:p>
            <a:pPr marL="0" lvl="0" indent="0" algn="just">
              <a:buNone/>
            </a:pPr>
            <a:r>
              <a:rPr lang="en-GB" b="1" i="1" dirty="0">
                <a:solidFill>
                  <a:schemeClr val="tx1"/>
                </a:solidFill>
              </a:rPr>
              <a:t>ICT manufacturing</a:t>
            </a:r>
            <a:endParaRPr lang="en-GB" dirty="0">
              <a:solidFill>
                <a:schemeClr val="tx1"/>
              </a:solidFill>
            </a:endParaRPr>
          </a:p>
          <a:p>
            <a:pPr algn="just">
              <a:spcBef>
                <a:spcPts val="600"/>
              </a:spcBef>
            </a:pPr>
            <a:r>
              <a:rPr lang="en-GB" dirty="0">
                <a:solidFill>
                  <a:schemeClr val="tx1">
                    <a:lumMod val="65000"/>
                    <a:lumOff val="35000"/>
                  </a:schemeClr>
                </a:solidFill>
              </a:rPr>
              <a:t>C261	Manufacture of electronic components and boards</a:t>
            </a:r>
          </a:p>
          <a:p>
            <a:pPr algn="just">
              <a:spcBef>
                <a:spcPts val="600"/>
              </a:spcBef>
            </a:pPr>
            <a:r>
              <a:rPr lang="en-GB" dirty="0">
                <a:solidFill>
                  <a:schemeClr val="tx1">
                    <a:lumMod val="65000"/>
                    <a:lumOff val="35000"/>
                  </a:schemeClr>
                </a:solidFill>
              </a:rPr>
              <a:t>C262	Manufacture of computers and peripheral equipment</a:t>
            </a:r>
          </a:p>
          <a:p>
            <a:pPr algn="just">
              <a:spcBef>
                <a:spcPts val="600"/>
              </a:spcBef>
            </a:pPr>
            <a:r>
              <a:rPr lang="en-GB" dirty="0">
                <a:solidFill>
                  <a:schemeClr val="tx1">
                    <a:lumMod val="65000"/>
                    <a:lumOff val="35000"/>
                  </a:schemeClr>
                </a:solidFill>
              </a:rPr>
              <a:t>C263	Manufacture of communication equipment</a:t>
            </a:r>
          </a:p>
          <a:p>
            <a:pPr algn="just">
              <a:spcBef>
                <a:spcPts val="600"/>
              </a:spcBef>
            </a:pPr>
            <a:r>
              <a:rPr lang="en-GB" dirty="0">
                <a:solidFill>
                  <a:schemeClr val="tx1">
                    <a:lumMod val="65000"/>
                    <a:lumOff val="35000"/>
                  </a:schemeClr>
                </a:solidFill>
              </a:rPr>
              <a:t>C264	Manufacture of consumer electronics</a:t>
            </a:r>
          </a:p>
          <a:p>
            <a:pPr algn="just">
              <a:spcBef>
                <a:spcPts val="600"/>
              </a:spcBef>
            </a:pPr>
            <a:r>
              <a:rPr lang="en-GB" dirty="0">
                <a:solidFill>
                  <a:schemeClr val="tx1">
                    <a:lumMod val="65000"/>
                    <a:lumOff val="35000"/>
                  </a:schemeClr>
                </a:solidFill>
              </a:rPr>
              <a:t>C268	Manufacture of magnetic and optical media</a:t>
            </a:r>
          </a:p>
          <a:p>
            <a:pPr marL="0" lvl="0" indent="0" algn="just">
              <a:buNone/>
            </a:pPr>
            <a:r>
              <a:rPr lang="en-GB" b="1" i="1" dirty="0">
                <a:solidFill>
                  <a:schemeClr val="tx1"/>
                </a:solidFill>
              </a:rPr>
              <a:t>ICT services</a:t>
            </a:r>
            <a:endParaRPr lang="en-GB" dirty="0">
              <a:solidFill>
                <a:schemeClr val="tx1"/>
              </a:solidFill>
            </a:endParaRPr>
          </a:p>
          <a:p>
            <a:pPr algn="just">
              <a:spcBef>
                <a:spcPts val="600"/>
              </a:spcBef>
            </a:pPr>
            <a:r>
              <a:rPr lang="en-GB" dirty="0">
                <a:solidFill>
                  <a:schemeClr val="tx1">
                    <a:lumMod val="65000"/>
                    <a:lumOff val="35000"/>
                  </a:schemeClr>
                </a:solidFill>
              </a:rPr>
              <a:t>G4651	Wholesale of computers, computer peripheral equipment and software</a:t>
            </a:r>
          </a:p>
          <a:p>
            <a:pPr algn="just">
              <a:spcBef>
                <a:spcPts val="600"/>
              </a:spcBef>
            </a:pPr>
            <a:r>
              <a:rPr lang="en-GB" dirty="0">
                <a:solidFill>
                  <a:schemeClr val="tx1">
                    <a:lumMod val="65000"/>
                    <a:lumOff val="35000"/>
                  </a:schemeClr>
                </a:solidFill>
              </a:rPr>
              <a:t>G4652	Wholesale of electronic and telecommunications equipment and parts</a:t>
            </a:r>
          </a:p>
          <a:p>
            <a:pPr algn="just">
              <a:spcBef>
                <a:spcPts val="600"/>
              </a:spcBef>
            </a:pPr>
            <a:r>
              <a:rPr lang="en-GB" dirty="0">
                <a:solidFill>
                  <a:schemeClr val="tx1">
                    <a:lumMod val="65000"/>
                    <a:lumOff val="35000"/>
                  </a:schemeClr>
                </a:solidFill>
              </a:rPr>
              <a:t>J5820	Software publishing</a:t>
            </a:r>
          </a:p>
          <a:p>
            <a:pPr algn="just">
              <a:spcBef>
                <a:spcPts val="600"/>
              </a:spcBef>
            </a:pPr>
            <a:r>
              <a:rPr lang="en-GB" dirty="0">
                <a:solidFill>
                  <a:schemeClr val="tx1">
                    <a:lumMod val="65000"/>
                    <a:lumOff val="35000"/>
                  </a:schemeClr>
                </a:solidFill>
              </a:rPr>
              <a:t>J61	Telecommunications</a:t>
            </a:r>
          </a:p>
          <a:p>
            <a:pPr algn="just">
              <a:spcBef>
                <a:spcPts val="600"/>
              </a:spcBef>
            </a:pPr>
            <a:r>
              <a:rPr lang="en-GB" dirty="0">
                <a:solidFill>
                  <a:schemeClr val="tx1">
                    <a:lumMod val="65000"/>
                    <a:lumOff val="35000"/>
                  </a:schemeClr>
                </a:solidFill>
              </a:rPr>
              <a:t>J62	Computer programming, consultancy and related activities</a:t>
            </a:r>
          </a:p>
          <a:p>
            <a:pPr algn="just">
              <a:spcBef>
                <a:spcPts val="600"/>
              </a:spcBef>
            </a:pPr>
            <a:r>
              <a:rPr lang="en-GB" dirty="0">
                <a:solidFill>
                  <a:schemeClr val="tx1">
                    <a:lumMod val="65000"/>
                    <a:lumOff val="35000"/>
                  </a:schemeClr>
                </a:solidFill>
              </a:rPr>
              <a:t>J631	Data processing, hosting and related activities; web portals</a:t>
            </a:r>
          </a:p>
          <a:p>
            <a:pPr algn="just">
              <a:spcBef>
                <a:spcPts val="600"/>
              </a:spcBef>
            </a:pPr>
            <a:r>
              <a:rPr lang="en-GB" dirty="0">
                <a:solidFill>
                  <a:schemeClr val="tx1">
                    <a:lumMod val="65000"/>
                    <a:lumOff val="35000"/>
                  </a:schemeClr>
                </a:solidFill>
              </a:rPr>
              <a:t>S951	Repair of computers and communication equipment</a:t>
            </a:r>
          </a:p>
          <a:p>
            <a:endParaRPr lang="en-GB" dirty="0"/>
          </a:p>
        </p:txBody>
      </p:sp>
    </p:spTree>
    <p:extLst>
      <p:ext uri="{BB962C8B-B14F-4D97-AF65-F5344CB8AC3E}">
        <p14:creationId xmlns:p14="http://schemas.microsoft.com/office/powerpoint/2010/main" val="1430967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ICT Management</a:t>
            </a:r>
            <a:endParaRPr lang="en-GB" dirty="0"/>
          </a:p>
        </p:txBody>
      </p:sp>
      <p:sp>
        <p:nvSpPr>
          <p:cNvPr id="3" name="Symbol zastępczy zawartości 2"/>
          <p:cNvSpPr>
            <a:spLocks noGrp="1"/>
          </p:cNvSpPr>
          <p:nvPr>
            <p:ph idx="1"/>
          </p:nvPr>
        </p:nvSpPr>
        <p:spPr>
          <a:xfrm>
            <a:off x="677334" y="1799509"/>
            <a:ext cx="8596668" cy="3880773"/>
          </a:xfrm>
        </p:spPr>
        <p:txBody>
          <a:bodyPr/>
          <a:lstStyle/>
          <a:p>
            <a:r>
              <a:rPr lang="pl-PL" dirty="0"/>
              <a:t>I</a:t>
            </a:r>
            <a:r>
              <a:rPr lang="en-GB" dirty="0"/>
              <a:t>CT Management </a:t>
            </a:r>
            <a:r>
              <a:rPr lang="pl-PL" dirty="0"/>
              <a:t>– </a:t>
            </a:r>
            <a:r>
              <a:rPr lang="pl-PL" dirty="0" err="1"/>
              <a:t>different</a:t>
            </a:r>
            <a:r>
              <a:rPr lang="pl-PL" dirty="0"/>
              <a:t> </a:t>
            </a:r>
            <a:r>
              <a:rPr lang="pl-PL" dirty="0" err="1"/>
              <a:t>levels</a:t>
            </a:r>
            <a:r>
              <a:rPr lang="pl-PL" dirty="0"/>
              <a:t> of </a:t>
            </a:r>
            <a:r>
              <a:rPr lang="pl-PL" dirty="0" err="1"/>
              <a:t>analysis</a:t>
            </a:r>
            <a:endParaRPr lang="pl-PL" dirty="0"/>
          </a:p>
          <a:p>
            <a:pPr lvl="1"/>
            <a:r>
              <a:rPr lang="pl-PL" dirty="0" err="1"/>
              <a:t>National</a:t>
            </a:r>
            <a:r>
              <a:rPr lang="pl-PL" dirty="0"/>
              <a:t>, </a:t>
            </a:r>
            <a:r>
              <a:rPr lang="pl-PL" dirty="0" err="1"/>
              <a:t>regional</a:t>
            </a:r>
            <a:r>
              <a:rPr lang="pl-PL" dirty="0"/>
              <a:t>, </a:t>
            </a:r>
            <a:r>
              <a:rPr lang="pl-PL" dirty="0" err="1"/>
              <a:t>sectoral</a:t>
            </a:r>
            <a:r>
              <a:rPr lang="pl-PL" dirty="0"/>
              <a:t>, </a:t>
            </a:r>
            <a:r>
              <a:rPr lang="pl-PL" dirty="0" err="1"/>
              <a:t>company</a:t>
            </a:r>
            <a:r>
              <a:rPr lang="pl-PL" dirty="0"/>
              <a:t> </a:t>
            </a:r>
            <a:r>
              <a:rPr lang="pl-PL" dirty="0" err="1"/>
              <a:t>level</a:t>
            </a:r>
            <a:r>
              <a:rPr lang="pl-PL" dirty="0"/>
              <a:t> of management</a:t>
            </a:r>
            <a:r>
              <a:rPr lang="en-GB" dirty="0"/>
              <a:t> </a:t>
            </a:r>
            <a:endParaRPr lang="pl-PL" dirty="0"/>
          </a:p>
          <a:p>
            <a:r>
              <a:rPr lang="pl-PL" dirty="0"/>
              <a:t>I</a:t>
            </a:r>
            <a:r>
              <a:rPr lang="en-GB" dirty="0"/>
              <a:t>CT Management </a:t>
            </a:r>
            <a:r>
              <a:rPr lang="pl-PL" dirty="0" err="1"/>
              <a:t>at</a:t>
            </a:r>
            <a:r>
              <a:rPr lang="pl-PL" dirty="0"/>
              <a:t> </a:t>
            </a:r>
            <a:r>
              <a:rPr lang="pl-PL" dirty="0" err="1"/>
              <a:t>company</a:t>
            </a:r>
            <a:r>
              <a:rPr lang="pl-PL" dirty="0"/>
              <a:t> </a:t>
            </a:r>
            <a:r>
              <a:rPr lang="pl-PL" dirty="0" err="1"/>
              <a:t>level</a:t>
            </a:r>
            <a:r>
              <a:rPr lang="pl-PL" dirty="0"/>
              <a:t> – </a:t>
            </a:r>
            <a:r>
              <a:rPr lang="en-GB" dirty="0"/>
              <a:t>four </a:t>
            </a:r>
            <a:r>
              <a:rPr lang="pl-PL" dirty="0" err="1"/>
              <a:t>main</a:t>
            </a:r>
            <a:r>
              <a:rPr lang="pl-PL" dirty="0"/>
              <a:t> </a:t>
            </a:r>
            <a:r>
              <a:rPr lang="en-GB" dirty="0"/>
              <a:t>categories </a:t>
            </a:r>
            <a:r>
              <a:rPr lang="pl-PL" dirty="0" err="1"/>
              <a:t>selected</a:t>
            </a:r>
            <a:r>
              <a:rPr lang="pl-PL" dirty="0"/>
              <a:t> </a:t>
            </a:r>
            <a:r>
              <a:rPr lang="en-GB" dirty="0"/>
              <a:t>according to how business minded they are. </a:t>
            </a:r>
            <a:endParaRPr lang="pl-PL" dirty="0"/>
          </a:p>
          <a:p>
            <a:pPr lvl="1"/>
            <a:r>
              <a:rPr lang="en-GB" dirty="0"/>
              <a:t>It is essential to have capabilities and expectations in balance.</a:t>
            </a:r>
            <a:endParaRPr lang="pl-PL" dirty="0"/>
          </a:p>
          <a:p>
            <a:pPr>
              <a:buFont typeface="+mj-lt"/>
              <a:buAutoNum type="arabicPeriod"/>
            </a:pPr>
            <a:endParaRPr lang="en-GB" dirty="0"/>
          </a:p>
        </p:txBody>
      </p:sp>
      <p:graphicFrame>
        <p:nvGraphicFramePr>
          <p:cNvPr id="4" name="Diagram 3"/>
          <p:cNvGraphicFramePr/>
          <p:nvPr>
            <p:extLst>
              <p:ext uri="{D42A27DB-BD31-4B8C-83A1-F6EECF244321}">
                <p14:modId xmlns:p14="http://schemas.microsoft.com/office/powerpoint/2010/main" val="1271227598"/>
              </p:ext>
            </p:extLst>
          </p:nvPr>
        </p:nvGraphicFramePr>
        <p:xfrm>
          <a:off x="2057400" y="3739896"/>
          <a:ext cx="5751576" cy="2398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6894576" y="6138333"/>
            <a:ext cx="2697480" cy="307777"/>
          </a:xfrm>
          <a:prstGeom prst="rect">
            <a:avLst/>
          </a:prstGeom>
          <a:noFill/>
        </p:spPr>
        <p:txBody>
          <a:bodyPr wrap="square" rtlCol="0">
            <a:spAutoFit/>
          </a:bodyPr>
          <a:lstStyle/>
          <a:p>
            <a:r>
              <a:rPr lang="pl-PL" sz="1400" dirty="0"/>
              <a:t>Source: </a:t>
            </a:r>
            <a:r>
              <a:rPr lang="en-GB" sz="1400" dirty="0" err="1"/>
              <a:t>Huovinen</a:t>
            </a:r>
            <a:r>
              <a:rPr lang="pl-PL" sz="1400" dirty="0"/>
              <a:t>, 2010</a:t>
            </a:r>
            <a:endParaRPr lang="en-GB" sz="1400" dirty="0"/>
          </a:p>
        </p:txBody>
      </p:sp>
    </p:spTree>
    <p:extLst>
      <p:ext uri="{BB962C8B-B14F-4D97-AF65-F5344CB8AC3E}">
        <p14:creationId xmlns:p14="http://schemas.microsoft.com/office/powerpoint/2010/main" val="132425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ICT Management</a:t>
            </a:r>
            <a:endParaRPr lang="en-GB"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001619083"/>
              </p:ext>
            </p:extLst>
          </p:nvPr>
        </p:nvGraphicFramePr>
        <p:xfrm>
          <a:off x="677863" y="1508760"/>
          <a:ext cx="8596312" cy="4533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6894576" y="6138333"/>
            <a:ext cx="2697480" cy="307777"/>
          </a:xfrm>
          <a:prstGeom prst="rect">
            <a:avLst/>
          </a:prstGeom>
          <a:noFill/>
        </p:spPr>
        <p:txBody>
          <a:bodyPr wrap="square" rtlCol="0">
            <a:spAutoFit/>
          </a:bodyPr>
          <a:lstStyle/>
          <a:p>
            <a:r>
              <a:rPr lang="pl-PL" sz="1400" dirty="0"/>
              <a:t>Source: </a:t>
            </a:r>
            <a:r>
              <a:rPr lang="en-GB" sz="1400" dirty="0" err="1"/>
              <a:t>Huovinen</a:t>
            </a:r>
            <a:r>
              <a:rPr lang="pl-PL" sz="1400" dirty="0"/>
              <a:t>, 2010</a:t>
            </a:r>
            <a:endParaRPr lang="en-GB" sz="1400" dirty="0"/>
          </a:p>
        </p:txBody>
      </p:sp>
    </p:spTree>
    <p:extLst>
      <p:ext uri="{BB962C8B-B14F-4D97-AF65-F5344CB8AC3E}">
        <p14:creationId xmlns:p14="http://schemas.microsoft.com/office/powerpoint/2010/main" val="129365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ICT </a:t>
            </a:r>
            <a:r>
              <a:rPr lang="pl-PL" dirty="0" err="1"/>
              <a:t>at</a:t>
            </a:r>
            <a:r>
              <a:rPr lang="pl-PL" dirty="0"/>
              <a:t> country </a:t>
            </a:r>
            <a:r>
              <a:rPr lang="pl-PL" dirty="0" err="1"/>
              <a:t>level</a:t>
            </a:r>
            <a:br>
              <a:rPr lang="pl-PL" dirty="0"/>
            </a:br>
            <a:r>
              <a:rPr lang="en-GB" sz="2400" dirty="0"/>
              <a:t>ICT Development Index (IDI)</a:t>
            </a:r>
            <a:endParaRPr lang="en-GB" dirty="0"/>
          </a:p>
        </p:txBody>
      </p:sp>
      <p:sp>
        <p:nvSpPr>
          <p:cNvPr id="3" name="Symbol zastępczy zawartości 2"/>
          <p:cNvSpPr>
            <a:spLocks noGrp="1"/>
          </p:cNvSpPr>
          <p:nvPr>
            <p:ph idx="1"/>
          </p:nvPr>
        </p:nvSpPr>
        <p:spPr/>
        <p:txBody>
          <a:bodyPr/>
          <a:lstStyle/>
          <a:p>
            <a:r>
              <a:rPr lang="en-GB" dirty="0"/>
              <a:t>IDI is an index published by the United Nations International Telecommunication Union </a:t>
            </a:r>
            <a:endParaRPr lang="pl-PL" dirty="0"/>
          </a:p>
          <a:p>
            <a:r>
              <a:rPr lang="pl-PL" dirty="0"/>
              <a:t>It </a:t>
            </a:r>
            <a:r>
              <a:rPr lang="en-GB" dirty="0"/>
              <a:t>base</a:t>
            </a:r>
            <a:r>
              <a:rPr lang="pl-PL" dirty="0"/>
              <a:t>s</a:t>
            </a:r>
            <a:r>
              <a:rPr lang="en-GB" dirty="0"/>
              <a:t> on information and communication technologies (ICT) indicators. </a:t>
            </a:r>
            <a:endParaRPr lang="pl-PL" dirty="0"/>
          </a:p>
          <a:p>
            <a:r>
              <a:rPr lang="pl-PL" dirty="0"/>
              <a:t>IDI </a:t>
            </a:r>
            <a:r>
              <a:rPr lang="pl-PL" dirty="0" err="1"/>
              <a:t>is</a:t>
            </a:r>
            <a:r>
              <a:rPr lang="pl-PL" dirty="0"/>
              <a:t> the</a:t>
            </a:r>
            <a:r>
              <a:rPr lang="en-GB" dirty="0"/>
              <a:t> tool for benchmarking the most important indicators for measuring the information society. </a:t>
            </a:r>
            <a:endParaRPr lang="pl-PL" dirty="0"/>
          </a:p>
          <a:p>
            <a:r>
              <a:rPr lang="pl-PL" dirty="0"/>
              <a:t>G</a:t>
            </a:r>
            <a:r>
              <a:rPr lang="en-GB" dirty="0" err="1"/>
              <a:t>overnments</a:t>
            </a:r>
            <a:r>
              <a:rPr lang="en-GB" dirty="0"/>
              <a:t>, operators, development agencies, researchers and others can use </a:t>
            </a:r>
            <a:r>
              <a:rPr lang="pl-PL" dirty="0"/>
              <a:t>IDI </a:t>
            </a:r>
            <a:r>
              <a:rPr lang="en-GB" dirty="0"/>
              <a:t>to measure and compare ICT performance within and across countries. </a:t>
            </a:r>
            <a:endParaRPr lang="pl-PL" dirty="0"/>
          </a:p>
          <a:p>
            <a:r>
              <a:rPr lang="pl-PL"/>
              <a:t>IDI </a:t>
            </a:r>
            <a:r>
              <a:rPr lang="en-GB"/>
              <a:t>is </a:t>
            </a:r>
            <a:r>
              <a:rPr lang="en-GB" dirty="0"/>
              <a:t>based on 11 ICT indicators, grouped in three clusters: access, use and skills. </a:t>
            </a:r>
          </a:p>
        </p:txBody>
      </p:sp>
    </p:spTree>
    <p:extLst>
      <p:ext uri="{BB962C8B-B14F-4D97-AF65-F5344CB8AC3E}">
        <p14:creationId xmlns:p14="http://schemas.microsoft.com/office/powerpoint/2010/main" val="1847019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ICT Management – </a:t>
            </a:r>
            <a:r>
              <a:rPr lang="pl-PL" dirty="0" err="1"/>
              <a:t>further</a:t>
            </a:r>
            <a:r>
              <a:rPr lang="pl-PL" dirty="0"/>
              <a:t> </a:t>
            </a:r>
            <a:r>
              <a:rPr lang="pl-PL" dirty="0" err="1"/>
              <a:t>reading</a:t>
            </a:r>
            <a:endParaRPr lang="en-GB" dirty="0"/>
          </a:p>
        </p:txBody>
      </p:sp>
      <p:sp>
        <p:nvSpPr>
          <p:cNvPr id="3" name="Symbol zastępczy zawartości 2"/>
          <p:cNvSpPr>
            <a:spLocks noGrp="1"/>
          </p:cNvSpPr>
          <p:nvPr>
            <p:ph idx="1"/>
          </p:nvPr>
        </p:nvSpPr>
        <p:spPr/>
        <p:txBody>
          <a:bodyPr/>
          <a:lstStyle/>
          <a:p>
            <a:r>
              <a:rPr lang="en-GB" dirty="0" err="1"/>
              <a:t>Cedefop</a:t>
            </a:r>
            <a:r>
              <a:rPr lang="en-GB" dirty="0"/>
              <a:t> (2018). Handbook of ICT practices for guidance  and career development. Luxembourg: Publications</a:t>
            </a:r>
            <a:r>
              <a:rPr lang="pl-PL" dirty="0"/>
              <a:t> Office.</a:t>
            </a:r>
          </a:p>
          <a:p>
            <a:pPr lvl="1"/>
            <a:r>
              <a:rPr lang="en-GB" dirty="0">
                <a:hlinkClick r:id="rId2"/>
              </a:rPr>
              <a:t>http://data.europa.eu/doi/10.2801/368695</a:t>
            </a:r>
            <a:r>
              <a:rPr lang="pl-PL" dirty="0"/>
              <a:t> </a:t>
            </a:r>
          </a:p>
          <a:p>
            <a:r>
              <a:rPr lang="en-GB" dirty="0" err="1"/>
              <a:t>Gatautis</a:t>
            </a:r>
            <a:r>
              <a:rPr lang="pl-PL" dirty="0"/>
              <a:t>, R.; </a:t>
            </a:r>
            <a:r>
              <a:rPr lang="en-GB" dirty="0" err="1"/>
              <a:t>Medziausiene</a:t>
            </a:r>
            <a:r>
              <a:rPr lang="pl-PL" dirty="0"/>
              <a:t>, A.;</a:t>
            </a:r>
            <a:r>
              <a:rPr lang="en-GB" dirty="0"/>
              <a:t> </a:t>
            </a:r>
            <a:r>
              <a:rPr lang="pl-PL" dirty="0"/>
              <a:t>T</a:t>
            </a:r>
            <a:r>
              <a:rPr lang="en-GB" dirty="0" err="1"/>
              <a:t>arute</a:t>
            </a:r>
            <a:r>
              <a:rPr lang="en-GB" dirty="0"/>
              <a:t>,</a:t>
            </a:r>
            <a:r>
              <a:rPr lang="pl-PL" dirty="0"/>
              <a:t> A.; </a:t>
            </a:r>
            <a:r>
              <a:rPr lang="en-GB" dirty="0" err="1"/>
              <a:t>Vaiciukynait</a:t>
            </a:r>
            <a:r>
              <a:rPr lang="pl-PL" dirty="0"/>
              <a:t>, E. (2015) </a:t>
            </a:r>
            <a:r>
              <a:rPr lang="en-GB" dirty="0"/>
              <a:t>Towards ICT Impact Framework: Private and Public Sectors Perspective</a:t>
            </a:r>
            <a:r>
              <a:rPr lang="pl-PL" dirty="0"/>
              <a:t>, </a:t>
            </a:r>
            <a:r>
              <a:rPr lang="en-GB" dirty="0"/>
              <a:t>Journal of Economics, Business and Management, Vol. 3, No. 4, April</a:t>
            </a:r>
            <a:r>
              <a:rPr lang="pl-PL" dirty="0"/>
              <a:t>.</a:t>
            </a:r>
            <a:endParaRPr lang="en-GB" dirty="0"/>
          </a:p>
        </p:txBody>
      </p:sp>
    </p:spTree>
    <p:extLst>
      <p:ext uri="{BB962C8B-B14F-4D97-AF65-F5344CB8AC3E}">
        <p14:creationId xmlns:p14="http://schemas.microsoft.com/office/powerpoint/2010/main" val="3207878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49124" y="4528457"/>
            <a:ext cx="7766936" cy="1517049"/>
          </a:xfrm>
        </p:spPr>
        <p:txBody>
          <a:bodyPr>
            <a:normAutofit fontScale="85000" lnSpcReduction="20000"/>
          </a:bodyPr>
          <a:lstStyle/>
          <a:p>
            <a:pPr algn="ctr"/>
            <a:r>
              <a:rPr lang="pl-PL" sz="3900" dirty="0" err="1"/>
              <a:t>Questions</a:t>
            </a:r>
            <a:r>
              <a:rPr lang="pl-PL" sz="3900" dirty="0"/>
              <a:t>? </a:t>
            </a:r>
            <a:r>
              <a:rPr lang="pl-PL" sz="3900" dirty="0" err="1"/>
              <a:t>Comments</a:t>
            </a:r>
            <a:r>
              <a:rPr lang="pl-PL" sz="3900" dirty="0"/>
              <a:t>? Feedback?</a:t>
            </a:r>
          </a:p>
          <a:p>
            <a:pPr algn="ctr"/>
            <a:endParaRPr lang="pl-PL" dirty="0"/>
          </a:p>
          <a:p>
            <a:pPr algn="ctr"/>
            <a:r>
              <a:rPr lang="pl-PL" dirty="0"/>
              <a:t>Training </a:t>
            </a:r>
            <a:r>
              <a:rPr lang="pl-PL" dirty="0" err="1"/>
              <a:t>Week</a:t>
            </a:r>
            <a:r>
              <a:rPr lang="pl-PL" dirty="0"/>
              <a:t> 30 </a:t>
            </a:r>
            <a:r>
              <a:rPr lang="pl-PL" dirty="0" err="1"/>
              <a:t>September</a:t>
            </a:r>
            <a:r>
              <a:rPr lang="pl-PL" dirty="0"/>
              <a:t> – 4th </a:t>
            </a:r>
            <a:r>
              <a:rPr lang="pl-PL" dirty="0" err="1"/>
              <a:t>October</a:t>
            </a:r>
            <a:r>
              <a:rPr lang="pl-PL" dirty="0"/>
              <a:t> 2019</a:t>
            </a:r>
          </a:p>
          <a:p>
            <a:pPr algn="ctr"/>
            <a:r>
              <a:rPr lang="pl-PL" dirty="0" err="1"/>
              <a:t>Thessaloniki</a:t>
            </a:r>
            <a:r>
              <a:rPr lang="pl-PL" dirty="0"/>
              <a:t>, Greece</a:t>
            </a:r>
          </a:p>
        </p:txBody>
      </p:sp>
      <p:sp>
        <p:nvSpPr>
          <p:cNvPr id="5" name="Título 1"/>
          <p:cNvSpPr txBox="1">
            <a:spLocks/>
          </p:cNvSpPr>
          <p:nvPr/>
        </p:nvSpPr>
        <p:spPr>
          <a:xfrm>
            <a:off x="664749" y="1953491"/>
            <a:ext cx="9135687" cy="2238657"/>
          </a:xfrm>
          <a:prstGeom prst="rect">
            <a:avLst/>
          </a:prstGeom>
        </p:spPr>
        <p:txBody>
          <a:bodyPr vert="horz" lIns="91440" tIns="45720" rIns="91440" bIns="45720" rtlCol="0" anchor="b">
            <a:normAutofit fontScale="60000" lnSpcReduction="2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7200" dirty="0"/>
              <a:t>Managing and understanding the quintuple helix towards fostering digital &amp; responsible startups</a:t>
            </a:r>
            <a:endParaRPr lang="es-ES" sz="8000" b="1" dirty="0"/>
          </a:p>
        </p:txBody>
      </p:sp>
    </p:spTree>
    <p:extLst>
      <p:ext uri="{BB962C8B-B14F-4D97-AF65-F5344CB8AC3E}">
        <p14:creationId xmlns:p14="http://schemas.microsoft.com/office/powerpoint/2010/main" val="2930419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Triple</a:t>
            </a:r>
            <a:r>
              <a:rPr lang="pl-PL" dirty="0"/>
              <a:t> </a:t>
            </a:r>
            <a:r>
              <a:rPr lang="pl-PL" dirty="0" err="1"/>
              <a:t>Helix</a:t>
            </a:r>
            <a:r>
              <a:rPr lang="pl-PL" dirty="0"/>
              <a:t> – the </a:t>
            </a:r>
            <a:r>
              <a:rPr lang="pl-PL" dirty="0" err="1"/>
              <a:t>origin</a:t>
            </a:r>
            <a:r>
              <a:rPr lang="pl-PL" dirty="0"/>
              <a:t> of </a:t>
            </a:r>
            <a:r>
              <a:rPr lang="pl-PL" dirty="0" err="1"/>
              <a:t>Quintuple</a:t>
            </a:r>
            <a:r>
              <a:rPr lang="pl-PL" dirty="0"/>
              <a:t> </a:t>
            </a:r>
            <a:r>
              <a:rPr lang="pl-PL" dirty="0" err="1"/>
              <a:t>Helix</a:t>
            </a:r>
            <a:endParaRPr lang="pl-PL" dirty="0"/>
          </a:p>
        </p:txBody>
      </p:sp>
      <p:sp>
        <p:nvSpPr>
          <p:cNvPr id="3" name="Symbol zastępczy zawartości 2"/>
          <p:cNvSpPr>
            <a:spLocks noGrp="1"/>
          </p:cNvSpPr>
          <p:nvPr>
            <p:ph idx="1"/>
          </p:nvPr>
        </p:nvSpPr>
        <p:spPr>
          <a:xfrm>
            <a:off x="677334" y="2151880"/>
            <a:ext cx="8596668" cy="3880773"/>
          </a:xfrm>
        </p:spPr>
        <p:txBody>
          <a:bodyPr>
            <a:normAutofit/>
          </a:bodyPr>
          <a:lstStyle/>
          <a:p>
            <a:r>
              <a:rPr lang="en-US" dirty="0"/>
              <a:t>The </a:t>
            </a:r>
            <a:r>
              <a:rPr lang="en-US" u="sng" dirty="0"/>
              <a:t>triple helix model of innovation</a:t>
            </a:r>
            <a:r>
              <a:rPr lang="en-US" dirty="0"/>
              <a:t> refers to a set of interactions between academia, industry and governments, to foster economic and social development</a:t>
            </a:r>
            <a:endParaRPr lang="pl-PL" dirty="0"/>
          </a:p>
          <a:p>
            <a:r>
              <a:rPr lang="en-US" dirty="0"/>
              <a:t>This framework was first theorized by Henry </a:t>
            </a:r>
            <a:r>
              <a:rPr lang="en-US" dirty="0" err="1"/>
              <a:t>Etzkowitz</a:t>
            </a:r>
            <a:r>
              <a:rPr lang="en-US" dirty="0"/>
              <a:t> and </a:t>
            </a:r>
            <a:r>
              <a:rPr lang="en-US" dirty="0" err="1"/>
              <a:t>Loet</a:t>
            </a:r>
            <a:r>
              <a:rPr lang="en-US" dirty="0"/>
              <a:t> </a:t>
            </a:r>
            <a:r>
              <a:rPr lang="en-US" dirty="0" err="1"/>
              <a:t>Leydesdorff</a:t>
            </a:r>
            <a:r>
              <a:rPr lang="en-US" dirty="0"/>
              <a:t> in the 1990s</a:t>
            </a:r>
            <a:endParaRPr lang="pl-PL" dirty="0"/>
          </a:p>
          <a:p>
            <a:r>
              <a:rPr lang="en-US" dirty="0"/>
              <a:t>The triple helix model of Innovation</a:t>
            </a:r>
            <a:r>
              <a:rPr lang="pl-PL" dirty="0"/>
              <a:t> </a:t>
            </a:r>
            <a:r>
              <a:rPr lang="en-US" dirty="0"/>
              <a:t>is based on the interactions between the three following elements and their associated ‘initial role’:</a:t>
            </a:r>
            <a:endParaRPr lang="pl-PL" dirty="0"/>
          </a:p>
          <a:p>
            <a:pPr lvl="1"/>
            <a:r>
              <a:rPr lang="en-US" dirty="0"/>
              <a:t>universities </a:t>
            </a:r>
            <a:r>
              <a:rPr lang="pl-PL" dirty="0" err="1"/>
              <a:t>providing</a:t>
            </a:r>
            <a:r>
              <a:rPr lang="pl-PL" dirty="0"/>
              <a:t> </a:t>
            </a:r>
            <a:r>
              <a:rPr lang="pl-PL" dirty="0" err="1"/>
              <a:t>education</a:t>
            </a:r>
            <a:r>
              <a:rPr lang="pl-PL" dirty="0"/>
              <a:t> to </a:t>
            </a:r>
            <a:r>
              <a:rPr lang="pl-PL" dirty="0" err="1"/>
              <a:t>individuals</a:t>
            </a:r>
            <a:r>
              <a:rPr lang="pl-PL" dirty="0"/>
              <a:t> and </a:t>
            </a:r>
            <a:r>
              <a:rPr lang="en-US" dirty="0"/>
              <a:t>engaging in basic research</a:t>
            </a:r>
            <a:endParaRPr lang="pl-PL" dirty="0"/>
          </a:p>
          <a:p>
            <a:pPr lvl="1"/>
            <a:r>
              <a:rPr lang="en-US" dirty="0"/>
              <a:t>industries producing commercial goods</a:t>
            </a:r>
            <a:endParaRPr lang="pl-PL" dirty="0"/>
          </a:p>
          <a:p>
            <a:pPr lvl="1"/>
            <a:r>
              <a:rPr lang="en-US" dirty="0"/>
              <a:t>governments that are regulating markets</a:t>
            </a:r>
            <a:endParaRPr lang="pl-PL" dirty="0"/>
          </a:p>
        </p:txBody>
      </p:sp>
      <p:sp>
        <p:nvSpPr>
          <p:cNvPr id="4" name="Prostokąt 3"/>
          <p:cNvSpPr/>
          <p:nvPr/>
        </p:nvSpPr>
        <p:spPr>
          <a:xfrm>
            <a:off x="677334" y="5874747"/>
            <a:ext cx="8596668" cy="461665"/>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"The Triple Helix Concept". Stanford University Triple Helix Research Group. 11 July 2011.</a:t>
            </a:r>
          </a:p>
          <a:p>
            <a:pPr>
              <a:buFont typeface="+mj-lt"/>
              <a:buAutoNum type="arabicPeriod"/>
            </a:pPr>
            <a:r>
              <a:rPr lang="pl-PL"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Leydesdorff</a:t>
            </a: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Loet</a:t>
            </a:r>
            <a:r>
              <a:rPr lang="en-US" sz="800" dirty="0">
                <a:solidFill>
                  <a:srgbClr val="222222"/>
                </a:solidFill>
                <a:latin typeface="Arial" panose="020B0604020202020204" pitchFamily="34" charset="0"/>
              </a:rPr>
              <a:t> (2012). "The Knowledge-Based Economy and the Triple Helix Model" . University of Amsterdam, Amsterdam School of Communications Research. </a:t>
            </a:r>
          </a:p>
          <a:p>
            <a:pPr>
              <a:buFont typeface="+mj-lt"/>
              <a:buAutoNum type="arabicPeriod"/>
            </a:pP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Leydesdorff</a:t>
            </a: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Loet</a:t>
            </a:r>
            <a:r>
              <a:rPr lang="en-US" sz="800" dirty="0">
                <a:solidFill>
                  <a:srgbClr val="222222"/>
                </a:solidFill>
                <a:latin typeface="Arial" panose="020B0604020202020204" pitchFamily="34" charset="0"/>
              </a:rPr>
              <a:t>; Lawton Smith, Helen. "The Triple Helix in the context of global change: dynamics and challenges"</a:t>
            </a:r>
          </a:p>
        </p:txBody>
      </p:sp>
    </p:spTree>
    <p:extLst>
      <p:ext uri="{BB962C8B-B14F-4D97-AF65-F5344CB8AC3E}">
        <p14:creationId xmlns:p14="http://schemas.microsoft.com/office/powerpoint/2010/main" val="16923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8" name="Group 1027">
            <a:extLst>
              <a:ext uri="{FF2B5EF4-FFF2-40B4-BE49-F238E27FC236}">
                <a16:creationId xmlns:a16="http://schemas.microsoft.com/office/drawing/2014/main" id="{CE1D4001-1C27-4D26-8890-1120F159E252}"/>
              </a:ext>
            </a:extLst>
          </p:cNvPr>
          <p:cNvGrpSpPr/>
          <p:nvPr/>
        </p:nvGrpSpPr>
        <p:grpSpPr>
          <a:xfrm>
            <a:off x="496775" y="2727784"/>
            <a:ext cx="8771860" cy="2258887"/>
            <a:chOff x="3219450" y="2674620"/>
            <a:chExt cx="5753100" cy="1508760"/>
          </a:xfrm>
        </p:grpSpPr>
        <p:grpSp>
          <p:nvGrpSpPr>
            <p:cNvPr id="48" name="Group 47">
              <a:extLst>
                <a:ext uri="{FF2B5EF4-FFF2-40B4-BE49-F238E27FC236}">
                  <a16:creationId xmlns:a16="http://schemas.microsoft.com/office/drawing/2014/main" id="{47C85B4B-6BC2-4A8F-BC57-DAEF339416A2}"/>
                </a:ext>
              </a:extLst>
            </p:cNvPr>
            <p:cNvGrpSpPr>
              <a:grpSpLocks/>
            </p:cNvGrpSpPr>
            <p:nvPr/>
          </p:nvGrpSpPr>
          <p:grpSpPr bwMode="auto">
            <a:xfrm>
              <a:off x="5385435" y="2674620"/>
              <a:ext cx="1505585" cy="1508760"/>
              <a:chOff x="4650" y="9272"/>
              <a:chExt cx="2910" cy="2849"/>
            </a:xfrm>
          </p:grpSpPr>
          <p:sp>
            <p:nvSpPr>
              <p:cNvPr id="56" name="Oval 55">
                <a:extLst>
                  <a:ext uri="{FF2B5EF4-FFF2-40B4-BE49-F238E27FC236}">
                    <a16:creationId xmlns:a16="http://schemas.microsoft.com/office/drawing/2014/main" id="{C429777B-D169-43F1-AA5B-37391BC1C9F2}"/>
                  </a:ext>
                </a:extLst>
              </p:cNvPr>
              <p:cNvSpPr>
                <a:spLocks noChangeArrowheads="1"/>
              </p:cNvSpPr>
              <p:nvPr/>
            </p:nvSpPr>
            <p:spPr bwMode="auto">
              <a:xfrm>
                <a:off x="5423" y="9272"/>
                <a:ext cx="1372" cy="1309"/>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STATE</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57" name="Oval 56">
                <a:extLst>
                  <a:ext uri="{FF2B5EF4-FFF2-40B4-BE49-F238E27FC236}">
                    <a16:creationId xmlns:a16="http://schemas.microsoft.com/office/drawing/2014/main" id="{DB64D753-3B16-4624-AEE4-2005AEAD4175}"/>
                  </a:ext>
                </a:extLst>
              </p:cNvPr>
              <p:cNvSpPr>
                <a:spLocks noChangeArrowheads="1"/>
              </p:cNvSpPr>
              <p:nvPr/>
            </p:nvSpPr>
            <p:spPr bwMode="auto">
              <a:xfrm>
                <a:off x="4650" y="10906"/>
                <a:ext cx="1200" cy="121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8" name="Oval 57">
                <a:extLst>
                  <a:ext uri="{FF2B5EF4-FFF2-40B4-BE49-F238E27FC236}">
                    <a16:creationId xmlns:a16="http://schemas.microsoft.com/office/drawing/2014/main" id="{28E62B4D-F134-4639-A36A-211111A6363B}"/>
                  </a:ext>
                </a:extLst>
              </p:cNvPr>
              <p:cNvSpPr>
                <a:spLocks noChangeArrowheads="1"/>
              </p:cNvSpPr>
              <p:nvPr/>
            </p:nvSpPr>
            <p:spPr bwMode="auto">
              <a:xfrm>
                <a:off x="6360" y="10906"/>
                <a:ext cx="1200" cy="121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UNI</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cxnSp>
            <p:nvCxnSpPr>
              <p:cNvPr id="59" name="AutoShape 45">
                <a:extLst>
                  <a:ext uri="{FF2B5EF4-FFF2-40B4-BE49-F238E27FC236}">
                    <a16:creationId xmlns:a16="http://schemas.microsoft.com/office/drawing/2014/main" id="{51320DF4-3C22-47AE-AF81-AFFBB0EA3523}"/>
                  </a:ext>
                </a:extLst>
              </p:cNvPr>
              <p:cNvCxnSpPr>
                <a:cxnSpLocks noChangeShapeType="1"/>
              </p:cNvCxnSpPr>
              <p:nvPr/>
            </p:nvCxnSpPr>
            <p:spPr bwMode="auto">
              <a:xfrm>
                <a:off x="5850" y="11494"/>
                <a:ext cx="51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0" name="AutoShape 46">
                <a:extLst>
                  <a:ext uri="{FF2B5EF4-FFF2-40B4-BE49-F238E27FC236}">
                    <a16:creationId xmlns:a16="http://schemas.microsoft.com/office/drawing/2014/main" id="{84884CCE-B8EE-46AE-A08D-17B8D2BDB6B6}"/>
                  </a:ext>
                </a:extLst>
              </p:cNvPr>
              <p:cNvCxnSpPr>
                <a:cxnSpLocks noChangeShapeType="1"/>
              </p:cNvCxnSpPr>
              <p:nvPr/>
            </p:nvCxnSpPr>
            <p:spPr bwMode="auto">
              <a:xfrm flipV="1">
                <a:off x="5340" y="10389"/>
                <a:ext cx="284" cy="51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1" name="AutoShape 47">
                <a:extLst>
                  <a:ext uri="{FF2B5EF4-FFF2-40B4-BE49-F238E27FC236}">
                    <a16:creationId xmlns:a16="http://schemas.microsoft.com/office/drawing/2014/main" id="{491453F3-AD8A-4189-9109-BB5829807E02}"/>
                  </a:ext>
                </a:extLst>
              </p:cNvPr>
              <p:cNvCxnSpPr>
                <a:cxnSpLocks noChangeShapeType="1"/>
              </p:cNvCxnSpPr>
              <p:nvPr/>
            </p:nvCxnSpPr>
            <p:spPr bwMode="auto">
              <a:xfrm flipH="1" flipV="1">
                <a:off x="6594" y="10389"/>
                <a:ext cx="201" cy="51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49" name="Group 48">
              <a:extLst>
                <a:ext uri="{FF2B5EF4-FFF2-40B4-BE49-F238E27FC236}">
                  <a16:creationId xmlns:a16="http://schemas.microsoft.com/office/drawing/2014/main" id="{8037ADDA-AF46-4086-8F44-1444AD568C16}"/>
                </a:ext>
              </a:extLst>
            </p:cNvPr>
            <p:cNvGrpSpPr>
              <a:grpSpLocks/>
            </p:cNvGrpSpPr>
            <p:nvPr/>
          </p:nvGrpSpPr>
          <p:grpSpPr bwMode="auto">
            <a:xfrm>
              <a:off x="7591425" y="2811784"/>
              <a:ext cx="1381125" cy="1357631"/>
              <a:chOff x="8145" y="9561"/>
              <a:chExt cx="2670" cy="2563"/>
            </a:xfrm>
          </p:grpSpPr>
          <p:sp>
            <p:nvSpPr>
              <p:cNvPr id="53" name="Oval 52">
                <a:extLst>
                  <a:ext uri="{FF2B5EF4-FFF2-40B4-BE49-F238E27FC236}">
                    <a16:creationId xmlns:a16="http://schemas.microsoft.com/office/drawing/2014/main" id="{7B57FBA8-7A5E-4D5F-9984-7A19C3328D49}"/>
                  </a:ext>
                </a:extLst>
              </p:cNvPr>
              <p:cNvSpPr>
                <a:spLocks noChangeArrowheads="1"/>
              </p:cNvSpPr>
              <p:nvPr/>
            </p:nvSpPr>
            <p:spPr bwMode="auto">
              <a:xfrm>
                <a:off x="8760" y="9561"/>
                <a:ext cx="1485" cy="14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STATE</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4" name="Oval 53">
                <a:extLst>
                  <a:ext uri="{FF2B5EF4-FFF2-40B4-BE49-F238E27FC236}">
                    <a16:creationId xmlns:a16="http://schemas.microsoft.com/office/drawing/2014/main" id="{314E4191-E90C-42B5-83BE-3041CDE3C0F5}"/>
                  </a:ext>
                </a:extLst>
              </p:cNvPr>
              <p:cNvSpPr>
                <a:spLocks noChangeArrowheads="1"/>
              </p:cNvSpPr>
              <p:nvPr/>
            </p:nvSpPr>
            <p:spPr bwMode="auto">
              <a:xfrm>
                <a:off x="9330" y="10669"/>
                <a:ext cx="1485" cy="1455"/>
              </a:xfrm>
              <a:prstGeom prst="ellipse">
                <a:avLst/>
              </a:prstGeom>
              <a:solidFill>
                <a:schemeClr val="bg1">
                  <a:lumMod val="100000"/>
                  <a:lumOff val="0"/>
                  <a:alpha val="0"/>
                </a:schemeClr>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UNI</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5" name="Oval 54">
                <a:extLst>
                  <a:ext uri="{FF2B5EF4-FFF2-40B4-BE49-F238E27FC236}">
                    <a16:creationId xmlns:a16="http://schemas.microsoft.com/office/drawing/2014/main" id="{45648668-7F2A-4181-A3D5-48554408DD32}"/>
                  </a:ext>
                </a:extLst>
              </p:cNvPr>
              <p:cNvSpPr>
                <a:spLocks noChangeArrowheads="1"/>
              </p:cNvSpPr>
              <p:nvPr/>
            </p:nvSpPr>
            <p:spPr bwMode="auto">
              <a:xfrm>
                <a:off x="8145" y="10654"/>
                <a:ext cx="1485" cy="1455"/>
              </a:xfrm>
              <a:prstGeom prst="ellipse">
                <a:avLst/>
              </a:prstGeom>
              <a:solidFill>
                <a:schemeClr val="bg1">
                  <a:lumMod val="100000"/>
                  <a:lumOff val="0"/>
                  <a:alpha val="14999"/>
                </a:schemeClr>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50" name="Oval 49">
              <a:extLst>
                <a:ext uri="{FF2B5EF4-FFF2-40B4-BE49-F238E27FC236}">
                  <a16:creationId xmlns:a16="http://schemas.microsoft.com/office/drawing/2014/main" id="{D07C9686-5E49-4D4B-A114-AFD10B12FD99}"/>
                </a:ext>
              </a:extLst>
            </p:cNvPr>
            <p:cNvSpPr>
              <a:spLocks noChangeArrowheads="1"/>
            </p:cNvSpPr>
            <p:nvPr/>
          </p:nvSpPr>
          <p:spPr bwMode="auto">
            <a:xfrm>
              <a:off x="3219450" y="2696845"/>
              <a:ext cx="1482090" cy="14859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STATE</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1" name="Oval 50">
              <a:extLst>
                <a:ext uri="{FF2B5EF4-FFF2-40B4-BE49-F238E27FC236}">
                  <a16:creationId xmlns:a16="http://schemas.microsoft.com/office/drawing/2014/main" id="{524D2E4D-AEDD-4DBE-9A81-583B6C53008C}"/>
                </a:ext>
              </a:extLst>
            </p:cNvPr>
            <p:cNvSpPr>
              <a:spLocks noChangeArrowheads="1"/>
            </p:cNvSpPr>
            <p:nvPr/>
          </p:nvSpPr>
          <p:spPr bwMode="auto">
            <a:xfrm>
              <a:off x="4019550" y="3112135"/>
              <a:ext cx="621030" cy="64389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UNI</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2" name="Oval 51">
              <a:extLst>
                <a:ext uri="{FF2B5EF4-FFF2-40B4-BE49-F238E27FC236}">
                  <a16:creationId xmlns:a16="http://schemas.microsoft.com/office/drawing/2014/main" id="{60234D32-4630-4A70-9519-C0AA28E9BDA1}"/>
                </a:ext>
              </a:extLst>
            </p:cNvPr>
            <p:cNvSpPr>
              <a:spLocks noChangeArrowheads="1"/>
            </p:cNvSpPr>
            <p:nvPr/>
          </p:nvSpPr>
          <p:spPr bwMode="auto">
            <a:xfrm>
              <a:off x="3333750" y="3172460"/>
              <a:ext cx="621030" cy="64389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1029" name="TextBox 1028">
            <a:extLst>
              <a:ext uri="{FF2B5EF4-FFF2-40B4-BE49-F238E27FC236}">
                <a16:creationId xmlns:a16="http://schemas.microsoft.com/office/drawing/2014/main" id="{95D00535-0021-4A9B-9CAF-66DAD7FEB8B5}"/>
              </a:ext>
            </a:extLst>
          </p:cNvPr>
          <p:cNvSpPr txBox="1"/>
          <p:nvPr/>
        </p:nvSpPr>
        <p:spPr>
          <a:xfrm>
            <a:off x="181634" y="2251348"/>
            <a:ext cx="993323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TH1: </a:t>
            </a:r>
            <a:r>
              <a:rPr kumimoji="0" lang="en-US" sz="1800" b="0" i="0" u="none" strike="noStrike" kern="1200" cap="none" spc="0" normalizeH="0" baseline="0" noProof="0" dirty="0" err="1">
                <a:ln>
                  <a:noFill/>
                </a:ln>
                <a:solidFill>
                  <a:prstClr val="black"/>
                </a:solidFill>
                <a:effectLst/>
                <a:uLnTx/>
                <a:uFillTx/>
                <a:latin typeface="Trebuchet MS" panose="020B0603020202020204"/>
                <a:ea typeface="+mn-ea"/>
                <a:cs typeface="+mn-cs"/>
              </a:rPr>
              <a:t>etatistic</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model of UIS;</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 TH2: </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laissez-faire policy of UIS; </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TH3: </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Triple Helix model of UIS</a:t>
            </a:r>
          </a:p>
        </p:txBody>
      </p:sp>
      <p:sp>
        <p:nvSpPr>
          <p:cNvPr id="1030" name="TextBox 1029">
            <a:extLst>
              <a:ext uri="{FF2B5EF4-FFF2-40B4-BE49-F238E27FC236}">
                <a16:creationId xmlns:a16="http://schemas.microsoft.com/office/drawing/2014/main" id="{43562C5F-5A36-44E3-A5BC-2791441C42F2}"/>
              </a:ext>
            </a:extLst>
          </p:cNvPr>
          <p:cNvSpPr txBox="1"/>
          <p:nvPr/>
        </p:nvSpPr>
        <p:spPr>
          <a:xfrm>
            <a:off x="3257364" y="5150363"/>
            <a:ext cx="3379451" cy="492443"/>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00" b="0" i="1" u="none" strike="noStrike" kern="1200" cap="none" spc="0" normalizeH="0" baseline="0" noProof="0" dirty="0">
                <a:ln>
                  <a:noFill/>
                </a:ln>
                <a:solidFill>
                  <a:prstClr val="black"/>
                </a:solidFill>
                <a:effectLst/>
                <a:uLnTx/>
                <a:uFillTx/>
                <a:latin typeface="Trebuchet MS" panose="020B0603020202020204"/>
                <a:ea typeface="+mn-ea"/>
                <a:cs typeface="+mn-cs"/>
              </a:rPr>
              <a:t>Source: </a:t>
            </a:r>
            <a:r>
              <a:rPr kumimoji="0" lang="en-US" sz="1300" b="0" i="1" u="none" strike="noStrike" kern="1200" cap="none" spc="0" normalizeH="0" baseline="0" noProof="0" dirty="0" err="1">
                <a:ln>
                  <a:noFill/>
                </a:ln>
                <a:solidFill>
                  <a:prstClr val="black"/>
                </a:solidFill>
                <a:effectLst/>
                <a:uLnTx/>
                <a:uFillTx/>
                <a:latin typeface="Trebuchet MS" panose="020B0603020202020204"/>
                <a:ea typeface="+mn-ea"/>
                <a:cs typeface="+mn-cs"/>
              </a:rPr>
              <a:t>Etzkowitz</a:t>
            </a:r>
            <a:r>
              <a:rPr kumimoji="0" lang="en-US" sz="1300" b="0" i="1" u="none" strike="noStrike" kern="1200" cap="none" spc="0" normalizeH="0" baseline="0" noProof="0" dirty="0">
                <a:ln>
                  <a:noFill/>
                </a:ln>
                <a:solidFill>
                  <a:prstClr val="black"/>
                </a:solidFill>
                <a:effectLst/>
                <a:uLnTx/>
                <a:uFillTx/>
                <a:latin typeface="Trebuchet MS" panose="020B0603020202020204"/>
                <a:ea typeface="+mn-ea"/>
                <a:cs typeface="+mn-cs"/>
              </a:rPr>
              <a:t> and </a:t>
            </a:r>
            <a:r>
              <a:rPr kumimoji="0" lang="en-US" sz="1300" b="0" i="1" u="none" strike="noStrike" kern="1200" cap="none" spc="0" normalizeH="0" baseline="0" noProof="0" dirty="0" err="1">
                <a:ln>
                  <a:noFill/>
                </a:ln>
                <a:solidFill>
                  <a:prstClr val="black"/>
                </a:solidFill>
                <a:effectLst/>
                <a:uLnTx/>
                <a:uFillTx/>
                <a:latin typeface="Trebuchet MS" panose="020B0603020202020204"/>
                <a:ea typeface="+mn-ea"/>
                <a:cs typeface="+mn-cs"/>
              </a:rPr>
              <a:t>Leydesdorff</a:t>
            </a:r>
            <a:r>
              <a:rPr kumimoji="0" lang="en-US" sz="1300" b="0" i="1" u="none" strike="noStrike" kern="1200" cap="none" spc="0" normalizeH="0" baseline="0" noProof="0" dirty="0">
                <a:ln>
                  <a:noFill/>
                </a:ln>
                <a:solidFill>
                  <a:prstClr val="black"/>
                </a:solidFill>
                <a:effectLst/>
                <a:uLnTx/>
                <a:uFillTx/>
                <a:latin typeface="Trebuchet MS" panose="020B0603020202020204"/>
                <a:ea typeface="+mn-ea"/>
                <a:cs typeface="+mn-cs"/>
              </a:rPr>
              <a:t>, (2000)</a:t>
            </a:r>
            <a:endParaRPr kumimoji="0" lang="en-US" sz="13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65" name="Oval 64">
            <a:extLst>
              <a:ext uri="{FF2B5EF4-FFF2-40B4-BE49-F238E27FC236}">
                <a16:creationId xmlns:a16="http://schemas.microsoft.com/office/drawing/2014/main" id="{E58DF377-D848-4C1F-975C-C4E29618A662}"/>
              </a:ext>
            </a:extLst>
          </p:cNvPr>
          <p:cNvSpPr>
            <a:spLocks noChangeArrowheads="1"/>
          </p:cNvSpPr>
          <p:nvPr/>
        </p:nvSpPr>
        <p:spPr bwMode="auto">
          <a:xfrm>
            <a:off x="7955654" y="3788065"/>
            <a:ext cx="555625" cy="584835"/>
          </a:xfrm>
          <a:prstGeom prst="ellipse">
            <a:avLst/>
          </a:prstGeom>
          <a:solidFill>
            <a:schemeClr val="lt1">
              <a:lumMod val="100000"/>
              <a:lumOff val="0"/>
              <a:alpha val="0"/>
            </a:schemeClr>
          </a:solidFill>
          <a:ln w="12700">
            <a:solidFill>
              <a:schemeClr val="dk1">
                <a:lumMod val="100000"/>
                <a:lumOff val="0"/>
              </a:schemeClr>
            </a:solidFill>
            <a:prstDash val="dash"/>
            <a:round/>
            <a:headEnd/>
            <a:tailEnd/>
          </a:ln>
          <a:effectLst/>
          <a:extLst>
            <a:ext uri="{AF507438-7753-43e0-B8FC-AC1667EBCBE1}">
              <a14:hiddenEffects xmlns:wp="http://schemas.openxmlformats.org/drawingml/2006/wordprocessingDrawing" xmlns:wp14="http://schemas.microsoft.com/office/word/2010/wordprocessingDrawing" xmlns:wps="http://schemas.microsoft.com/office/word/2010/wordprocessingShape" xmlns:arto="http://schemas.microsoft.com/office/word/2006/arto"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lc="http://schemas.openxmlformats.org/drawingml/2006/lockedCanvas">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21" name="Tytuł 1">
            <a:extLst>
              <a:ext uri="{FF2B5EF4-FFF2-40B4-BE49-F238E27FC236}">
                <a16:creationId xmlns:a16="http://schemas.microsoft.com/office/drawing/2014/main" id="{B4A698C8-9B5B-4372-880F-C6D89B3CA0BF}"/>
              </a:ext>
            </a:extLst>
          </p:cNvPr>
          <p:cNvSpPr txBox="1">
            <a:spLocks/>
          </p:cNvSpPr>
          <p:nvPr/>
        </p:nvSpPr>
        <p:spPr>
          <a:xfrm>
            <a:off x="496775" y="800152"/>
            <a:ext cx="9003032" cy="858333"/>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l-PL" sz="3600" dirty="0"/>
              <a:t>Triple Helix – the origin of Quintuple Helix</a:t>
            </a:r>
          </a:p>
        </p:txBody>
      </p:sp>
    </p:spTree>
    <p:extLst>
      <p:ext uri="{BB962C8B-B14F-4D97-AF65-F5344CB8AC3E}">
        <p14:creationId xmlns:p14="http://schemas.microsoft.com/office/powerpoint/2010/main" val="95365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Quadruple</a:t>
            </a:r>
            <a:r>
              <a:rPr lang="pl-PL" dirty="0"/>
              <a:t> and </a:t>
            </a:r>
            <a:r>
              <a:rPr lang="pl-PL" dirty="0" err="1"/>
              <a:t>Quintuple</a:t>
            </a:r>
            <a:r>
              <a:rPr lang="pl-PL" dirty="0"/>
              <a:t> Innovation </a:t>
            </a:r>
            <a:r>
              <a:rPr lang="pl-PL" dirty="0" err="1"/>
              <a:t>Helix</a:t>
            </a:r>
            <a:endParaRPr lang="pl-PL" dirty="0"/>
          </a:p>
        </p:txBody>
      </p:sp>
      <p:sp>
        <p:nvSpPr>
          <p:cNvPr id="3" name="Symbol zastępczy zawartości 2"/>
          <p:cNvSpPr>
            <a:spLocks noGrp="1"/>
          </p:cNvSpPr>
          <p:nvPr>
            <p:ph idx="1"/>
          </p:nvPr>
        </p:nvSpPr>
        <p:spPr>
          <a:xfrm>
            <a:off x="677334" y="2160589"/>
            <a:ext cx="4356220" cy="3880773"/>
          </a:xfrm>
        </p:spPr>
        <p:txBody>
          <a:bodyPr/>
          <a:lstStyle/>
          <a:p>
            <a:r>
              <a:rPr lang="en-US" dirty="0"/>
              <a:t>The quadruple along with the quintuple innovation helix framework was co-developed by Elias G. </a:t>
            </a:r>
            <a:r>
              <a:rPr lang="en-US" dirty="0" err="1"/>
              <a:t>Carayannis</a:t>
            </a:r>
            <a:r>
              <a:rPr lang="en-US" dirty="0"/>
              <a:t> and David F.J. Campbell</a:t>
            </a:r>
            <a:endParaRPr lang="pl-PL" dirty="0"/>
          </a:p>
          <a:p>
            <a:r>
              <a:rPr lang="en-US" dirty="0"/>
              <a:t>They extend</a:t>
            </a:r>
            <a:r>
              <a:rPr lang="pl-PL" dirty="0" err="1"/>
              <a:t>ed</a:t>
            </a:r>
            <a:r>
              <a:rPr lang="en-US" dirty="0"/>
              <a:t> and expand</a:t>
            </a:r>
            <a:r>
              <a:rPr lang="pl-PL" dirty="0" err="1"/>
              <a:t>ed</a:t>
            </a:r>
            <a:r>
              <a:rPr lang="en-US" dirty="0"/>
              <a:t> substantially the triple helix model of Innovation</a:t>
            </a:r>
            <a:r>
              <a:rPr lang="pl-PL" dirty="0"/>
              <a:t>,</a:t>
            </a:r>
            <a:r>
              <a:rPr lang="en-US" dirty="0"/>
              <a:t> as the framework introduces </a:t>
            </a:r>
            <a:r>
              <a:rPr lang="en-US" b="1" dirty="0"/>
              <a:t>civil society</a:t>
            </a:r>
            <a:r>
              <a:rPr lang="en-US" dirty="0"/>
              <a:t> and the </a:t>
            </a:r>
            <a:r>
              <a:rPr lang="en-US" b="1" dirty="0"/>
              <a:t>environment</a:t>
            </a:r>
            <a:r>
              <a:rPr lang="en-US" dirty="0"/>
              <a:t> as pillars and focal points of policy and practice</a:t>
            </a:r>
          </a:p>
        </p:txBody>
      </p:sp>
      <p:pic>
        <p:nvPicPr>
          <p:cNvPr id="5" name="Symbol zastępczy zawartości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4441" y="1930400"/>
            <a:ext cx="4119561" cy="3881437"/>
          </a:xfrm>
          <a:prstGeom prst="rect">
            <a:avLst/>
          </a:prstGeom>
        </p:spPr>
      </p:pic>
    </p:spTree>
    <p:extLst>
      <p:ext uri="{BB962C8B-B14F-4D97-AF65-F5344CB8AC3E}">
        <p14:creationId xmlns:p14="http://schemas.microsoft.com/office/powerpoint/2010/main" val="158226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five </a:t>
            </a:r>
            <a:r>
              <a:rPr lang="pl-PL" dirty="0" err="1"/>
              <a:t>helices</a:t>
            </a:r>
            <a:endParaRPr lang="pl-PL" dirty="0"/>
          </a:p>
        </p:txBody>
      </p:sp>
      <p:sp>
        <p:nvSpPr>
          <p:cNvPr id="3" name="Symbol zastępczy zawartości 2"/>
          <p:cNvSpPr>
            <a:spLocks noGrp="1"/>
          </p:cNvSpPr>
          <p:nvPr>
            <p:ph idx="1"/>
          </p:nvPr>
        </p:nvSpPr>
        <p:spPr>
          <a:xfrm>
            <a:off x="686043" y="2108335"/>
            <a:ext cx="8596668" cy="3880773"/>
          </a:xfrm>
        </p:spPr>
        <p:txBody>
          <a:bodyPr>
            <a:normAutofit/>
          </a:bodyPr>
          <a:lstStyle/>
          <a:p>
            <a:r>
              <a:rPr lang="en-US" dirty="0"/>
              <a:t>Apart from active human agents, the most important constituent element of the quintuple helix is knowledge, which, through a circulation between societal subsystems, changes to innovation and know-how in a society and for the economy.</a:t>
            </a:r>
            <a:endParaRPr lang="pl-PL" baseline="30000" dirty="0"/>
          </a:p>
          <a:p>
            <a:r>
              <a:rPr lang="en-US" dirty="0"/>
              <a:t>The quintuple helix visualizes the collective interaction and exchange of this knowledge in a state by means of the following five subsystems (i.e., helices):</a:t>
            </a:r>
            <a:endParaRPr lang="pl-PL" dirty="0"/>
          </a:p>
          <a:p>
            <a:pPr lvl="1"/>
            <a:r>
              <a:rPr lang="en-US" dirty="0"/>
              <a:t>education system</a:t>
            </a:r>
            <a:endParaRPr lang="pl-PL" dirty="0"/>
          </a:p>
          <a:p>
            <a:pPr lvl="1"/>
            <a:r>
              <a:rPr lang="en-US" dirty="0"/>
              <a:t>economic system</a:t>
            </a:r>
            <a:endParaRPr lang="pl-PL" dirty="0"/>
          </a:p>
          <a:p>
            <a:pPr lvl="1"/>
            <a:r>
              <a:rPr lang="en-US" dirty="0"/>
              <a:t>natural environment</a:t>
            </a:r>
            <a:endParaRPr lang="pl-PL" dirty="0"/>
          </a:p>
          <a:p>
            <a:pPr lvl="1"/>
            <a:r>
              <a:rPr lang="en-US" dirty="0"/>
              <a:t>media-based and culture-based public (also ‘civil society’)</a:t>
            </a:r>
            <a:endParaRPr lang="pl-PL" dirty="0"/>
          </a:p>
          <a:p>
            <a:pPr lvl="1"/>
            <a:r>
              <a:rPr lang="en-US" dirty="0"/>
              <a:t>and the political system.</a:t>
            </a:r>
            <a:endParaRPr lang="pl-PL" dirty="0"/>
          </a:p>
        </p:txBody>
      </p:sp>
      <p:sp>
        <p:nvSpPr>
          <p:cNvPr id="5" name="Prostokąt 4"/>
          <p:cNvSpPr/>
          <p:nvPr/>
        </p:nvSpPr>
        <p:spPr>
          <a:xfrm>
            <a:off x="677334" y="5848633"/>
            <a:ext cx="8596668" cy="707886"/>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Barth, Thorsten D. (2011). "The Idea of a Green New Deal in a Quintuple Helix Model of Knowledge, Know-How and Innovation". International Journal of Social Ecology and Sustainable Development. 2 (1): 6</a:t>
            </a:r>
          </a:p>
          <a:p>
            <a:pPr>
              <a:buFont typeface="+mj-lt"/>
              <a:buAutoNum type="arabicPeriod"/>
            </a:pP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Carayannis</a:t>
            </a:r>
            <a:r>
              <a:rPr lang="en-US" sz="800" dirty="0">
                <a:solidFill>
                  <a:srgbClr val="222222"/>
                </a:solidFill>
                <a:latin typeface="Arial" panose="020B0604020202020204" pitchFamily="34" charset="0"/>
              </a:rPr>
              <a:t>, Elias G.; Campbell, David F.J. (2010). "Triple Helix, Quadruple Helix and Quintuple Helix and How Do Knowledge, Innovation and the Environment Relate To Each Other?: A Proposed Framework for a Trans-disciplinary Analysis of Sustainable Development and Social Ecology". International Journal of Social Ecology and Sustainable Development. 1 (1): 46–48, 62. </a:t>
            </a:r>
          </a:p>
        </p:txBody>
      </p:sp>
    </p:spTree>
    <p:extLst>
      <p:ext uri="{BB962C8B-B14F-4D97-AF65-F5344CB8AC3E}">
        <p14:creationId xmlns:p14="http://schemas.microsoft.com/office/powerpoint/2010/main" val="1838793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five </a:t>
            </a:r>
            <a:r>
              <a:rPr lang="pl-PL" dirty="0" err="1"/>
              <a:t>helices</a:t>
            </a:r>
            <a:r>
              <a:rPr lang="pl-PL" dirty="0"/>
              <a:t> - </a:t>
            </a:r>
            <a:r>
              <a:rPr lang="pl-PL" dirty="0" err="1"/>
              <a:t>continued</a:t>
            </a:r>
            <a:endParaRPr lang="pl-PL" dirty="0"/>
          </a:p>
        </p:txBody>
      </p:sp>
      <p:sp>
        <p:nvSpPr>
          <p:cNvPr id="3" name="Symbol zastępczy zawartości 2"/>
          <p:cNvSpPr>
            <a:spLocks noGrp="1"/>
          </p:cNvSpPr>
          <p:nvPr>
            <p:ph idx="1"/>
          </p:nvPr>
        </p:nvSpPr>
        <p:spPr/>
        <p:txBody>
          <a:bodyPr>
            <a:normAutofit fontScale="85000" lnSpcReduction="20000"/>
          </a:bodyPr>
          <a:lstStyle/>
          <a:p>
            <a:r>
              <a:rPr lang="en-US" dirty="0"/>
              <a:t>Each of the five helices has an asset at its disposal, with a societal and scientific relevance.</a:t>
            </a:r>
          </a:p>
          <a:p>
            <a:pPr lvl="1"/>
            <a:r>
              <a:rPr lang="en-US" dirty="0"/>
              <a:t>The education system defines itself in reference to academia, universities, higher education systems, and schools. In this helix, the necessary ‘human capital’ (e.g., students, teachers, scientists/ researchers, academic entrepreneurs, etc.) of a state is being formed by diffusion and research of knowledge.</a:t>
            </a:r>
          </a:p>
          <a:p>
            <a:pPr lvl="1"/>
            <a:r>
              <a:rPr lang="en-US" dirty="0"/>
              <a:t>The economic system consists of industry/industries, firms, services and banks. This helix concentrates and focuses the economic capital (e.g., entrepreneurship, machines, products, technology, money, etc.) of a state.</a:t>
            </a:r>
          </a:p>
          <a:p>
            <a:pPr lvl="1"/>
            <a:r>
              <a:rPr lang="en-US" dirty="0"/>
              <a:t>The natural environment subsystem is decisive for sustainable development and provides people with natural capital (e.g., resources, plants, variety of animals, etc.).</a:t>
            </a:r>
          </a:p>
          <a:p>
            <a:pPr lvl="1"/>
            <a:r>
              <a:rPr lang="en-US" dirty="0"/>
              <a:t>The media-based and culture-based public subsystem integrates and combines two forms of capital. This helix has, through the culture-based public (e.g., traditions, values, etc.), a social capital. In addition, the helix of media-based public (e.g., television, internet, newspapers, etc.) contains capital of information (e.g., news, communication, social networks).</a:t>
            </a:r>
          </a:p>
          <a:p>
            <a:pPr lvl="1"/>
            <a:r>
              <a:rPr lang="en-US" dirty="0"/>
              <a:t>The political system formulates the will, i.e., where the state is heading, thereby also defining, organizing, and administering the general conditions of the state. Therefore, this helix has political and legal capital (e.g., ideas, laws, plans, politicians, etc.).</a:t>
            </a:r>
          </a:p>
          <a:p>
            <a:endParaRPr lang="pl-PL" dirty="0"/>
          </a:p>
        </p:txBody>
      </p:sp>
    </p:spTree>
    <p:extLst>
      <p:ext uri="{BB962C8B-B14F-4D97-AF65-F5344CB8AC3E}">
        <p14:creationId xmlns:p14="http://schemas.microsoft.com/office/powerpoint/2010/main" val="131486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Circulation</a:t>
            </a:r>
            <a:r>
              <a:rPr lang="pl-PL" dirty="0"/>
              <a:t> of </a:t>
            </a:r>
            <a:r>
              <a:rPr lang="pl-PL" dirty="0" err="1"/>
              <a:t>knowledge</a:t>
            </a:r>
            <a:endParaRPr lang="pl-PL"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421" y="1259840"/>
            <a:ext cx="8928876" cy="4436002"/>
          </a:xfrm>
          <a:prstGeom prst="rect">
            <a:avLst/>
          </a:prstGeom>
        </p:spPr>
      </p:pic>
      <p:sp>
        <p:nvSpPr>
          <p:cNvPr id="4" name="Prostokąt 3"/>
          <p:cNvSpPr/>
          <p:nvPr/>
        </p:nvSpPr>
        <p:spPr>
          <a:xfrm>
            <a:off x="677334" y="5909596"/>
            <a:ext cx="8596668" cy="338554"/>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Carayannis</a:t>
            </a:r>
            <a:r>
              <a:rPr lang="en-US" sz="800" dirty="0">
                <a:solidFill>
                  <a:srgbClr val="222222"/>
                </a:solidFill>
                <a:latin typeface="Arial" panose="020B0604020202020204" pitchFamily="34" charset="0"/>
              </a:rPr>
              <a:t>, Elias G.; Barth, Thorsten D.; Campbell, David F.J. (2012). "The Quintuple Helix innovation model: global warming as a challenge and driver for innovation". Journal of Innovation and Entrepreneurship. 1 (2): 2.</a:t>
            </a:r>
          </a:p>
        </p:txBody>
      </p:sp>
    </p:spTree>
    <p:extLst>
      <p:ext uri="{BB962C8B-B14F-4D97-AF65-F5344CB8AC3E}">
        <p14:creationId xmlns:p14="http://schemas.microsoft.com/office/powerpoint/2010/main" val="1548359849"/>
      </p:ext>
    </p:extLst>
  </p:cSld>
  <p:clrMapOvr>
    <a:masterClrMapping/>
  </p:clrMapOvr>
</p:sld>
</file>

<file path=ppt/theme/theme1.xml><?xml version="1.0" encoding="utf-8"?>
<a:theme xmlns:a="http://schemas.openxmlformats.org/drawingml/2006/main" name="Faseta">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7201</TotalTime>
  <Words>3280</Words>
  <Application>Microsoft Office PowerPoint</Application>
  <PresentationFormat>Widescreen</PresentationFormat>
  <Paragraphs>288</Paragraphs>
  <Slides>37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Trebuchet MS</vt:lpstr>
      <vt:lpstr>Wingdings</vt:lpstr>
      <vt:lpstr>Wingdings 3</vt:lpstr>
      <vt:lpstr>Faseta</vt:lpstr>
      <vt:lpstr>PowerPoint Presentation</vt:lpstr>
      <vt:lpstr>Contents</vt:lpstr>
      <vt:lpstr>Quintuple Helix </vt:lpstr>
      <vt:lpstr>Triple Helix – the origin of Quintuple Helix</vt:lpstr>
      <vt:lpstr>PowerPoint Presentation</vt:lpstr>
      <vt:lpstr>Quadruple and Quintuple Innovation Helix</vt:lpstr>
      <vt:lpstr>The five helices</vt:lpstr>
      <vt:lpstr>The five helices - continued</vt:lpstr>
      <vt:lpstr>Circulation of knowledge</vt:lpstr>
      <vt:lpstr>Circulation of knowledge</vt:lpstr>
      <vt:lpstr>Circulation of knowledge</vt:lpstr>
      <vt:lpstr>Quintuple Helix vs Eco-friendly/Responsible and Digital Business Models</vt:lpstr>
      <vt:lpstr>Quintuple Helix – examples and further reading</vt:lpstr>
      <vt:lpstr>Networking</vt:lpstr>
      <vt:lpstr>Networking </vt:lpstr>
      <vt:lpstr>Features of networking</vt:lpstr>
      <vt:lpstr>The role and the process of developing a proper networking through V-C-P </vt:lpstr>
      <vt:lpstr>Networking – further reading</vt:lpstr>
      <vt:lpstr>Corporate Social  Responsibility</vt:lpstr>
      <vt:lpstr>Corporate Social Responsibility (CSR) - definition</vt:lpstr>
      <vt:lpstr>Corporate Social Responsibility (CSR) - definition</vt:lpstr>
      <vt:lpstr>CSR approaches</vt:lpstr>
      <vt:lpstr>Corporate social initiatives</vt:lpstr>
      <vt:lpstr>Common CSR actions</vt:lpstr>
      <vt:lpstr>Common CSR actions </vt:lpstr>
      <vt:lpstr>CSR – examples and further reading</vt:lpstr>
      <vt:lpstr>ICT Management</vt:lpstr>
      <vt:lpstr>ICT  Information and Communications Technology</vt:lpstr>
      <vt:lpstr>ICT –   digital revolution</vt:lpstr>
      <vt:lpstr>More and more of „digital sectors”</vt:lpstr>
      <vt:lpstr>ICT use intensity  – what happens in an Internet minute?</vt:lpstr>
      <vt:lpstr>ICT sectors – OECD approach</vt:lpstr>
      <vt:lpstr>ICT Management</vt:lpstr>
      <vt:lpstr>ICT Management</vt:lpstr>
      <vt:lpstr>ICT at country level ICT Development Index (IDI)</vt:lpstr>
      <vt:lpstr>ICT Management – further reading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Bartek Kalinowski</dc:creator>
  <cp:lastModifiedBy>Besart L. HAJRIZI</cp:lastModifiedBy>
  <cp:revision>137</cp:revision>
  <cp:lastPrinted>2019-09-24T12:43:14Z</cp:lastPrinted>
  <dcterms:created xsi:type="dcterms:W3CDTF">2016-09-07T12:06:41Z</dcterms:created>
  <dcterms:modified xsi:type="dcterms:W3CDTF">2019-09-26T16:08:34Z</dcterms:modified>
</cp:coreProperties>
</file>