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327" r:id="rId3"/>
    <p:sldId id="328" r:id="rId4"/>
    <p:sldId id="342" r:id="rId5"/>
    <p:sldId id="343" r:id="rId6"/>
    <p:sldId id="344" r:id="rId7"/>
    <p:sldId id="332" r:id="rId8"/>
    <p:sldId id="364" r:id="rId9"/>
    <p:sldId id="333" r:id="rId10"/>
    <p:sldId id="346" r:id="rId11"/>
    <p:sldId id="348" r:id="rId12"/>
    <p:sldId id="347" r:id="rId13"/>
    <p:sldId id="349" r:id="rId14"/>
    <p:sldId id="350" r:id="rId15"/>
    <p:sldId id="353" r:id="rId16"/>
    <p:sldId id="352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3F16"/>
    <a:srgbClr val="337162"/>
    <a:srgbClr val="B54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  <p:pic>
        <p:nvPicPr>
          <p:cNvPr id="20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711" y="299849"/>
            <a:ext cx="3583657" cy="78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rostokąt 7"/>
          <p:cNvSpPr/>
          <p:nvPr userDrawn="1"/>
        </p:nvSpPr>
        <p:spPr>
          <a:xfrm>
            <a:off x="606448" y="6455477"/>
            <a:ext cx="86483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/>
              <a:t>This project has been funded with support from the European Commission. This publication [communication] reflects the views only of the author, and the Commission cannot be held responsible for any use which may be made of the information contained therein. </a:t>
            </a:r>
            <a:endParaRPr lang="pl-PL" sz="800" dirty="0"/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8665ABA6-4E91-5B4B-B483-C661D5664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4239" y="312162"/>
            <a:ext cx="1447364" cy="76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49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95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1384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266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4875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089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284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019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13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92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67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408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462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66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6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tiff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8CA2E-D030-435A-A8C5-0BFFB2E86D68}" type="datetimeFigureOut">
              <a:rPr lang="pl-PL" smtClean="0"/>
              <a:t>06.07.2021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720F73-06DE-4BD6-AEEE-3A7B85211BBB}" type="slidenum">
              <a:rPr lang="pl-PL" smtClean="0"/>
              <a:t>‹n.›</a:t>
            </a:fld>
            <a:endParaRPr lang="pl-PL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62CA2A4-391F-DE4A-B05B-75F24A35546F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60298" y="94543"/>
            <a:ext cx="965131" cy="509589"/>
          </a:xfrm>
          <a:prstGeom prst="rect">
            <a:avLst/>
          </a:prstGeom>
        </p:spPr>
      </p:pic>
      <p:pic>
        <p:nvPicPr>
          <p:cNvPr id="19" name="Obraz 1">
            <a:extLst>
              <a:ext uri="{FF2B5EF4-FFF2-40B4-BE49-F238E27FC236}">
                <a16:creationId xmlns="" xmlns:a16="http://schemas.microsoft.com/office/drawing/2014/main" id="{43568276-8E15-4E48-A3F9-719B983FE046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47" y="147908"/>
            <a:ext cx="1830191" cy="40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Prostokąt 7"/>
          <p:cNvSpPr/>
          <p:nvPr userDrawn="1"/>
        </p:nvSpPr>
        <p:spPr>
          <a:xfrm>
            <a:off x="606448" y="6455477"/>
            <a:ext cx="86483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dirty="0"/>
              <a:t>This project has been funded with support from the European Commission. This publication [communication] reflects the views only of the author, and the Commission cannot be held responsible for any use which may be made of the information contained therein. </a:t>
            </a:r>
            <a:endParaRPr lang="pl-PL" sz="800" dirty="0"/>
          </a:p>
        </p:txBody>
      </p:sp>
    </p:spTree>
    <p:extLst>
      <p:ext uri="{BB962C8B-B14F-4D97-AF65-F5344CB8AC3E}">
        <p14:creationId xmlns:p14="http://schemas.microsoft.com/office/powerpoint/2010/main" val="101119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49124" y="4948607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endParaRPr lang="pl-PL" dirty="0"/>
          </a:p>
          <a:p>
            <a:pPr algn="ctr"/>
            <a:r>
              <a:rPr lang="pl-PL" noProof="1" smtClean="0"/>
              <a:t>Settimana di formazione</a:t>
            </a:r>
            <a:r>
              <a:rPr lang="pl-PL" noProof="1" smtClean="0"/>
              <a:t> 30 Settembre – 4 Ottobre 2019</a:t>
            </a:r>
          </a:p>
          <a:p>
            <a:pPr algn="ctr"/>
            <a:r>
              <a:rPr lang="pl-PL" noProof="1" smtClean="0"/>
              <a:t>Salonicco</a:t>
            </a:r>
            <a:r>
              <a:rPr lang="pl-PL" noProof="1" smtClean="0"/>
              <a:t>, Grecia</a:t>
            </a:r>
            <a:endParaRPr lang="pl-PL" noProof="1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64749" y="1953491"/>
            <a:ext cx="9135687" cy="22386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8000" b="1" noProof="1" smtClean="0"/>
              <a:t>Modelli di business eco-compatibili e digitali</a:t>
            </a:r>
            <a:endParaRPr lang="es-ES_tradnl" sz="8000" b="1" noProof="1"/>
          </a:p>
        </p:txBody>
      </p:sp>
    </p:spTree>
    <p:extLst>
      <p:ext uri="{BB962C8B-B14F-4D97-AF65-F5344CB8AC3E}">
        <p14:creationId xmlns:p14="http://schemas.microsoft.com/office/powerpoint/2010/main" val="8238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noProof="1" smtClean="0"/>
              <a:t>Definisci il tuo user</a:t>
            </a:r>
            <a:endParaRPr lang="es-ES_tradnl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3" y="1682377"/>
            <a:ext cx="8992877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Prima </a:t>
            </a:r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 </a:t>
            </a:r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cominciare fai </a:t>
            </a:r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attenzione a questa domanda: c’è un proble</a:t>
            </a:r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che debba essere risolto? Se sì, il primo passo dovrebbe essere quello di definire cliente/i (2/3 gruppi specifici) e utilizzatore finale della tua idea.</a:t>
            </a:r>
          </a:p>
          <a:p>
            <a:pPr algn="just" fontAlgn="base"/>
            <a:endParaRPr lang="es-ES_tradnl" noProof="1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r>
              <a:rPr lang="es-ES_tradnl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Ricorda che i clienti sono coloro che pagano per i tuoi prodotti/servizi. Rispetto al business modell canvas, il Lean canvas è concepito per essere focalizzato su un gruppo di clienti. E’ quindi necessario mettere a punto un LEAN Canvas per ciascuno dei gruppi identificati. </a:t>
            </a:r>
          </a:p>
          <a:p>
            <a:endParaRPr lang="es-ES" dirty="0"/>
          </a:p>
        </p:txBody>
      </p:sp>
      <p:pic>
        <p:nvPicPr>
          <p:cNvPr id="10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" t="1543" r="78902" b="87577"/>
          <a:stretch/>
        </p:blipFill>
        <p:spPr bwMode="auto">
          <a:xfrm>
            <a:off x="7395475" y="839789"/>
            <a:ext cx="2093925" cy="73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18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3" y="3907224"/>
            <a:ext cx="8440788" cy="12135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Font typeface="Arial" panose="020B0604020202020204" pitchFamily="34" charset="0"/>
              <a:buNone/>
            </a:pPr>
            <a:r>
              <a:rPr lang="es-ES_tradnl" noProof="1" smtClean="0">
                <a:solidFill>
                  <a:srgbClr val="337162"/>
                </a:solidFill>
              </a:rPr>
              <a:t>EC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Chi è impattato dal problema che stai cercando di risolvere? Chi gestisce le problematiche relative al progetto? Ci sono altri stakeholders?</a:t>
            </a:r>
            <a:endParaRPr lang="es-ES_tradnl" noProof="1" smtClean="0">
              <a:solidFill>
                <a:srgbClr val="33716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ES_tradnl" noProof="1"/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3" y="5120806"/>
            <a:ext cx="8440788" cy="12135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Font typeface="Arial" panose="020B0604020202020204" pitchFamily="34" charset="0"/>
              <a:buNone/>
            </a:pPr>
            <a:r>
              <a:rPr lang="es-ES_tradnl" noProof="1" smtClean="0">
                <a:solidFill>
                  <a:srgbClr val="9A3F16"/>
                </a:solidFill>
              </a:rPr>
              <a:t>D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 Chi è l’utilizzatore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/il consumatore dei tui servizi digitali? Hanno le capacità per trarre il massimo dalla tua proposta? </a:t>
            </a:r>
            <a:endParaRPr lang="es-ES_tradnl" noProof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noProof="1" smtClean="0"/>
              <a:t>Definisci il tuo utilizzatore?</a:t>
            </a:r>
            <a:endParaRPr lang="es-ES_tradnl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3" y="1682376"/>
            <a:ext cx="8992877" cy="19857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s-ES_tradnl" sz="2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Prima di cominciare fai attenzione a questa domanda: c’è un problema che debba essere risolto? Se sì, il primo passo dovrebbe essere quello di definire cliente/i (2/3 gruppi specifici) e utilizzatore finale della tua idea.</a:t>
            </a:r>
          </a:p>
          <a:p>
            <a:pPr algn="just" fontAlgn="base"/>
            <a:endParaRPr lang="es-ES_tradnl" sz="26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r>
              <a:rPr lang="es-ES_tradnl" sz="26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Ricorda che i clienti sono coloro che pagano per i tuoi prodotti/servizi. Rispetto al business modell canvas, il Lean canvas è concepito per essere focalizzato su un gruppo di clienti. E’ quindi necessario mettere a punto un LEAN Canvas per ciascuno dei gruppi identificati. </a:t>
            </a:r>
          </a:p>
          <a:p>
            <a:endParaRPr lang="es-ES" dirty="0"/>
          </a:p>
        </p:txBody>
      </p:sp>
      <p:pic>
        <p:nvPicPr>
          <p:cNvPr id="7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" t="1543" r="78902" b="87577"/>
          <a:stretch/>
        </p:blipFill>
        <p:spPr bwMode="auto">
          <a:xfrm>
            <a:off x="7395475" y="839789"/>
            <a:ext cx="2093925" cy="73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55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noProof="1" smtClean="0"/>
              <a:t>Crea soluzioni</a:t>
            </a:r>
            <a:endParaRPr lang="es-ES_tradnl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4" y="2018708"/>
            <a:ext cx="8992877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Sulla base dei problemi identificati, definisci una soluzione, identificandone le tre caratteristiche principali. </a:t>
            </a:r>
            <a:endParaRPr lang="en-US" sz="24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0" t="1543" r="59493" b="87340"/>
          <a:stretch/>
        </p:blipFill>
        <p:spPr bwMode="auto">
          <a:xfrm>
            <a:off x="7353344" y="845585"/>
            <a:ext cx="2118762" cy="77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95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3" y="3173978"/>
            <a:ext cx="8440788" cy="14756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_tradnl" sz="3000" noProof="1" smtClean="0">
                <a:solidFill>
                  <a:srgbClr val="337162"/>
                </a:solidFill>
              </a:rPr>
              <a:t>EC </a:t>
            </a:r>
            <a:r>
              <a:rPr lang="es-ES_tradnl" sz="3000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La tua soluzione è in grado di risolvere/mitigare alcune problematiche causate dalla tua attività o da quella degli altri? E’ in grado di prevenire proattivamente futuri problemi o di migliorare future situazioni? </a:t>
            </a:r>
            <a:endParaRPr lang="es-ES_tradnl" noProof="1"/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4952718"/>
            <a:ext cx="8440788" cy="121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_tradnl" noProof="1" smtClean="0">
                <a:solidFill>
                  <a:srgbClr val="9A3F16"/>
                </a:solidFill>
              </a:rPr>
              <a:t>D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 Come interagisce la tua soluzione con la tecnologia? Quanto è innovativa? </a:t>
            </a:r>
            <a:endParaRPr lang="es-ES_tradnl" noProof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8"/>
            <a:ext cx="8596668" cy="189290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sz="5100" noProof="1" smtClean="0"/>
              <a:t>Crea soluzioni</a:t>
            </a:r>
          </a:p>
          <a:p>
            <a:endParaRPr lang="es-ES" dirty="0"/>
          </a:p>
          <a:p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Sulla base dei problemi identificati, definisci una soluzione, identificandone le tre caratteristiche principali. </a:t>
            </a:r>
          </a:p>
          <a:p>
            <a:endParaRPr lang="es-E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3" y="1682377"/>
            <a:ext cx="8992877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0" t="1543" r="59493" b="87340"/>
          <a:stretch/>
        </p:blipFill>
        <p:spPr bwMode="auto">
          <a:xfrm>
            <a:off x="7353344" y="845585"/>
            <a:ext cx="2118762" cy="77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284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Definisci la tua proposta di valore</a:t>
            </a:r>
            <a:endParaRPr lang="en-US" noProof="1" smtClean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335108"/>
            <a:ext cx="8992877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Sulla base dei problemi identificati, definisci una soluzione, identificandone le tre caratteristiche principali. </a:t>
            </a:r>
            <a:endParaRPr lang="en-US" sz="24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3" t="1543" r="40084" b="81673"/>
          <a:stretch/>
        </p:blipFill>
        <p:spPr bwMode="auto">
          <a:xfrm>
            <a:off x="7894085" y="922800"/>
            <a:ext cx="2063381" cy="115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667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879548"/>
            <a:ext cx="8440788" cy="1035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dirty="0" smtClean="0">
                <a:solidFill>
                  <a:srgbClr val="337162"/>
                </a:solidFill>
              </a:rPr>
              <a:t>EC </a:t>
            </a:r>
            <a:r>
              <a:rPr lang="es-ES" dirty="0" smtClean="0">
                <a:solidFill>
                  <a:srgbClr val="337162"/>
                </a:solidFill>
                <a:sym typeface="Wingdings" panose="05000000000000000000" pitchFamily="2" charset="2"/>
              </a:rPr>
              <a:t>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Chi crea valore con la tua soluzione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? Chi beneficia di questo valore? E’ sostenibile? </a:t>
            </a:r>
            <a:endParaRPr lang="es-ES_tradnl" noProof="1"/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5038311"/>
            <a:ext cx="8440788" cy="1213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dirty="0" smtClean="0">
                <a:solidFill>
                  <a:srgbClr val="9A3F16"/>
                </a:solidFill>
              </a:rPr>
              <a:t>D </a:t>
            </a:r>
            <a:r>
              <a:rPr lang="es-ES" dirty="0" smtClean="0">
                <a:solidFill>
                  <a:srgbClr val="9A3F16"/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9A3F16"/>
                </a:solidFill>
                <a:sym typeface="Wingdings" panose="05000000000000000000" pitchFamily="2" charset="2"/>
              </a:rPr>
              <a:t>How does your solution delivers value? How can you protect it form competitors?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Definisci la tua proposta di valore</a:t>
            </a:r>
            <a:endParaRPr lang="en-US" noProof="1" smtClean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335108"/>
            <a:ext cx="8992877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Sulla base dei problemi identificati, definisci una soluzione, identificandone le tre caratteristiche principali. </a:t>
            </a:r>
          </a:p>
          <a:p>
            <a:pPr algn="just" fontAlgn="base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3" t="1543" r="40084" b="81673"/>
          <a:stretch/>
        </p:blipFill>
        <p:spPr bwMode="auto">
          <a:xfrm>
            <a:off x="8086429" y="922800"/>
            <a:ext cx="2063381" cy="115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60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Rifletti sui canali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1949570"/>
            <a:ext cx="8992877" cy="363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Quali sono i canali che intendi utilizzare per raggiungere i tuoi clienti? Definisci sia i canali inbound che possono portare i clienti verso la tua offerta come SEO, blog, social media, sia i canali outbound come pubblicità, fiere o </a:t>
            </a:r>
            <a:r>
              <a:rPr lang="en-US" sz="2400" i="1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convention</a:t>
            </a:r>
            <a:r>
              <a:rPr lang="en-US" sz="24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2400" b="1" noProof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Sii creativo! </a:t>
            </a:r>
            <a:endParaRPr lang="en-US" sz="2400" b="1" noProof="1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1" t="31078" r="20830" b="57588"/>
          <a:stretch/>
        </p:blipFill>
        <p:spPr bwMode="auto">
          <a:xfrm>
            <a:off x="7368138" y="910635"/>
            <a:ext cx="2095342" cy="79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060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879548"/>
            <a:ext cx="8440788" cy="115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3000" noProof="1" smtClean="0">
                <a:solidFill>
                  <a:srgbClr val="337162"/>
                </a:solidFill>
              </a:rPr>
              <a:t>EC</a:t>
            </a:r>
            <a:r>
              <a:rPr lang="es-ES" noProof="1" smtClean="0">
                <a:solidFill>
                  <a:srgbClr val="337162"/>
                </a:solidFill>
              </a:rPr>
              <a:t> </a:t>
            </a:r>
            <a:r>
              <a:rPr lang="es-ES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Qual è l’impatto ambientale dei tuoi canali operativi e distributivi? Chi sono i principali </a:t>
            </a:r>
            <a:r>
              <a:rPr lang="en-US" sz="3000" noProof="1" smtClean="0">
                <a:solidFill>
                  <a:srgbClr val="337162"/>
                </a:solidFill>
                <a:sym typeface="Wingdings" panose="05000000000000000000" pitchFamily="2" charset="2"/>
              </a:rPr>
              <a:t>stakeholders coinvolti?</a:t>
            </a:r>
            <a:endParaRPr lang="es-ES" sz="3000" noProof="1"/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5124571"/>
            <a:ext cx="8440788" cy="12135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_tradnl" noProof="1" smtClean="0">
                <a:solidFill>
                  <a:srgbClr val="9A3F16"/>
                </a:solidFill>
              </a:rPr>
              <a:t>D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 Quali sono i principali attori e le principali tecnologie che possono aiutarti a raggiungere i tui clienti? Come pensi di ingaggiarli e di attivarle? </a:t>
            </a:r>
            <a:endParaRPr lang="es-ES_tradnl" noProof="1">
              <a:solidFill>
                <a:srgbClr val="9A3F16"/>
              </a:solidFill>
              <a:sym typeface="Wingdings" panose="050000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Rifletti sui canali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1949570"/>
            <a:ext cx="8992877" cy="363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Quali sono i canali che intendi utilizzare per raggiungere i tuoi clienti? Definisci sia i canali inbound che possono portare i clienti verso la tua offerta come SEO, blog, social media, sia i canali outbound come pubblicità, fiere o </a:t>
            </a:r>
            <a:r>
              <a:rPr lang="en-US" sz="2400" i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convention</a:t>
            </a:r>
            <a:r>
              <a:rPr lang="en-US" sz="24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en-US" sz="2400" b="1" noProof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Sii creativo! </a:t>
            </a:r>
          </a:p>
          <a:p>
            <a:pPr algn="just" fontAlgn="base"/>
            <a:endParaRPr lang="en-US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61" t="31078" r="20830" b="57588"/>
          <a:stretch/>
        </p:blipFill>
        <p:spPr bwMode="auto">
          <a:xfrm>
            <a:off x="7368138" y="910635"/>
            <a:ext cx="2095342" cy="79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777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Prezzo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1897810"/>
            <a:ext cx="8992877" cy="36855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2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Definisci il flusso delle entrate e i prezzi. Ricorda che il prezzo è parte della tua offerta e che deve essere valutato e testato. Utilizza differenti modelli di business come fonte di ispirazione. Non considerare solo il “quanto”, ma anche il “quanto spesso”, il “cosa per” o il “chi per”, ad esempio. </a:t>
            </a:r>
            <a:endParaRPr lang="en-US" sz="22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6364171" y="986346"/>
            <a:ext cx="3099309" cy="646803"/>
            <a:chOff x="3655476" y="985612"/>
            <a:chExt cx="3099309" cy="646803"/>
          </a:xfrm>
        </p:grpSpPr>
        <p:pic>
          <p:nvPicPr>
            <p:cNvPr id="9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903" t="60122" r="31990" b="31613"/>
            <a:stretch/>
          </p:blipFill>
          <p:spPr bwMode="auto">
            <a:xfrm>
              <a:off x="3655476" y="987080"/>
              <a:ext cx="2167354" cy="645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41" t="60122" r="1573" b="31613"/>
            <a:stretch/>
          </p:blipFill>
          <p:spPr bwMode="auto">
            <a:xfrm>
              <a:off x="5822830" y="985612"/>
              <a:ext cx="931955" cy="645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653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699679"/>
            <a:ext cx="8440788" cy="115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_tradnl" sz="3000" noProof="1" smtClean="0">
                <a:solidFill>
                  <a:srgbClr val="337162"/>
                </a:solidFill>
              </a:rPr>
              <a:t>EC</a:t>
            </a:r>
            <a:r>
              <a:rPr lang="es-ES_tradnl" noProof="1" smtClean="0">
                <a:solidFill>
                  <a:srgbClr val="337162"/>
                </a:solidFill>
              </a:rPr>
              <a:t>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Chi/come pagherà per la soluzione che proponi? Come è connesso il prezzo con la strategia complessiva? </a:t>
            </a:r>
            <a:endParaRPr lang="es-ES_tradnl" sz="3000" noProof="1"/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5011947"/>
            <a:ext cx="8440788" cy="13262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3300" dirty="0" smtClean="0">
                <a:solidFill>
                  <a:srgbClr val="9A3F16"/>
                </a:solidFill>
              </a:rPr>
              <a:t>D</a:t>
            </a:r>
            <a:r>
              <a:rPr lang="es-ES" dirty="0" smtClean="0">
                <a:solidFill>
                  <a:srgbClr val="9A3F16"/>
                </a:solidFill>
              </a:rPr>
              <a:t> </a:t>
            </a:r>
            <a:r>
              <a:rPr lang="es-ES" dirty="0" smtClean="0">
                <a:solidFill>
                  <a:srgbClr val="9A3F16"/>
                </a:solidFill>
                <a:sym typeface="Wingdings" panose="05000000000000000000" pitchFamily="2" charset="2"/>
              </a:rPr>
              <a:t>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Rifletti sulla monetizzazione del tuo servizio digitale. Qual è il quadro di riferimento cronologico, quali le frequenze di acquisto e il modello di ingaggio che la tua “strategia di prezzo” definisce? </a:t>
            </a:r>
            <a:endParaRPr lang="es-ES_tradnl" noProof="1">
              <a:solidFill>
                <a:srgbClr val="9A3F16"/>
              </a:solidFill>
              <a:sym typeface="Wingdings" panose="050000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Prezzo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1897810"/>
            <a:ext cx="8992877" cy="36855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Definisci il flusso delle entrate e i prezzi. Ricorda che il prezzo è parte della tua offerta e che deve essere valutato e testato. Utilizza differenti modelli di business come fonte di ispirazione. Non considerare solo il “quanto”, ma anche il “quanto spesso”, il “cosa per” o il “chi per”, ad esempio</a:t>
            </a:r>
            <a:r>
              <a:rPr lang="en-U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en-US" sz="22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6364171" y="986346"/>
            <a:ext cx="3099309" cy="646803"/>
            <a:chOff x="3655476" y="985612"/>
            <a:chExt cx="3099309" cy="646803"/>
          </a:xfrm>
        </p:grpSpPr>
        <p:pic>
          <p:nvPicPr>
            <p:cNvPr id="9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903" t="60122" r="31990" b="31613"/>
            <a:stretch/>
          </p:blipFill>
          <p:spPr bwMode="auto">
            <a:xfrm>
              <a:off x="3655476" y="987080"/>
              <a:ext cx="2167354" cy="645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41" t="60122" r="1573" b="31613"/>
            <a:stretch/>
          </p:blipFill>
          <p:spPr bwMode="auto">
            <a:xfrm>
              <a:off x="5822830" y="985612"/>
              <a:ext cx="931955" cy="645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2120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15B7B5-23A8-7A4A-93BD-EBC5ECA4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7418"/>
            <a:ext cx="8596668" cy="728749"/>
          </a:xfrm>
        </p:spPr>
        <p:txBody>
          <a:bodyPr>
            <a:normAutofit/>
          </a:bodyPr>
          <a:lstStyle/>
          <a:p>
            <a:r>
              <a:rPr lang="es-ES_tradnl" sz="4000" noProof="1" smtClean="0"/>
              <a:t>Contenuti</a:t>
            </a:r>
            <a:endParaRPr lang="es-ES_tradnl" sz="4000" noProof="1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F066E4C-52CF-7844-A570-7DE4EA85A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7607"/>
            <a:ext cx="8596668" cy="4403755"/>
          </a:xfrm>
        </p:spPr>
        <p:txBody>
          <a:bodyPr>
            <a:noAutofit/>
          </a:bodyPr>
          <a:lstStyle/>
          <a:p>
            <a:r>
              <a:rPr lang="es-ES_tradnl" sz="2000" noProof="1" smtClean="0"/>
              <a:t>Cosa è eco-compatibile?</a:t>
            </a:r>
            <a:endParaRPr lang="es-ES_tradnl" sz="2000" noProof="1" smtClean="0"/>
          </a:p>
          <a:p>
            <a:r>
              <a:rPr lang="es-ES_tradnl" sz="2000" noProof="1" smtClean="0"/>
              <a:t>Cosa è digitale?</a:t>
            </a:r>
            <a:endParaRPr lang="es-ES_tradnl" sz="2000" noProof="1" smtClean="0"/>
          </a:p>
          <a:p>
            <a:r>
              <a:rPr lang="es-ES_tradnl" sz="2000" noProof="1" smtClean="0"/>
              <a:t>Modelli di business digitali (D) ed eco-compatibili (EC)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sz="1800" noProof="1" smtClean="0"/>
              <a:t>Il Lean Canvas</a:t>
            </a:r>
            <a:r>
              <a:rPr lang="es-ES_tradnl" sz="1800" noProof="1" smtClean="0"/>
              <a:t>, uno strumento per definire</a:t>
            </a:r>
            <a:r>
              <a:rPr lang="es-ES_tradnl" sz="1800" noProof="1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Utilizzatore e problema</a:t>
            </a:r>
            <a:endParaRPr lang="es-ES_tradnl" sz="1600" noProof="1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Soluzioni</a:t>
            </a:r>
            <a:endParaRPr lang="es-ES_tradnl" sz="1600" noProof="1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Unicità della proposta di valore</a:t>
            </a:r>
            <a:endParaRPr lang="es-ES_tradnl" sz="1600" noProof="1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Canali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Prezzo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Metriche principali</a:t>
            </a:r>
            <a:endParaRPr lang="es-ES_tradnl" sz="1600" noProof="1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Costi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_tradnl" sz="1600" noProof="1" smtClean="0"/>
              <a:t>Vantaggio competitivo</a:t>
            </a:r>
            <a:endParaRPr lang="es-ES_tradnl" sz="1600" noProof="1" smtClean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9973208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Metriche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2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 capire se la tua idea e il tuo modello di </a:t>
            </a:r>
            <a:r>
              <a:rPr lang="en-US" sz="2200" i="1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</a:t>
            </a:r>
            <a:r>
              <a:rPr lang="en-US" sz="22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stiano funzionando, definisci alcune metriche di riferimento come indicatori di misurazione del successo. Nella fase iniziale le metriche principali sono le attività dell’utilizzatore finale che aiuta il tuo </a:t>
            </a:r>
            <a:r>
              <a:rPr lang="en-US" sz="2200" i="1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</a:t>
            </a:r>
            <a:r>
              <a:rPr lang="en-US" sz="22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crescere (ad esempio: numero di registrazioni, numero di prospect</a:t>
            </a:r>
            <a:r>
              <a:rPr lang="is-IS" sz="22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…). </a:t>
            </a:r>
            <a:endParaRPr lang="en-US" sz="22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4" t="31786" r="59647" b="56408"/>
          <a:stretch/>
        </p:blipFill>
        <p:spPr bwMode="auto">
          <a:xfrm>
            <a:off x="7084853" y="909029"/>
            <a:ext cx="2447684" cy="97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218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768687"/>
            <a:ext cx="8440788" cy="115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_tradnl" sz="3000" noProof="1" smtClean="0">
                <a:solidFill>
                  <a:srgbClr val="337162"/>
                </a:solidFill>
              </a:rPr>
              <a:t>EC</a:t>
            </a:r>
            <a:r>
              <a:rPr lang="es-ES_tradnl" noProof="1" smtClean="0">
                <a:solidFill>
                  <a:srgbClr val="337162"/>
                </a:solidFill>
              </a:rPr>
              <a:t>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Hai previsto indicatori </a:t>
            </a:r>
            <a:r>
              <a:rPr lang="es-ES_tradnl" i="1" noProof="1" smtClean="0">
                <a:solidFill>
                  <a:srgbClr val="337162"/>
                </a:solidFill>
                <a:sym typeface="Wingdings" panose="05000000000000000000" pitchFamily="2" charset="2"/>
              </a:rPr>
              <a:t>green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o </a:t>
            </a:r>
            <a:r>
              <a:rPr lang="es-ES_tradnl" i="1" noProof="1" smtClean="0">
                <a:solidFill>
                  <a:srgbClr val="337162"/>
                </a:solidFill>
                <a:sym typeface="Wingdings" panose="05000000000000000000" pitchFamily="2" charset="2"/>
              </a:rPr>
              <a:t>social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per misurare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il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tuo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successo? Come prevedi di raccogliere i dati per elaborare queste metriche? </a:t>
            </a:r>
            <a:endParaRPr lang="es-ES_tradnl" sz="3000" noProof="1">
              <a:solidFill>
                <a:srgbClr val="337162"/>
              </a:solidFill>
              <a:sym typeface="Wingdings" panose="05000000000000000000" pitchFamily="2" charset="2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5011947"/>
            <a:ext cx="8440788" cy="1326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3300" dirty="0" smtClean="0">
                <a:solidFill>
                  <a:srgbClr val="9A3F16"/>
                </a:solidFill>
              </a:rPr>
              <a:t>D</a:t>
            </a:r>
            <a:r>
              <a:rPr lang="es-ES" dirty="0" smtClean="0">
                <a:solidFill>
                  <a:srgbClr val="9A3F16"/>
                </a:solidFill>
              </a:rPr>
              <a:t> </a:t>
            </a:r>
            <a:r>
              <a:rPr lang="es-ES" dirty="0" smtClean="0">
                <a:solidFill>
                  <a:srgbClr val="9A3F16"/>
                </a:solidFill>
                <a:sym typeface="Wingdings" panose="05000000000000000000" pitchFamily="2" charset="2"/>
              </a:rPr>
              <a:t>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La tua tecnologia facilita la raccolta di feedback? Come pensi di misurare il grado del tuo successo? </a:t>
            </a:r>
            <a:endParaRPr lang="es-ES_tradnl" noProof="1">
              <a:solidFill>
                <a:srgbClr val="9A3F16"/>
              </a:solidFill>
              <a:sym typeface="Wingdings" panose="050000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Metriche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Per capire se la tua idea e il tuo modello di </a:t>
            </a:r>
            <a:r>
              <a:rPr lang="en-US" sz="2200" i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business </a:t>
            </a:r>
            <a:r>
              <a:rPr lang="en-U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stiano funzionando, definisci alcune metriche di riferimento come indicatori di misurazione del successo. Nella fase iniziale le metriche principali sono le attività dell’utilizzatore finale che aiuta il tuo </a:t>
            </a:r>
            <a:r>
              <a:rPr lang="en-US" sz="2200" i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business </a:t>
            </a:r>
            <a:r>
              <a:rPr lang="en-U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a crescere (ad esempio: numero di registrazioni, numero di prospect</a:t>
            </a:r>
            <a:r>
              <a:rPr lang="is-IS" sz="22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…). </a:t>
            </a:r>
            <a:endParaRPr lang="en-US" sz="22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/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2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4" t="31786" r="59647" b="56408"/>
          <a:stretch/>
        </p:blipFill>
        <p:spPr bwMode="auto">
          <a:xfrm>
            <a:off x="7084853" y="909029"/>
            <a:ext cx="2447684" cy="97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029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Costi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Elenca i principali costi della tua offerta. Questi potrebbero infatti condizionare il prezzo finale. </a:t>
            </a:r>
            <a:endParaRPr lang="en-US" sz="24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6459364" y="911242"/>
            <a:ext cx="3012742" cy="702107"/>
            <a:chOff x="4597879" y="2199459"/>
            <a:chExt cx="2015707" cy="517863"/>
          </a:xfrm>
        </p:grpSpPr>
        <p:pic>
          <p:nvPicPr>
            <p:cNvPr id="7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9" t="60122" r="81848" b="30357"/>
            <a:stretch/>
          </p:blipFill>
          <p:spPr bwMode="auto">
            <a:xfrm>
              <a:off x="4597879" y="2211598"/>
              <a:ext cx="1423359" cy="505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731" t="60122" r="50097" b="30357"/>
            <a:stretch/>
          </p:blipFill>
          <p:spPr bwMode="auto">
            <a:xfrm>
              <a:off x="6021238" y="2199459"/>
              <a:ext cx="592348" cy="505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55409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337369"/>
            <a:ext cx="8440788" cy="1158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3000" dirty="0" smtClean="0">
                <a:solidFill>
                  <a:srgbClr val="337162"/>
                </a:solidFill>
              </a:rPr>
              <a:t>EC</a:t>
            </a:r>
            <a:r>
              <a:rPr lang="es-ES" dirty="0" smtClean="0">
                <a:solidFill>
                  <a:srgbClr val="337162"/>
                </a:solidFill>
              </a:rPr>
              <a:t> </a:t>
            </a:r>
            <a:r>
              <a:rPr lang="es-ES" dirty="0" smtClean="0">
                <a:solidFill>
                  <a:srgbClr val="337162"/>
                </a:solidFill>
                <a:sym typeface="Wingdings" panose="05000000000000000000" pitchFamily="2" charset="2"/>
              </a:rPr>
              <a:t> </a:t>
            </a:r>
            <a:r>
              <a:rPr lang="es-ES_tradnl" noProof="1" smtClean="0">
                <a:solidFill>
                  <a:srgbClr val="337162"/>
                </a:solidFill>
                <a:sym typeface="Wingdings" panose="05000000000000000000" pitchFamily="2" charset="2"/>
              </a:rPr>
              <a:t>Come sono definiti i costi nella tua soluzione? Hai previsto anche di includere i costi sociali ed ambientali? E come prevedi che interagiscano coi costi economici? </a:t>
            </a:r>
            <a:endParaRPr lang="es-ES_tradnl" sz="3000" noProof="1">
              <a:solidFill>
                <a:srgbClr val="337162"/>
              </a:solidFill>
              <a:sym typeface="Wingdings" panose="05000000000000000000" pitchFamily="2" charset="2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4710025"/>
            <a:ext cx="8440788" cy="1584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3300" dirty="0" smtClean="0">
                <a:solidFill>
                  <a:srgbClr val="9A3F16"/>
                </a:solidFill>
              </a:rPr>
              <a:t>D</a:t>
            </a:r>
            <a:r>
              <a:rPr lang="es-ES" dirty="0" smtClean="0">
                <a:solidFill>
                  <a:srgbClr val="9A3F16"/>
                </a:solidFill>
              </a:rPr>
              <a:t> </a:t>
            </a:r>
            <a:r>
              <a:rPr lang="es-ES" dirty="0" smtClean="0">
                <a:solidFill>
                  <a:srgbClr val="9A3F16"/>
                </a:solidFill>
                <a:sym typeface="Wingdings" panose="05000000000000000000" pitchFamily="2" charset="2"/>
              </a:rPr>
              <a:t>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Quanto è modulare/scalabile la tua soluzione in termini di costi? L’investimento richiesto è troppo specifico? Come si pongono i tuoi costi rispetto all’obsolescenza attesa delle tecnologia impiegata? </a:t>
            </a:r>
            <a:endParaRPr lang="es-ES_tradnl" noProof="1">
              <a:solidFill>
                <a:srgbClr val="9A3F16"/>
              </a:solidFill>
              <a:sym typeface="Wingdings" panose="050000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Costi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sz="24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Elenca i principali costi della tua offerta. Questi potrebbero infatti condizionare il prezzo finale. </a:t>
            </a:r>
          </a:p>
          <a:p>
            <a:pPr algn="just" fontAlgn="base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6459364" y="911242"/>
            <a:ext cx="3012742" cy="702107"/>
            <a:chOff x="4597879" y="2199459"/>
            <a:chExt cx="2015707" cy="517863"/>
          </a:xfrm>
        </p:grpSpPr>
        <p:pic>
          <p:nvPicPr>
            <p:cNvPr id="7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9" t="60122" r="81848" b="30357"/>
            <a:stretch/>
          </p:blipFill>
          <p:spPr bwMode="auto">
            <a:xfrm>
              <a:off x="4597879" y="2211598"/>
              <a:ext cx="1423359" cy="505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Resultado de imagen de lean canvas blan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731" t="60122" r="50097" b="30357"/>
            <a:stretch/>
          </p:blipFill>
          <p:spPr bwMode="auto">
            <a:xfrm>
              <a:off x="6021238" y="2199459"/>
              <a:ext cx="592348" cy="5057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62135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Vantaggio competitivo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Come ultimo passaggio, definisci il tuo vantaggio competitivo: cosa rende la tua offerta unica e non facilmente replicabile? Considera fattori quali: la reputazione, l’esperienza unica del marchio, le partnership esclusive e tutto ciò che possa contribuire a renderla unica e difficile da copiare. </a:t>
            </a:r>
            <a:endParaRPr lang="en-US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6" t="1543" r="20829" b="85215"/>
          <a:stretch/>
        </p:blipFill>
        <p:spPr bwMode="auto">
          <a:xfrm>
            <a:off x="7523063" y="835162"/>
            <a:ext cx="1940943" cy="87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275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3276987"/>
            <a:ext cx="8440788" cy="1372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noProof="1" smtClean="0">
                <a:solidFill>
                  <a:srgbClr val="337162"/>
                </a:solidFill>
              </a:rPr>
              <a:t>EC </a:t>
            </a:r>
            <a:r>
              <a:rPr lang="es-ES" noProof="1" smtClean="0">
                <a:solidFill>
                  <a:srgbClr val="337162"/>
                </a:solidFill>
                <a:sym typeface="Wingdings" panose="05000000000000000000" pitchFamily="2" charset="2"/>
              </a:rPr>
              <a:t> Quanto è affidabile la tua soluzione a livello di aspetti sociali e “intangibili”? Come intendi gestire il difficile equilibrio tra inclusione della società e degli </a:t>
            </a:r>
            <a:r>
              <a:rPr lang="en-US" noProof="1" smtClean="0">
                <a:solidFill>
                  <a:srgbClr val="337162"/>
                </a:solidFill>
                <a:sym typeface="Wingdings" panose="05000000000000000000" pitchFamily="2" charset="2"/>
              </a:rPr>
              <a:t>stakeholders e mantenimento del vantaggio competitivo</a:t>
            </a:r>
            <a:r>
              <a:rPr lang="en-US" dirty="0" smtClean="0">
                <a:solidFill>
                  <a:srgbClr val="337162"/>
                </a:solidFill>
                <a:sym typeface="Wingdings" panose="05000000000000000000" pitchFamily="2" charset="2"/>
              </a:rPr>
              <a:t>? </a:t>
            </a:r>
            <a:endParaRPr lang="en-US" dirty="0">
              <a:solidFill>
                <a:srgbClr val="337162"/>
              </a:solidFill>
              <a:sym typeface="Wingdings" panose="05000000000000000000" pitchFamily="2" charset="2"/>
            </a:endParaRPr>
          </a:p>
          <a:p>
            <a:pPr marL="0" indent="0" algn="just" fontAlgn="base">
              <a:buNone/>
            </a:pPr>
            <a:endParaRPr lang="en-US" sz="3000" dirty="0">
              <a:solidFill>
                <a:srgbClr val="337162"/>
              </a:solidFill>
              <a:sym typeface="Wingdings" panose="05000000000000000000" pitchFamily="2" charset="2"/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="" xmlns:a16="http://schemas.microsoft.com/office/drawing/2014/main" id="{EB0A18D0-4C18-8044-B5A2-D0020919AAA4}"/>
              </a:ext>
            </a:extLst>
          </p:cNvPr>
          <p:cNvSpPr txBox="1">
            <a:spLocks/>
          </p:cNvSpPr>
          <p:nvPr/>
        </p:nvSpPr>
        <p:spPr>
          <a:xfrm>
            <a:off x="677332" y="4735903"/>
            <a:ext cx="8440788" cy="1584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2600" dirty="0" smtClean="0">
                <a:solidFill>
                  <a:srgbClr val="9A3F16"/>
                </a:solidFill>
              </a:rPr>
              <a:t>D</a:t>
            </a:r>
            <a:r>
              <a:rPr lang="es-ES" dirty="0" smtClean="0">
                <a:solidFill>
                  <a:srgbClr val="9A3F16"/>
                </a:solidFill>
              </a:rPr>
              <a:t> </a:t>
            </a:r>
            <a:r>
              <a:rPr lang="es-ES" sz="2600" dirty="0" smtClean="0">
                <a:solidFill>
                  <a:srgbClr val="9A3F16"/>
                </a:solidFill>
                <a:sym typeface="Wingdings" panose="05000000000000000000" pitchFamily="2" charset="2"/>
              </a:rPr>
              <a:t></a:t>
            </a:r>
            <a:r>
              <a:rPr lang="es-ES" dirty="0" smtClean="0">
                <a:solidFill>
                  <a:srgbClr val="9A3F16"/>
                </a:solidFill>
                <a:sym typeface="Wingdings" panose="05000000000000000000" pitchFamily="2" charset="2"/>
              </a:rPr>
              <a:t> </a:t>
            </a:r>
            <a:r>
              <a:rPr lang="es-ES_tradnl" noProof="1" smtClean="0">
                <a:solidFill>
                  <a:srgbClr val="9A3F16"/>
                </a:solidFill>
                <a:sym typeface="Wingdings" panose="05000000000000000000" pitchFamily="2" charset="2"/>
              </a:rPr>
              <a:t>Sei in grado di proteggere la tua soluzione da un punto di vista tecnologico e legale? Devi mostrare o condividere la tua tecnologia proprietaria in occasione di ogni interazione coi tuoi clienti? La tua tecnologia è facilmente riproducibile? </a:t>
            </a:r>
            <a:endParaRPr lang="es-ES_tradnl" noProof="1">
              <a:solidFill>
                <a:srgbClr val="9A3F16"/>
              </a:solidFill>
              <a:sym typeface="Wingdings" panose="050000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77334" y="8397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noProof="1" smtClean="0"/>
              <a:t>Vantaggio competitivo</a:t>
            </a:r>
            <a:endParaRPr lang="en-US" noProof="1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677332" y="2033836"/>
            <a:ext cx="8992877" cy="35495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n-US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Come ultimo passaggio, definisci il tuo vantaggio competitivo: cosa rende la tua offerta unica e non facilmente replicabile? Considera fattori quali: la reputazione, l’esperienza unica del marchio, le partnership esclusive e tutto ciò che possa contribuire a renderla unica e difficile da copiare. </a:t>
            </a:r>
          </a:p>
          <a:p>
            <a:pPr algn="just" fontAlgn="base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6" t="1543" r="20829" b="85215"/>
          <a:stretch/>
        </p:blipFill>
        <p:spPr bwMode="auto">
          <a:xfrm>
            <a:off x="7523063" y="835162"/>
            <a:ext cx="1940943" cy="87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5227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49124" y="4948607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endParaRPr lang="pl-PL" dirty="0"/>
          </a:p>
          <a:p>
            <a:pPr algn="ctr"/>
            <a:r>
              <a:rPr lang="pl-PL" noProof="1" smtClean="0"/>
              <a:t>Settimana di formazione</a:t>
            </a:r>
            <a:r>
              <a:rPr lang="pl-PL" noProof="1" smtClean="0"/>
              <a:t> 30 Settembre – 4 Ottobre 2019</a:t>
            </a:r>
          </a:p>
          <a:p>
            <a:pPr algn="ctr"/>
            <a:r>
              <a:rPr lang="pl-PL" noProof="1" smtClean="0"/>
              <a:t>Salonicco</a:t>
            </a:r>
            <a:r>
              <a:rPr lang="pl-PL" noProof="1" smtClean="0"/>
              <a:t>, Grecia</a:t>
            </a:r>
            <a:endParaRPr lang="pl-PL" noProof="1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64749" y="1953491"/>
            <a:ext cx="9135687" cy="22386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0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17149" y="2105891"/>
            <a:ext cx="9135687" cy="223865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_tradnl" sz="8000" b="1" noProof="1" smtClean="0"/>
              <a:t>Modelli di business eco-compatibili e digitali</a:t>
            </a:r>
            <a:endParaRPr lang="es-ES_tradnl" sz="8000" b="1" noProof="1"/>
          </a:p>
        </p:txBody>
      </p:sp>
    </p:spTree>
    <p:extLst>
      <p:ext uri="{BB962C8B-B14F-4D97-AF65-F5344CB8AC3E}">
        <p14:creationId xmlns:p14="http://schemas.microsoft.com/office/powerpoint/2010/main" val="14247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0322" y="1105497"/>
            <a:ext cx="8659291" cy="728532"/>
          </a:xfrm>
        </p:spPr>
        <p:txBody>
          <a:bodyPr>
            <a:normAutofit/>
          </a:bodyPr>
          <a:lstStyle/>
          <a:p>
            <a:r>
              <a:rPr lang="es-ES_tradnl" noProof="1" smtClean="0"/>
              <a:t>Cosa è eco-compatibile?</a:t>
            </a:r>
            <a:endParaRPr lang="es-ES_tradnl" noProof="1"/>
          </a:p>
        </p:txBody>
      </p:sp>
      <p:pic>
        <p:nvPicPr>
          <p:cNvPr id="1026" name="Picture 2" descr="Resultado de imagen de eco-friendly business mode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163" y="2380021"/>
            <a:ext cx="4171425" cy="2953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65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46" y="964276"/>
            <a:ext cx="8596668" cy="728532"/>
          </a:xfrm>
        </p:spPr>
        <p:txBody>
          <a:bodyPr/>
          <a:lstStyle/>
          <a:p>
            <a:r>
              <a:rPr lang="es-ES_tradnl" noProof="1" smtClean="0"/>
              <a:t>Cosa è eco-compatibile?</a:t>
            </a:r>
            <a:endParaRPr lang="es-ES_tradnl" noProof="1"/>
          </a:p>
        </p:txBody>
      </p:sp>
      <p:pic>
        <p:nvPicPr>
          <p:cNvPr id="1026" name="Picture 2" descr="Resultado de imagen de eco-friendly business model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0" y="992436"/>
            <a:ext cx="1978429" cy="14007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contenido 2"/>
          <p:cNvSpPr txBox="1">
            <a:spLocks/>
          </p:cNvSpPr>
          <p:nvPr/>
        </p:nvSpPr>
        <p:spPr>
          <a:xfrm>
            <a:off x="623150" y="2793076"/>
            <a:ext cx="8596668" cy="32482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business eco-compatibile o </a:t>
            </a:r>
            <a:r>
              <a:rPr lang="en-US" i="1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green </a:t>
            </a:r>
            <a:r>
              <a:rPr lang="en-US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 caratterizza per il fatto di dimostrare un chiaro impegno a favore di un futuro ambientalmente sostenibile. </a:t>
            </a:r>
            <a:endParaRPr lang="en-US" noProof="1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n-US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Tale impegno può significare “non fare danni” (ad esempio utilizzando tecnologie preventive per il controllo dell’inquinamento per evitare contaminazioni), così come “agire in una prospettiva di miglioramento”, ad esempio puntando a migliorare una serie di parametri inerenti la sostenibilità. </a:t>
            </a:r>
            <a:endParaRPr lang="en-US" noProof="1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8282" y="1010904"/>
            <a:ext cx="8596668" cy="728532"/>
          </a:xfrm>
        </p:spPr>
        <p:txBody>
          <a:bodyPr/>
          <a:lstStyle/>
          <a:p>
            <a:r>
              <a:rPr lang="es-ES_tradnl" noProof="1" smtClean="0"/>
              <a:t>Cosa è “digitale”?</a:t>
            </a:r>
            <a:endParaRPr lang="es-ES_tradnl" noProof="1"/>
          </a:p>
        </p:txBody>
      </p:sp>
      <p:pic>
        <p:nvPicPr>
          <p:cNvPr id="2050" name="Picture 2" descr="Resultado de imagen de digitalis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471" y="2576945"/>
            <a:ext cx="4184957" cy="35326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04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46" y="964276"/>
            <a:ext cx="8596668" cy="728532"/>
          </a:xfrm>
        </p:spPr>
        <p:txBody>
          <a:bodyPr/>
          <a:lstStyle/>
          <a:p>
            <a:r>
              <a:rPr lang="es-ES_tradnl" noProof="1" smtClean="0"/>
              <a:t>Cosa è “digitale”?</a:t>
            </a:r>
            <a:endParaRPr lang="es-ES_tradnl" noProof="1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19146" y="2711005"/>
            <a:ext cx="8596668" cy="381448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 riferiremo al concetto di “digitale” per indicare il grado di 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tilizzo delle tecnologie connesse all’informazione.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Tutti i business, al giorno d’oggi, includono una qualche forma di digitalizzazione.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Tuttavia, il grado di utilizzo di questa può variare da un livello “tangenziale” e strumentale delle tecnologie più comuni (e-mail, website, social media, e-commerce, etc.), fino all’incorporamento delle stesse nel cuore della strategia imprenditoriale  (ad esempio attraverso lo sviluppo di prodotti digitali per altre 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imprese o l’offerta di servizi digitali).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 concetto di servizi e prodotto digitali rappresenta una definizione ampia che può incorporare ambiti come la cyber-security, 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big-data e i loro utilizzi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fino agli strumenti di </a:t>
            </a:r>
            <a:r>
              <a:rPr lang="en-US" sz="1800" noProof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decision making.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2" descr="Resultado de imagen de digitalis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41" y="899050"/>
            <a:ext cx="1880626" cy="1587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90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504" y="603435"/>
            <a:ext cx="8596668" cy="1826581"/>
          </a:xfrm>
        </p:spPr>
        <p:txBody>
          <a:bodyPr>
            <a:normAutofit/>
          </a:bodyPr>
          <a:lstStyle/>
          <a:p>
            <a:r>
              <a:rPr lang="es-ES_tradnl" noProof="1" smtClean="0"/>
              <a:t>Modelli di business digitali (D) ed eco-compatibili (EC)</a:t>
            </a:r>
            <a:endParaRPr lang="es-ES_tradnl" noProof="1"/>
          </a:p>
        </p:txBody>
      </p:sp>
      <p:pic>
        <p:nvPicPr>
          <p:cNvPr id="4098" name="Picture 2" descr="Resultado de imagen de digital and ecolog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844" y="2788920"/>
            <a:ext cx="5513705" cy="259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04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1951" y="556901"/>
            <a:ext cx="8596668" cy="1826581"/>
          </a:xfrm>
        </p:spPr>
        <p:txBody>
          <a:bodyPr>
            <a:normAutofit/>
          </a:bodyPr>
          <a:lstStyle/>
          <a:p>
            <a:r>
              <a:rPr lang="es-ES_tradnl" noProof="1" smtClean="0"/>
              <a:t>Modelli di business digitali (D) ed eco-compatibili (EC)</a:t>
            </a:r>
            <a:endParaRPr lang="es-ES_tradnl" noProof="1"/>
          </a:p>
        </p:txBody>
      </p:sp>
      <p:pic>
        <p:nvPicPr>
          <p:cNvPr id="4098" name="Picture 2" descr="Resultado de imagen de digital and ecolog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824" y="2383482"/>
            <a:ext cx="5513705" cy="259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arcador de texto 2"/>
          <p:cNvSpPr>
            <a:spLocks noGrp="1"/>
          </p:cNvSpPr>
          <p:nvPr>
            <p:ph type="body" idx="1"/>
          </p:nvPr>
        </p:nvSpPr>
        <p:spPr>
          <a:xfrm>
            <a:off x="735524" y="5328527"/>
            <a:ext cx="8596668" cy="426938"/>
          </a:xfrm>
        </p:spPr>
        <p:txBody>
          <a:bodyPr>
            <a:normAutofit/>
          </a:bodyPr>
          <a:lstStyle/>
          <a:p>
            <a:r>
              <a:rPr lang="es-ES_tradnl" noProof="1" smtClean="0">
                <a:solidFill>
                  <a:schemeClr val="tx1"/>
                </a:solidFill>
              </a:rPr>
              <a:t>Come possiamo incorporare questi elementi nel business model? </a:t>
            </a:r>
          </a:p>
          <a:p>
            <a:endParaRPr lang="es-ES_tradnl" noProof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2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>
            <a:normAutofit/>
          </a:bodyPr>
          <a:lstStyle/>
          <a:p>
            <a:r>
              <a:rPr lang="es-ES_tradnl" noProof="1" smtClean="0"/>
              <a:t>Utilizzeremo il Lean Canvas come strumento per definire:</a:t>
            </a:r>
            <a:endParaRPr lang="es-ES_tradnl" noProof="1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293971"/>
            <a:ext cx="3842607" cy="4128068"/>
          </a:xfrm>
        </p:spPr>
        <p:txBody>
          <a:bodyPr>
            <a:normAutofit/>
          </a:bodyPr>
          <a:lstStyle/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U</a:t>
            </a:r>
            <a:r>
              <a:rPr lang="es-ES_tradnl" sz="2000" noProof="1" smtClean="0"/>
              <a:t>ser e problema</a:t>
            </a:r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Soluzioni</a:t>
            </a:r>
            <a:endParaRPr lang="es-ES_tradnl" sz="2000" noProof="1" smtClean="0"/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Proposta unica di valore</a:t>
            </a:r>
            <a:endParaRPr lang="es-ES_tradnl" sz="2000" noProof="1" smtClean="0"/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Canali</a:t>
            </a:r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Prezzi</a:t>
            </a:r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Metriche</a:t>
            </a:r>
            <a:endParaRPr lang="es-ES_tradnl" sz="2000" noProof="1" smtClean="0"/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Costi</a:t>
            </a:r>
          </a:p>
          <a:p>
            <a:pPr marL="228600" lvl="2">
              <a:tabLst>
                <a:tab pos="715963" algn="l"/>
              </a:tabLst>
            </a:pPr>
            <a:r>
              <a:rPr lang="es-ES_tradnl" sz="2000" noProof="1" smtClean="0"/>
              <a:t>Vantaggio competitivo</a:t>
            </a:r>
            <a:endParaRPr lang="es-ES_tradnl" sz="2000" noProof="1" smtClean="0"/>
          </a:p>
          <a:p>
            <a:endParaRPr lang="es-ES" sz="2000" dirty="0"/>
          </a:p>
        </p:txBody>
      </p:sp>
      <p:pic>
        <p:nvPicPr>
          <p:cNvPr id="6146" name="Picture 2" descr="Resultado de imagen de lean canvas blan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" t="1543" r="1574" b="7782"/>
          <a:stretch/>
        </p:blipFill>
        <p:spPr bwMode="auto">
          <a:xfrm>
            <a:off x="4106173" y="2293971"/>
            <a:ext cx="5460521" cy="331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0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851</TotalTime>
  <Words>1541</Words>
  <Application>Microsoft Macintosh PowerPoint</Application>
  <PresentationFormat>Widescreen</PresentationFormat>
  <Paragraphs>101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Courier New</vt:lpstr>
      <vt:lpstr>Trebuchet MS</vt:lpstr>
      <vt:lpstr>Wingdings</vt:lpstr>
      <vt:lpstr>Wingdings 3</vt:lpstr>
      <vt:lpstr>Arial</vt:lpstr>
      <vt:lpstr>Faseta</vt:lpstr>
      <vt:lpstr>Presentazione di PowerPoint</vt:lpstr>
      <vt:lpstr>Contenuti</vt:lpstr>
      <vt:lpstr>Cosa è eco-compatibile?</vt:lpstr>
      <vt:lpstr>Cosa è eco-compatibile?</vt:lpstr>
      <vt:lpstr>Cosa è “digitale”?</vt:lpstr>
      <vt:lpstr>Cosa è “digitale”?</vt:lpstr>
      <vt:lpstr>Modelli di business digitali (D) ed eco-compatibili (EC)</vt:lpstr>
      <vt:lpstr>Modelli di business digitali (D) ed eco-compatibili (EC)</vt:lpstr>
      <vt:lpstr>Utilizzeremo il Lean Canvas come strumento per definire: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Bartek Kalinowski</dc:creator>
  <cp:lastModifiedBy>Utente di Microsoft Office</cp:lastModifiedBy>
  <cp:revision>89</cp:revision>
  <dcterms:created xsi:type="dcterms:W3CDTF">2016-09-07T12:06:41Z</dcterms:created>
  <dcterms:modified xsi:type="dcterms:W3CDTF">2021-07-06T13:55:13Z</dcterms:modified>
</cp:coreProperties>
</file>