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tiff" ContentType="image/tif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4" r:id="rId1"/>
  </p:sldMasterIdLst>
  <p:sldIdLst>
    <p:sldId id="256" r:id="rId2"/>
    <p:sldId id="327" r:id="rId3"/>
    <p:sldId id="328" r:id="rId4"/>
    <p:sldId id="342" r:id="rId5"/>
    <p:sldId id="343" r:id="rId6"/>
    <p:sldId id="344" r:id="rId7"/>
    <p:sldId id="332" r:id="rId8"/>
    <p:sldId id="364" r:id="rId9"/>
    <p:sldId id="333" r:id="rId10"/>
    <p:sldId id="346" r:id="rId11"/>
    <p:sldId id="348" r:id="rId12"/>
    <p:sldId id="347" r:id="rId13"/>
    <p:sldId id="349" r:id="rId14"/>
    <p:sldId id="350" r:id="rId15"/>
    <p:sldId id="353" r:id="rId16"/>
    <p:sldId id="352" r:id="rId17"/>
    <p:sldId id="354" r:id="rId18"/>
    <p:sldId id="355" r:id="rId19"/>
    <p:sldId id="356" r:id="rId20"/>
    <p:sldId id="357" r:id="rId21"/>
    <p:sldId id="358" r:id="rId22"/>
    <p:sldId id="359" r:id="rId23"/>
    <p:sldId id="360" r:id="rId24"/>
    <p:sldId id="361" r:id="rId25"/>
    <p:sldId id="362" r:id="rId26"/>
    <p:sldId id="363" r:id="rId2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A3F16"/>
    <a:srgbClr val="337162"/>
    <a:srgbClr val="B54D1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83" autoAdjust="0"/>
    <p:restoredTop sz="94660"/>
  </p:normalViewPr>
  <p:slideViewPr>
    <p:cSldViewPr snapToGrid="0">
      <p:cViewPr varScale="1">
        <p:scale>
          <a:sx n="86" d="100"/>
          <a:sy n="86" d="100"/>
        </p:scale>
        <p:origin x="562" y="53"/>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1.tiff"/><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pl-PL" dirty="0"/>
              <a:t>Kliknij, aby edytować styl</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a:t>Kliknij, aby edytować styl wzorca podtytułu</a:t>
            </a:r>
            <a:endParaRPr lang="en-US" dirty="0"/>
          </a:p>
        </p:txBody>
      </p:sp>
      <p:sp>
        <p:nvSpPr>
          <p:cNvPr id="4" name="Date Placeholder 3"/>
          <p:cNvSpPr>
            <a:spLocks noGrp="1"/>
          </p:cNvSpPr>
          <p:nvPr>
            <p:ph type="dt" sz="half" idx="10"/>
          </p:nvPr>
        </p:nvSpPr>
        <p:spPr/>
        <p:txBody>
          <a:bodyPr/>
          <a:lstStyle/>
          <a:p>
            <a:fld id="{82E8CA2E-D030-435A-A8C5-0BFFB2E86D68}" type="datetimeFigureOut">
              <a:rPr lang="pl-PL" smtClean="0"/>
              <a:t>07.07.2021</a:t>
            </a:fld>
            <a:endParaRPr lang="pl-PL"/>
          </a:p>
        </p:txBody>
      </p:sp>
      <p:sp>
        <p:nvSpPr>
          <p:cNvPr id="5" name="Footer Placeholder 4"/>
          <p:cNvSpPr>
            <a:spLocks noGrp="1"/>
          </p:cNvSpPr>
          <p:nvPr>
            <p:ph type="ftr" sz="quarter" idx="11"/>
          </p:nvPr>
        </p:nvSpPr>
        <p:spPr/>
        <p:txBody>
          <a:bodyPr/>
          <a:lstStyle/>
          <a:p>
            <a:endParaRPr lang="pl-PL" dirty="0"/>
          </a:p>
        </p:txBody>
      </p:sp>
      <p:sp>
        <p:nvSpPr>
          <p:cNvPr id="6" name="Slide Number Placeholder 5"/>
          <p:cNvSpPr>
            <a:spLocks noGrp="1"/>
          </p:cNvSpPr>
          <p:nvPr>
            <p:ph type="sldNum" sz="quarter" idx="12"/>
          </p:nvPr>
        </p:nvSpPr>
        <p:spPr/>
        <p:txBody>
          <a:bodyPr/>
          <a:lstStyle/>
          <a:p>
            <a:fld id="{FB720F73-06DE-4BD6-AEEE-3A7B85211BBB}" type="slidenum">
              <a:rPr lang="pl-PL" smtClean="0"/>
              <a:t>‹#›</a:t>
            </a:fld>
            <a:endParaRPr lang="pl-PL"/>
          </a:p>
        </p:txBody>
      </p:sp>
      <p:pic>
        <p:nvPicPr>
          <p:cNvPr id="20" name="Obraz 1"/>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139711" y="299849"/>
            <a:ext cx="3583657" cy="7888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Prostokąt 7"/>
          <p:cNvSpPr/>
          <p:nvPr userDrawn="1"/>
        </p:nvSpPr>
        <p:spPr>
          <a:xfrm>
            <a:off x="606448" y="6455477"/>
            <a:ext cx="8648349" cy="338554"/>
          </a:xfrm>
          <a:prstGeom prst="rect">
            <a:avLst/>
          </a:prstGeom>
        </p:spPr>
        <p:txBody>
          <a:bodyPr wrap="square">
            <a:spAutoFit/>
          </a:bodyPr>
          <a:lstStyle/>
          <a:p>
            <a:r>
              <a:rPr lang="en-GB" sz="800" b="1" dirty="0"/>
              <a:t>This project has been funded with support from the European Commission. This publication [communication] reflects the views only of the author, and the Commission cannot be held responsible for any use which may be made of the information contained therein. </a:t>
            </a:r>
            <a:endParaRPr lang="pl-PL" sz="800" dirty="0"/>
          </a:p>
        </p:txBody>
      </p:sp>
      <p:pic>
        <p:nvPicPr>
          <p:cNvPr id="23" name="Picture 22">
            <a:extLst>
              <a:ext uri="{FF2B5EF4-FFF2-40B4-BE49-F238E27FC236}">
                <a16:creationId xmlns:a16="http://schemas.microsoft.com/office/drawing/2014/main" id="{8665ABA6-4E91-5B4B-B483-C661D5664323}"/>
              </a:ext>
            </a:extLst>
          </p:cNvPr>
          <p:cNvPicPr>
            <a:picLocks noChangeAspect="1"/>
          </p:cNvPicPr>
          <p:nvPr userDrawn="1"/>
        </p:nvPicPr>
        <p:blipFill>
          <a:blip r:embed="rId3"/>
          <a:stretch>
            <a:fillRect/>
          </a:stretch>
        </p:blipFill>
        <p:spPr>
          <a:xfrm>
            <a:off x="3234239" y="312162"/>
            <a:ext cx="1447364" cy="764208"/>
          </a:xfrm>
          <a:prstGeom prst="rect">
            <a:avLst/>
          </a:prstGeom>
        </p:spPr>
      </p:pic>
    </p:spTree>
    <p:extLst>
      <p:ext uri="{BB962C8B-B14F-4D97-AF65-F5344CB8AC3E}">
        <p14:creationId xmlns:p14="http://schemas.microsoft.com/office/powerpoint/2010/main" val="34504926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ytuł i podpis">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pl-PL"/>
              <a:t>Kliknij, aby edytować styl</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Edytuj style wzorca tekstu</a:t>
            </a:r>
          </a:p>
        </p:txBody>
      </p:sp>
      <p:sp>
        <p:nvSpPr>
          <p:cNvPr id="4" name="Date Placeholder 3"/>
          <p:cNvSpPr>
            <a:spLocks noGrp="1"/>
          </p:cNvSpPr>
          <p:nvPr>
            <p:ph type="dt" sz="half" idx="10"/>
          </p:nvPr>
        </p:nvSpPr>
        <p:spPr/>
        <p:txBody>
          <a:bodyPr/>
          <a:lstStyle/>
          <a:p>
            <a:fld id="{82E8CA2E-D030-435A-A8C5-0BFFB2E86D68}" type="datetimeFigureOut">
              <a:rPr lang="pl-PL" smtClean="0"/>
              <a:t>07.07.2021</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FB720F73-06DE-4BD6-AEEE-3A7B85211BBB}" type="slidenum">
              <a:rPr lang="pl-PL" smtClean="0"/>
              <a:t>‹#›</a:t>
            </a:fld>
            <a:endParaRPr lang="pl-PL"/>
          </a:p>
        </p:txBody>
      </p:sp>
    </p:spTree>
    <p:extLst>
      <p:ext uri="{BB962C8B-B14F-4D97-AF65-F5344CB8AC3E}">
        <p14:creationId xmlns:p14="http://schemas.microsoft.com/office/powerpoint/2010/main" val="16699508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Oferta z podpisem">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pl-PL"/>
              <a:t>Kliknij, aby edytować styl</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l-PL"/>
              <a:t>Edytuj style wzorca tekstu</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Edytuj style wzorca tekstu</a:t>
            </a:r>
          </a:p>
        </p:txBody>
      </p:sp>
      <p:sp>
        <p:nvSpPr>
          <p:cNvPr id="4" name="Date Placeholder 3"/>
          <p:cNvSpPr>
            <a:spLocks noGrp="1"/>
          </p:cNvSpPr>
          <p:nvPr>
            <p:ph type="dt" sz="half" idx="10"/>
          </p:nvPr>
        </p:nvSpPr>
        <p:spPr/>
        <p:txBody>
          <a:bodyPr/>
          <a:lstStyle/>
          <a:p>
            <a:fld id="{82E8CA2E-D030-435A-A8C5-0BFFB2E86D68}" type="datetimeFigureOut">
              <a:rPr lang="pl-PL" smtClean="0"/>
              <a:t>07.07.2021</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FB720F73-06DE-4BD6-AEEE-3A7B85211BBB}" type="slidenum">
              <a:rPr lang="pl-PL" smtClean="0"/>
              <a:t>‹#›</a:t>
            </a:fld>
            <a:endParaRPr lang="pl-PL"/>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76138497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Karta nazwy">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pl-PL"/>
              <a:t>Kliknij, aby edytować styl</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Edytuj style wzorca tekstu</a:t>
            </a:r>
          </a:p>
        </p:txBody>
      </p:sp>
      <p:sp>
        <p:nvSpPr>
          <p:cNvPr id="4" name="Date Placeholder 3"/>
          <p:cNvSpPr>
            <a:spLocks noGrp="1"/>
          </p:cNvSpPr>
          <p:nvPr>
            <p:ph type="dt" sz="half" idx="10"/>
          </p:nvPr>
        </p:nvSpPr>
        <p:spPr/>
        <p:txBody>
          <a:bodyPr/>
          <a:lstStyle/>
          <a:p>
            <a:fld id="{82E8CA2E-D030-435A-A8C5-0BFFB2E86D68}" type="datetimeFigureOut">
              <a:rPr lang="pl-PL" smtClean="0"/>
              <a:t>07.07.2021</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FB720F73-06DE-4BD6-AEEE-3A7B85211BBB}" type="slidenum">
              <a:rPr lang="pl-PL" smtClean="0"/>
              <a:t>‹#›</a:t>
            </a:fld>
            <a:endParaRPr lang="pl-PL"/>
          </a:p>
        </p:txBody>
      </p:sp>
    </p:spTree>
    <p:extLst>
      <p:ext uri="{BB962C8B-B14F-4D97-AF65-F5344CB8AC3E}">
        <p14:creationId xmlns:p14="http://schemas.microsoft.com/office/powerpoint/2010/main" val="108266863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Karta nazwy cytatu">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pl-PL"/>
              <a:t>Kliknij, aby edytować styl</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l-PL"/>
              <a:t>Edytuj style wzorca tekstu</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Edytuj style wzorca tekstu</a:t>
            </a:r>
          </a:p>
        </p:txBody>
      </p:sp>
      <p:sp>
        <p:nvSpPr>
          <p:cNvPr id="4" name="Date Placeholder 3"/>
          <p:cNvSpPr>
            <a:spLocks noGrp="1"/>
          </p:cNvSpPr>
          <p:nvPr>
            <p:ph type="dt" sz="half" idx="10"/>
          </p:nvPr>
        </p:nvSpPr>
        <p:spPr/>
        <p:txBody>
          <a:bodyPr/>
          <a:lstStyle/>
          <a:p>
            <a:fld id="{82E8CA2E-D030-435A-A8C5-0BFFB2E86D68}" type="datetimeFigureOut">
              <a:rPr lang="pl-PL" smtClean="0"/>
              <a:t>07.07.2021</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FB720F73-06DE-4BD6-AEEE-3A7B85211BBB}" type="slidenum">
              <a:rPr lang="pl-PL" smtClean="0"/>
              <a:t>‹#›</a:t>
            </a:fld>
            <a:endParaRPr lang="pl-PL"/>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72487569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Prawda lub fałsz">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pl-PL"/>
              <a:t>Kliknij, aby edytować styl</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l-PL"/>
              <a:t>Edytuj style wzorca tekstu</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Edytuj style wzorca tekstu</a:t>
            </a:r>
          </a:p>
        </p:txBody>
      </p:sp>
      <p:sp>
        <p:nvSpPr>
          <p:cNvPr id="4" name="Date Placeholder 3"/>
          <p:cNvSpPr>
            <a:spLocks noGrp="1"/>
          </p:cNvSpPr>
          <p:nvPr>
            <p:ph type="dt" sz="half" idx="10"/>
          </p:nvPr>
        </p:nvSpPr>
        <p:spPr/>
        <p:txBody>
          <a:bodyPr/>
          <a:lstStyle/>
          <a:p>
            <a:fld id="{82E8CA2E-D030-435A-A8C5-0BFFB2E86D68}" type="datetimeFigureOut">
              <a:rPr lang="pl-PL" smtClean="0"/>
              <a:t>07.07.2021</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FB720F73-06DE-4BD6-AEEE-3A7B85211BBB}" type="slidenum">
              <a:rPr lang="pl-PL" smtClean="0"/>
              <a:t>‹#›</a:t>
            </a:fld>
            <a:endParaRPr lang="pl-PL"/>
          </a:p>
        </p:txBody>
      </p:sp>
    </p:spTree>
    <p:extLst>
      <p:ext uri="{BB962C8B-B14F-4D97-AF65-F5344CB8AC3E}">
        <p14:creationId xmlns:p14="http://schemas.microsoft.com/office/powerpoint/2010/main" val="62108956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Vertical Text Placeholder 2"/>
          <p:cNvSpPr>
            <a:spLocks noGrp="1"/>
          </p:cNvSpPr>
          <p:nvPr>
            <p:ph type="body" orient="vert" idx="1"/>
          </p:nvPr>
        </p:nvSpPr>
        <p:spPr/>
        <p:txBody>
          <a:bodyPr vert="eaVe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82E8CA2E-D030-435A-A8C5-0BFFB2E86D68}" type="datetimeFigureOut">
              <a:rPr lang="pl-PL" smtClean="0"/>
              <a:t>07.07.2021</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FB720F73-06DE-4BD6-AEEE-3A7B85211BBB}" type="slidenum">
              <a:rPr lang="pl-PL" smtClean="0"/>
              <a:t>‹#›</a:t>
            </a:fld>
            <a:endParaRPr lang="pl-PL"/>
          </a:p>
        </p:txBody>
      </p:sp>
    </p:spTree>
    <p:extLst>
      <p:ext uri="{BB962C8B-B14F-4D97-AF65-F5344CB8AC3E}">
        <p14:creationId xmlns:p14="http://schemas.microsoft.com/office/powerpoint/2010/main" val="360228495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pl-PL"/>
              <a:t>Kliknij, aby edytować styl</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82E8CA2E-D030-435A-A8C5-0BFFB2E86D68}" type="datetimeFigureOut">
              <a:rPr lang="pl-PL" smtClean="0"/>
              <a:t>07.07.2021</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FB720F73-06DE-4BD6-AEEE-3A7B85211BBB}" type="slidenum">
              <a:rPr lang="pl-PL" smtClean="0"/>
              <a:t>‹#›</a:t>
            </a:fld>
            <a:endParaRPr lang="pl-PL"/>
          </a:p>
        </p:txBody>
      </p:sp>
    </p:spTree>
    <p:extLst>
      <p:ext uri="{BB962C8B-B14F-4D97-AF65-F5344CB8AC3E}">
        <p14:creationId xmlns:p14="http://schemas.microsoft.com/office/powerpoint/2010/main" val="9001962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pl-PL"/>
              <a:t>Kliknij, aby edytować styl</a:t>
            </a:r>
            <a:endParaRPr lang="en-US" dirty="0"/>
          </a:p>
        </p:txBody>
      </p:sp>
      <p:sp>
        <p:nvSpPr>
          <p:cNvPr id="3" name="Content Placeholder 2"/>
          <p:cNvSpPr>
            <a:spLocks noGrp="1"/>
          </p:cNvSpPr>
          <p:nvPr>
            <p:ph idx="1"/>
          </p:nvPr>
        </p:nvSpPr>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82E8CA2E-D030-435A-A8C5-0BFFB2E86D68}" type="datetimeFigureOut">
              <a:rPr lang="pl-PL" smtClean="0"/>
              <a:t>07.07.2021</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FB720F73-06DE-4BD6-AEEE-3A7B85211BBB}" type="slidenum">
              <a:rPr lang="pl-PL" smtClean="0"/>
              <a:t>‹#›</a:t>
            </a:fld>
            <a:endParaRPr lang="pl-PL"/>
          </a:p>
        </p:txBody>
      </p:sp>
    </p:spTree>
    <p:extLst>
      <p:ext uri="{BB962C8B-B14F-4D97-AF65-F5344CB8AC3E}">
        <p14:creationId xmlns:p14="http://schemas.microsoft.com/office/powerpoint/2010/main" val="12051323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pl-PL"/>
              <a:t>Kliknij, aby edytować styl</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Edytuj style wzorca tekstu</a:t>
            </a:r>
          </a:p>
        </p:txBody>
      </p:sp>
      <p:sp>
        <p:nvSpPr>
          <p:cNvPr id="4" name="Date Placeholder 3"/>
          <p:cNvSpPr>
            <a:spLocks noGrp="1"/>
          </p:cNvSpPr>
          <p:nvPr>
            <p:ph type="dt" sz="half" idx="10"/>
          </p:nvPr>
        </p:nvSpPr>
        <p:spPr/>
        <p:txBody>
          <a:bodyPr/>
          <a:lstStyle/>
          <a:p>
            <a:fld id="{82E8CA2E-D030-435A-A8C5-0BFFB2E86D68}" type="datetimeFigureOut">
              <a:rPr lang="pl-PL" smtClean="0"/>
              <a:t>07.07.2021</a:t>
            </a:fld>
            <a:endParaRPr lang="pl-PL"/>
          </a:p>
        </p:txBody>
      </p:sp>
      <p:sp>
        <p:nvSpPr>
          <p:cNvPr id="5" name="Footer Placeholder 4"/>
          <p:cNvSpPr>
            <a:spLocks noGrp="1"/>
          </p:cNvSpPr>
          <p:nvPr>
            <p:ph type="ftr" sz="quarter" idx="11"/>
          </p:nvPr>
        </p:nvSpPr>
        <p:spPr/>
        <p:txBody>
          <a:bodyPr/>
          <a:lstStyle/>
          <a:p>
            <a:endParaRPr lang="pl-PL" dirty="0"/>
          </a:p>
        </p:txBody>
      </p:sp>
      <p:sp>
        <p:nvSpPr>
          <p:cNvPr id="6" name="Slide Number Placeholder 5"/>
          <p:cNvSpPr>
            <a:spLocks noGrp="1"/>
          </p:cNvSpPr>
          <p:nvPr>
            <p:ph type="sldNum" sz="quarter" idx="12"/>
          </p:nvPr>
        </p:nvSpPr>
        <p:spPr/>
        <p:txBody>
          <a:bodyPr/>
          <a:lstStyle/>
          <a:p>
            <a:fld id="{FB720F73-06DE-4BD6-AEEE-3A7B85211BBB}" type="slidenum">
              <a:rPr lang="pl-PL" smtClean="0"/>
              <a:t>‹#›</a:t>
            </a:fld>
            <a:endParaRPr lang="pl-PL"/>
          </a:p>
        </p:txBody>
      </p:sp>
    </p:spTree>
    <p:extLst>
      <p:ext uri="{BB962C8B-B14F-4D97-AF65-F5344CB8AC3E}">
        <p14:creationId xmlns:p14="http://schemas.microsoft.com/office/powerpoint/2010/main" val="20901132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fld id="{82E8CA2E-D030-435A-A8C5-0BFFB2E86D68}" type="datetimeFigureOut">
              <a:rPr lang="pl-PL" smtClean="0"/>
              <a:t>07.07.2021</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FB720F73-06DE-4BD6-AEEE-3A7B85211BBB}" type="slidenum">
              <a:rPr lang="pl-PL" smtClean="0"/>
              <a:t>‹#›</a:t>
            </a:fld>
            <a:endParaRPr lang="pl-PL"/>
          </a:p>
        </p:txBody>
      </p:sp>
    </p:spTree>
    <p:extLst>
      <p:ext uri="{BB962C8B-B14F-4D97-AF65-F5344CB8AC3E}">
        <p14:creationId xmlns:p14="http://schemas.microsoft.com/office/powerpoint/2010/main" val="24469288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pl-PL"/>
              <a:t>Kliknij, aby edytować styl</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7" name="Date Placeholder 6"/>
          <p:cNvSpPr>
            <a:spLocks noGrp="1"/>
          </p:cNvSpPr>
          <p:nvPr>
            <p:ph type="dt" sz="half" idx="10"/>
          </p:nvPr>
        </p:nvSpPr>
        <p:spPr/>
        <p:txBody>
          <a:bodyPr/>
          <a:lstStyle/>
          <a:p>
            <a:fld id="{82E8CA2E-D030-435A-A8C5-0BFFB2E86D68}" type="datetimeFigureOut">
              <a:rPr lang="pl-PL" smtClean="0"/>
              <a:t>07.07.2021</a:t>
            </a:fld>
            <a:endParaRPr lang="pl-PL"/>
          </a:p>
        </p:txBody>
      </p:sp>
      <p:sp>
        <p:nvSpPr>
          <p:cNvPr id="8" name="Footer Placeholder 7"/>
          <p:cNvSpPr>
            <a:spLocks noGrp="1"/>
          </p:cNvSpPr>
          <p:nvPr>
            <p:ph type="ftr" sz="quarter" idx="11"/>
          </p:nvPr>
        </p:nvSpPr>
        <p:spPr/>
        <p:txBody>
          <a:bodyPr/>
          <a:lstStyle/>
          <a:p>
            <a:endParaRPr lang="pl-PL"/>
          </a:p>
        </p:txBody>
      </p:sp>
      <p:sp>
        <p:nvSpPr>
          <p:cNvPr id="9" name="Slide Number Placeholder 8"/>
          <p:cNvSpPr>
            <a:spLocks noGrp="1"/>
          </p:cNvSpPr>
          <p:nvPr>
            <p:ph type="sldNum" sz="quarter" idx="12"/>
          </p:nvPr>
        </p:nvSpPr>
        <p:spPr/>
        <p:txBody>
          <a:bodyPr/>
          <a:lstStyle/>
          <a:p>
            <a:fld id="{FB720F73-06DE-4BD6-AEEE-3A7B85211BBB}" type="slidenum">
              <a:rPr lang="pl-PL" smtClean="0"/>
              <a:t>‹#›</a:t>
            </a:fld>
            <a:endParaRPr lang="pl-PL"/>
          </a:p>
        </p:txBody>
      </p:sp>
    </p:spTree>
    <p:extLst>
      <p:ext uri="{BB962C8B-B14F-4D97-AF65-F5344CB8AC3E}">
        <p14:creationId xmlns:p14="http://schemas.microsoft.com/office/powerpoint/2010/main" val="9466761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pl-PL"/>
              <a:t>Kliknij, aby edytować styl</a:t>
            </a:r>
            <a:endParaRPr lang="en-US" dirty="0"/>
          </a:p>
        </p:txBody>
      </p:sp>
      <p:sp>
        <p:nvSpPr>
          <p:cNvPr id="3" name="Date Placeholder 2"/>
          <p:cNvSpPr>
            <a:spLocks noGrp="1"/>
          </p:cNvSpPr>
          <p:nvPr>
            <p:ph type="dt" sz="half" idx="10"/>
          </p:nvPr>
        </p:nvSpPr>
        <p:spPr/>
        <p:txBody>
          <a:bodyPr/>
          <a:lstStyle/>
          <a:p>
            <a:fld id="{82E8CA2E-D030-435A-A8C5-0BFFB2E86D68}" type="datetimeFigureOut">
              <a:rPr lang="pl-PL" smtClean="0"/>
              <a:t>07.07.2021</a:t>
            </a:fld>
            <a:endParaRPr lang="pl-PL"/>
          </a:p>
        </p:txBody>
      </p:sp>
      <p:sp>
        <p:nvSpPr>
          <p:cNvPr id="4" name="Footer Placeholder 3"/>
          <p:cNvSpPr>
            <a:spLocks noGrp="1"/>
          </p:cNvSpPr>
          <p:nvPr>
            <p:ph type="ftr" sz="quarter" idx="11"/>
          </p:nvPr>
        </p:nvSpPr>
        <p:spPr/>
        <p:txBody>
          <a:bodyPr/>
          <a:lstStyle/>
          <a:p>
            <a:endParaRPr lang="pl-PL"/>
          </a:p>
        </p:txBody>
      </p:sp>
      <p:sp>
        <p:nvSpPr>
          <p:cNvPr id="5" name="Slide Number Placeholder 4"/>
          <p:cNvSpPr>
            <a:spLocks noGrp="1"/>
          </p:cNvSpPr>
          <p:nvPr>
            <p:ph type="sldNum" sz="quarter" idx="12"/>
          </p:nvPr>
        </p:nvSpPr>
        <p:spPr/>
        <p:txBody>
          <a:bodyPr/>
          <a:lstStyle/>
          <a:p>
            <a:fld id="{FB720F73-06DE-4BD6-AEEE-3A7B85211BBB}" type="slidenum">
              <a:rPr lang="pl-PL" smtClean="0"/>
              <a:t>‹#›</a:t>
            </a:fld>
            <a:endParaRPr lang="pl-PL"/>
          </a:p>
        </p:txBody>
      </p:sp>
    </p:spTree>
    <p:extLst>
      <p:ext uri="{BB962C8B-B14F-4D97-AF65-F5344CB8AC3E}">
        <p14:creationId xmlns:p14="http://schemas.microsoft.com/office/powerpoint/2010/main" val="14740827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2E8CA2E-D030-435A-A8C5-0BFFB2E86D68}" type="datetimeFigureOut">
              <a:rPr lang="pl-PL" smtClean="0"/>
              <a:t>07.07.2021</a:t>
            </a:fld>
            <a:endParaRPr lang="pl-PL"/>
          </a:p>
        </p:txBody>
      </p:sp>
      <p:sp>
        <p:nvSpPr>
          <p:cNvPr id="3" name="Footer Placeholder 2"/>
          <p:cNvSpPr>
            <a:spLocks noGrp="1"/>
          </p:cNvSpPr>
          <p:nvPr>
            <p:ph type="ftr" sz="quarter" idx="11"/>
          </p:nvPr>
        </p:nvSpPr>
        <p:spPr/>
        <p:txBody>
          <a:bodyPr/>
          <a:lstStyle/>
          <a:p>
            <a:endParaRPr lang="pl-PL"/>
          </a:p>
        </p:txBody>
      </p:sp>
      <p:sp>
        <p:nvSpPr>
          <p:cNvPr id="4" name="Slide Number Placeholder 3"/>
          <p:cNvSpPr>
            <a:spLocks noGrp="1"/>
          </p:cNvSpPr>
          <p:nvPr>
            <p:ph type="sldNum" sz="quarter" idx="12"/>
          </p:nvPr>
        </p:nvSpPr>
        <p:spPr/>
        <p:txBody>
          <a:bodyPr/>
          <a:lstStyle/>
          <a:p>
            <a:fld id="{FB720F73-06DE-4BD6-AEEE-3A7B85211BBB}" type="slidenum">
              <a:rPr lang="pl-PL" smtClean="0"/>
              <a:t>‹#›</a:t>
            </a:fld>
            <a:endParaRPr lang="pl-PL"/>
          </a:p>
        </p:txBody>
      </p:sp>
    </p:spTree>
    <p:extLst>
      <p:ext uri="{BB962C8B-B14F-4D97-AF65-F5344CB8AC3E}">
        <p14:creationId xmlns:p14="http://schemas.microsoft.com/office/powerpoint/2010/main" val="32546276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pl-PL"/>
              <a:t>Kliknij, aby edytować styl</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pl-PL"/>
              <a:t>Edytuj style wzorca tekstu</a:t>
            </a:r>
          </a:p>
        </p:txBody>
      </p:sp>
      <p:sp>
        <p:nvSpPr>
          <p:cNvPr id="5" name="Date Placeholder 4"/>
          <p:cNvSpPr>
            <a:spLocks noGrp="1"/>
          </p:cNvSpPr>
          <p:nvPr>
            <p:ph type="dt" sz="half" idx="10"/>
          </p:nvPr>
        </p:nvSpPr>
        <p:spPr/>
        <p:txBody>
          <a:bodyPr/>
          <a:lstStyle/>
          <a:p>
            <a:fld id="{82E8CA2E-D030-435A-A8C5-0BFFB2E86D68}" type="datetimeFigureOut">
              <a:rPr lang="pl-PL" smtClean="0"/>
              <a:t>07.07.2021</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FB720F73-06DE-4BD6-AEEE-3A7B85211BBB}" type="slidenum">
              <a:rPr lang="pl-PL" smtClean="0"/>
              <a:t>‹#›</a:t>
            </a:fld>
            <a:endParaRPr lang="pl-PL"/>
          </a:p>
        </p:txBody>
      </p:sp>
    </p:spTree>
    <p:extLst>
      <p:ext uri="{BB962C8B-B14F-4D97-AF65-F5344CB8AC3E}">
        <p14:creationId xmlns:p14="http://schemas.microsoft.com/office/powerpoint/2010/main" val="8986657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pl-PL"/>
              <a:t>Kliknij, aby edytować styl</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l-PL"/>
              <a:t>Kliknij ikonę, aby dodać obraz</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Edytuj style wzorca tekstu</a:t>
            </a:r>
          </a:p>
        </p:txBody>
      </p:sp>
      <p:sp>
        <p:nvSpPr>
          <p:cNvPr id="5" name="Date Placeholder 4"/>
          <p:cNvSpPr>
            <a:spLocks noGrp="1"/>
          </p:cNvSpPr>
          <p:nvPr>
            <p:ph type="dt" sz="half" idx="10"/>
          </p:nvPr>
        </p:nvSpPr>
        <p:spPr/>
        <p:txBody>
          <a:bodyPr/>
          <a:lstStyle/>
          <a:p>
            <a:fld id="{82E8CA2E-D030-435A-A8C5-0BFFB2E86D68}" type="datetimeFigureOut">
              <a:rPr lang="pl-PL" smtClean="0"/>
              <a:t>07.07.2021</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FB720F73-06DE-4BD6-AEEE-3A7B85211BBB}" type="slidenum">
              <a:rPr lang="pl-PL" smtClean="0"/>
              <a:t>‹#›</a:t>
            </a:fld>
            <a:endParaRPr lang="pl-PL"/>
          </a:p>
        </p:txBody>
      </p:sp>
    </p:spTree>
    <p:extLst>
      <p:ext uri="{BB962C8B-B14F-4D97-AF65-F5344CB8AC3E}">
        <p14:creationId xmlns:p14="http://schemas.microsoft.com/office/powerpoint/2010/main" val="1920655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tif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pl-PL" dirty="0"/>
              <a:t>Kliknij, aby edytować styl</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pl-PL" dirty="0"/>
              <a:t>Edytuj style wzorca tekstu</a:t>
            </a:r>
          </a:p>
          <a:p>
            <a:pPr lvl="1"/>
            <a:r>
              <a:rPr lang="pl-PL" dirty="0"/>
              <a:t>Drugi poziom</a:t>
            </a:r>
          </a:p>
          <a:p>
            <a:pPr lvl="2"/>
            <a:r>
              <a:rPr lang="pl-PL" dirty="0"/>
              <a:t>Trzeci poziom</a:t>
            </a:r>
          </a:p>
          <a:p>
            <a:pPr lvl="3"/>
            <a:r>
              <a:rPr lang="pl-PL" dirty="0"/>
              <a:t>Czwarty poziom</a:t>
            </a:r>
          </a:p>
          <a:p>
            <a:pPr lvl="4"/>
            <a:r>
              <a:rPr lang="pl-PL" dirty="0"/>
              <a:t>Piąty poziom</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82E8CA2E-D030-435A-A8C5-0BFFB2E86D68}" type="datetimeFigureOut">
              <a:rPr lang="pl-PL" smtClean="0"/>
              <a:t>07.07.2021</a:t>
            </a:fld>
            <a:endParaRPr lang="pl-PL"/>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pl-PL"/>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FB720F73-06DE-4BD6-AEEE-3A7B85211BBB}" type="slidenum">
              <a:rPr lang="pl-PL" smtClean="0"/>
              <a:t>‹#›</a:t>
            </a:fld>
            <a:endParaRPr lang="pl-PL"/>
          </a:p>
        </p:txBody>
      </p:sp>
      <p:pic>
        <p:nvPicPr>
          <p:cNvPr id="8" name="Picture 7">
            <a:extLst>
              <a:ext uri="{FF2B5EF4-FFF2-40B4-BE49-F238E27FC236}">
                <a16:creationId xmlns:a16="http://schemas.microsoft.com/office/drawing/2014/main" id="{C62CA2A4-391F-DE4A-B05B-75F24A35546F}"/>
              </a:ext>
            </a:extLst>
          </p:cNvPr>
          <p:cNvPicPr>
            <a:picLocks noChangeAspect="1"/>
          </p:cNvPicPr>
          <p:nvPr userDrawn="1"/>
        </p:nvPicPr>
        <p:blipFill>
          <a:blip r:embed="rId18"/>
          <a:stretch>
            <a:fillRect/>
          </a:stretch>
        </p:blipFill>
        <p:spPr>
          <a:xfrm>
            <a:off x="60298" y="94543"/>
            <a:ext cx="965131" cy="509589"/>
          </a:xfrm>
          <a:prstGeom prst="rect">
            <a:avLst/>
          </a:prstGeom>
        </p:spPr>
      </p:pic>
      <p:pic>
        <p:nvPicPr>
          <p:cNvPr id="19" name="Obraz 1">
            <a:extLst>
              <a:ext uri="{FF2B5EF4-FFF2-40B4-BE49-F238E27FC236}">
                <a16:creationId xmlns:a16="http://schemas.microsoft.com/office/drawing/2014/main" id="{43568276-8E15-4E48-A3F9-719B983FE046}"/>
              </a:ext>
            </a:extLst>
          </p:cNvPr>
          <p:cNvPicPr>
            <a:picLocks noChangeAspect="1"/>
          </p:cNvPicPr>
          <p:nvPr userDrawn="1"/>
        </p:nvPicPr>
        <p:blipFill>
          <a:blip r:embed="rId19">
            <a:extLst>
              <a:ext uri="{28A0092B-C50C-407E-A947-70E740481C1C}">
                <a14:useLocalDpi xmlns:a14="http://schemas.microsoft.com/office/drawing/2010/main" val="0"/>
              </a:ext>
            </a:extLst>
          </a:blip>
          <a:srcRect/>
          <a:stretch>
            <a:fillRect/>
          </a:stretch>
        </p:blipFill>
        <p:spPr bwMode="auto">
          <a:xfrm>
            <a:off x="7537647" y="147908"/>
            <a:ext cx="1830191" cy="4028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 name="Prostokąt 7"/>
          <p:cNvSpPr/>
          <p:nvPr userDrawn="1"/>
        </p:nvSpPr>
        <p:spPr>
          <a:xfrm>
            <a:off x="606448" y="6455477"/>
            <a:ext cx="8648349" cy="338554"/>
          </a:xfrm>
          <a:prstGeom prst="rect">
            <a:avLst/>
          </a:prstGeom>
        </p:spPr>
        <p:txBody>
          <a:bodyPr wrap="square">
            <a:spAutoFit/>
          </a:bodyPr>
          <a:lstStyle/>
          <a:p>
            <a:r>
              <a:rPr lang="en-GB" sz="800" b="1" dirty="0"/>
              <a:t>This project has been funded with support from the European Commission. This publication [communication] reflects the views only of the author, and the Commission cannot be held responsible for any use which may be made of the information contained therein. </a:t>
            </a:r>
            <a:endParaRPr lang="pl-PL" sz="800" dirty="0"/>
          </a:p>
        </p:txBody>
      </p:sp>
    </p:spTree>
    <p:extLst>
      <p:ext uri="{BB962C8B-B14F-4D97-AF65-F5344CB8AC3E}">
        <p14:creationId xmlns:p14="http://schemas.microsoft.com/office/powerpoint/2010/main" val="1011190491"/>
      </p:ext>
    </p:extLst>
  </p:cSld>
  <p:clrMap bg1="lt1" tx1="dk1" bg2="lt2" tx2="dk2" accent1="accent1" accent2="accent2" accent3="accent3" accent4="accent4" accent5="accent5" accent6="accent6" hlink="hlink" folHlink="folHlink"/>
  <p:sldLayoutIdLst>
    <p:sldLayoutId id="2147483695" r:id="rId1"/>
    <p:sldLayoutId id="2147483696" r:id="rId2"/>
    <p:sldLayoutId id="2147483697" r:id="rId3"/>
    <p:sldLayoutId id="2147483698" r:id="rId4"/>
    <p:sldLayoutId id="2147483699" r:id="rId5"/>
    <p:sldLayoutId id="2147483700" r:id="rId6"/>
    <p:sldLayoutId id="2147483701" r:id="rId7"/>
    <p:sldLayoutId id="2147483702" r:id="rId8"/>
    <p:sldLayoutId id="2147483703" r:id="rId9"/>
    <p:sldLayoutId id="2147483704" r:id="rId10"/>
    <p:sldLayoutId id="2147483705" r:id="rId11"/>
    <p:sldLayoutId id="2147483706" r:id="rId12"/>
    <p:sldLayoutId id="2147483707" r:id="rId13"/>
    <p:sldLayoutId id="2147483708" r:id="rId14"/>
    <p:sldLayoutId id="2147483709" r:id="rId15"/>
    <p:sldLayoutId id="2147483710"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tytuł 2"/>
          <p:cNvSpPr>
            <a:spLocks noGrp="1"/>
          </p:cNvSpPr>
          <p:nvPr>
            <p:ph type="subTitle" idx="1"/>
          </p:nvPr>
        </p:nvSpPr>
        <p:spPr>
          <a:xfrm>
            <a:off x="1349124" y="4948607"/>
            <a:ext cx="7766936" cy="1096899"/>
          </a:xfrm>
        </p:spPr>
        <p:txBody>
          <a:bodyPr>
            <a:normAutofit lnSpcReduction="10000"/>
          </a:bodyPr>
          <a:lstStyle/>
          <a:p>
            <a:pPr algn="ctr"/>
            <a:endParaRPr lang="pl-PL" dirty="0"/>
          </a:p>
          <a:p>
            <a:pPr algn="ctr"/>
            <a:r>
              <a:rPr lang="el-GR" dirty="0"/>
              <a:t>Εκπαιδευτική Εβδομάδα </a:t>
            </a:r>
            <a:r>
              <a:rPr lang="pl-PL" dirty="0"/>
              <a:t>30 </a:t>
            </a:r>
            <a:r>
              <a:rPr lang="el-GR" dirty="0"/>
              <a:t>Σεπτεμβρίου</a:t>
            </a:r>
            <a:r>
              <a:rPr lang="pl-PL" dirty="0"/>
              <a:t> – 4 </a:t>
            </a:r>
            <a:r>
              <a:rPr lang="el-GR" dirty="0"/>
              <a:t>Οκτωβρίου</a:t>
            </a:r>
            <a:r>
              <a:rPr lang="pl-PL" dirty="0"/>
              <a:t> 2019</a:t>
            </a:r>
          </a:p>
          <a:p>
            <a:pPr algn="ctr"/>
            <a:r>
              <a:rPr lang="el-GR" dirty="0"/>
              <a:t>Θεσσαλονίκη, Ελλάδα</a:t>
            </a:r>
            <a:endParaRPr lang="pl-PL" dirty="0"/>
          </a:p>
        </p:txBody>
      </p:sp>
      <p:sp>
        <p:nvSpPr>
          <p:cNvPr id="5" name="Título 1"/>
          <p:cNvSpPr txBox="1">
            <a:spLocks/>
          </p:cNvSpPr>
          <p:nvPr/>
        </p:nvSpPr>
        <p:spPr>
          <a:xfrm>
            <a:off x="664749" y="1953491"/>
            <a:ext cx="9135687" cy="2238657"/>
          </a:xfrm>
          <a:prstGeom prst="rect">
            <a:avLst/>
          </a:prstGeom>
        </p:spPr>
        <p:txBody>
          <a:bodyPr vert="horz" lIns="91440" tIns="45720" rIns="91440" bIns="45720" rtlCol="0" anchor="b">
            <a:normAutofit fontScale="75000" lnSpcReduction="20000"/>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l-GR" sz="7200" dirty="0"/>
              <a:t>Ψηφιακά επιχειρηματικά μοντέλα φιλικά προς το περιβάλλον </a:t>
            </a:r>
            <a:endParaRPr lang="es-ES" sz="8000" b="1" dirty="0"/>
          </a:p>
        </p:txBody>
      </p:sp>
    </p:spTree>
    <p:extLst>
      <p:ext uri="{BB962C8B-B14F-4D97-AF65-F5344CB8AC3E}">
        <p14:creationId xmlns:p14="http://schemas.microsoft.com/office/powerpoint/2010/main" val="8238694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ítulo 1"/>
          <p:cNvSpPr txBox="1">
            <a:spLocks/>
          </p:cNvSpPr>
          <p:nvPr/>
        </p:nvSpPr>
        <p:spPr>
          <a:xfrm>
            <a:off x="677334" y="839789"/>
            <a:ext cx="8596668" cy="1320800"/>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l-GR" dirty="0"/>
              <a:t>Ορισμός του χρήστη σας</a:t>
            </a:r>
            <a:endParaRPr lang="es-ES" dirty="0"/>
          </a:p>
        </p:txBody>
      </p:sp>
      <p:sp>
        <p:nvSpPr>
          <p:cNvPr id="8" name="Marcador de contenido 2"/>
          <p:cNvSpPr txBox="1">
            <a:spLocks/>
          </p:cNvSpPr>
          <p:nvPr/>
        </p:nvSpPr>
        <p:spPr>
          <a:xfrm>
            <a:off x="677333" y="1682377"/>
            <a:ext cx="8992877" cy="3248286"/>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kern="1200">
                <a:solidFill>
                  <a:schemeClr val="tx1">
                    <a:lumMod val="50000"/>
                    <a:lumOff val="50000"/>
                  </a:schemeClr>
                </a:solidFill>
                <a:latin typeface="+mn-lt"/>
                <a:ea typeface="+mn-ea"/>
                <a:cs typeface="+mn-cs"/>
              </a:defRPr>
            </a:lvl1pPr>
            <a:lvl2pPr marL="457200" indent="0" algn="l" defTabSz="457200" rtl="0" eaLnBrk="1" latinLnBrk="0" hangingPunct="1">
              <a:spcBef>
                <a:spcPts val="1000"/>
              </a:spcBef>
              <a:spcAft>
                <a:spcPts val="0"/>
              </a:spcAft>
              <a:buClr>
                <a:schemeClr val="accent1"/>
              </a:buClr>
              <a:buSzPct val="80000"/>
              <a:buFont typeface="Wingdings 3" charset="2"/>
              <a:buNone/>
              <a:defRPr sz="1800" kern="1200">
                <a:solidFill>
                  <a:schemeClr val="tx1">
                    <a:tint val="75000"/>
                  </a:schemeClr>
                </a:solidFill>
                <a:latin typeface="+mn-lt"/>
                <a:ea typeface="+mn-ea"/>
                <a:cs typeface="+mn-cs"/>
              </a:defRPr>
            </a:lvl2pPr>
            <a:lvl3pPr marL="914400" indent="0" algn="l"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3pPr>
            <a:lvl4pPr marL="1371600" indent="0" algn="l"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4pPr>
            <a:lvl5pPr marL="1828800" indent="0" algn="l"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5pPr>
            <a:lvl6pPr marL="2286000" indent="0" algn="l"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6pPr>
            <a:lvl7pPr marL="2743200" indent="0" algn="l"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7pPr>
            <a:lvl8pPr marL="3200400" indent="0" algn="l"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8pPr>
            <a:lvl9pPr marL="3657600" indent="0" algn="l"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9pPr>
          </a:lstStyle>
          <a:p>
            <a:pPr algn="just" fontAlgn="base"/>
            <a:r>
              <a:rPr lang="el-GR" dirty="0">
                <a:solidFill>
                  <a:schemeClr val="tx1">
                    <a:lumMod val="65000"/>
                    <a:lumOff val="35000"/>
                  </a:schemeClr>
                </a:solidFill>
              </a:rPr>
              <a:t>Πριν ξεκινήσετε, η βασική ερώτηση είναι: Έχετε κάποιο πρόβλημα το οποίο αξίζει να επιλυθεί; Αν ναι, το πρώτο σας βήμα είναι να κάνετε </a:t>
            </a:r>
            <a:r>
              <a:rPr lang="el-GR" dirty="0" err="1">
                <a:solidFill>
                  <a:schemeClr val="tx1">
                    <a:lumMod val="65000"/>
                    <a:lumOff val="35000"/>
                  </a:schemeClr>
                </a:solidFill>
              </a:rPr>
              <a:t>καταιφισμό</a:t>
            </a:r>
            <a:r>
              <a:rPr lang="el-GR" dirty="0">
                <a:solidFill>
                  <a:schemeClr val="tx1">
                    <a:lumMod val="65000"/>
                    <a:lumOff val="35000"/>
                  </a:schemeClr>
                </a:solidFill>
              </a:rPr>
              <a:t> ιδεών σχετικά με το ποιος θα μπορούσε να είναι ο πελάτης ή ο χρήστης σας: ορίστε 2-3 συγκεκριμένες και μικρές ομάδες πελατών. Οι πελάτες είναι αυτοί που πληρώνουν για τα προϊόντα σας. Σε σύγκριση με το</a:t>
            </a:r>
            <a:r>
              <a:rPr lang="en-US" dirty="0">
                <a:solidFill>
                  <a:schemeClr val="tx1">
                    <a:lumMod val="65000"/>
                    <a:lumOff val="35000"/>
                  </a:schemeClr>
                </a:solidFill>
              </a:rPr>
              <a:t>n </a:t>
            </a:r>
            <a:r>
              <a:rPr lang="el-GR" dirty="0">
                <a:solidFill>
                  <a:schemeClr val="tx1">
                    <a:lumMod val="65000"/>
                    <a:lumOff val="35000"/>
                  </a:schemeClr>
                </a:solidFill>
              </a:rPr>
              <a:t>καμβά επιχειρηματικού μοντέλου, ο καμβάς </a:t>
            </a:r>
            <a:r>
              <a:rPr lang="en-US" dirty="0">
                <a:solidFill>
                  <a:schemeClr val="tx1">
                    <a:lumMod val="65000"/>
                    <a:lumOff val="35000"/>
                  </a:schemeClr>
                </a:solidFill>
              </a:rPr>
              <a:t>lean </a:t>
            </a:r>
            <a:r>
              <a:rPr lang="el-GR" dirty="0">
                <a:solidFill>
                  <a:schemeClr val="tx1">
                    <a:lumMod val="65000"/>
                    <a:lumOff val="35000"/>
                  </a:schemeClr>
                </a:solidFill>
              </a:rPr>
              <a:t>είναι σχεδιασμένος για να εστιάζει σε μία ομάδα πελατών. Γι’ αυτόν τον λόγο δημιουργείτε έναν ξεχωριστό καμβά </a:t>
            </a:r>
            <a:r>
              <a:rPr lang="en-US" dirty="0">
                <a:solidFill>
                  <a:schemeClr val="tx1">
                    <a:lumMod val="65000"/>
                    <a:lumOff val="35000"/>
                  </a:schemeClr>
                </a:solidFill>
              </a:rPr>
              <a:t>lean </a:t>
            </a:r>
            <a:r>
              <a:rPr lang="el-GR" dirty="0">
                <a:solidFill>
                  <a:schemeClr val="tx1">
                    <a:lumMod val="65000"/>
                    <a:lumOff val="35000"/>
                  </a:schemeClr>
                </a:solidFill>
              </a:rPr>
              <a:t>για κάθε ομάδα πελατών.  </a:t>
            </a:r>
            <a:endParaRPr lang="es-ES" dirty="0"/>
          </a:p>
        </p:txBody>
      </p:sp>
      <p:pic>
        <p:nvPicPr>
          <p:cNvPr id="10" name="Picture 2" descr="Resultado de imagen de lean canvas blank"/>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919" t="1543" r="78902" b="87577"/>
          <a:stretch/>
        </p:blipFill>
        <p:spPr bwMode="auto">
          <a:xfrm>
            <a:off x="7395475" y="839789"/>
            <a:ext cx="2093925" cy="73648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521812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contenido 2">
            <a:extLst>
              <a:ext uri="{FF2B5EF4-FFF2-40B4-BE49-F238E27FC236}">
                <a16:creationId xmlns:a16="http://schemas.microsoft.com/office/drawing/2014/main" id="{EB0A18D0-4C18-8044-B5A2-D0020919AAA4}"/>
              </a:ext>
            </a:extLst>
          </p:cNvPr>
          <p:cNvSpPr txBox="1">
            <a:spLocks/>
          </p:cNvSpPr>
          <p:nvPr/>
        </p:nvSpPr>
        <p:spPr>
          <a:xfrm>
            <a:off x="677333" y="3907224"/>
            <a:ext cx="8440788" cy="1213582"/>
          </a:xfrm>
          <a:prstGeom prst="rect">
            <a:avLst/>
          </a:prstGeom>
        </p:spPr>
        <p:txBody>
          <a:bodyPr vert="horz" lIns="91440" tIns="45720" rIns="91440" bIns="45720" rtlCol="0">
            <a:normAutofit fontScale="8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fontAlgn="base">
              <a:buFont typeface="Arial" panose="020B0604020202020204" pitchFamily="34" charset="0"/>
              <a:buNone/>
            </a:pPr>
            <a:r>
              <a:rPr lang="es-ES" dirty="0">
                <a:solidFill>
                  <a:srgbClr val="337162"/>
                </a:solidFill>
              </a:rPr>
              <a:t>EF </a:t>
            </a:r>
            <a:r>
              <a:rPr lang="es-ES" dirty="0">
                <a:solidFill>
                  <a:srgbClr val="337162"/>
                </a:solidFill>
                <a:sym typeface="Wingdings" panose="05000000000000000000" pitchFamily="2" charset="2"/>
              </a:rPr>
              <a:t> </a:t>
            </a:r>
            <a:r>
              <a:rPr lang="el-GR" dirty="0">
                <a:solidFill>
                  <a:srgbClr val="337162"/>
                </a:solidFill>
                <a:sym typeface="Wingdings" panose="05000000000000000000" pitchFamily="2" charset="2"/>
              </a:rPr>
              <a:t>Ποιος επηρεάζεται από το πρόβλημα που στοχεύετε να λύσετε; Ποιος διαχειρίζεται τα ζητήματα που σχετίζονται με το έργο; Υπάρχουν άλλοι ενδιαφερόμενοι που σχετίζονται;   </a:t>
            </a:r>
            <a:endParaRPr lang="es-ES" dirty="0"/>
          </a:p>
        </p:txBody>
      </p:sp>
      <p:sp>
        <p:nvSpPr>
          <p:cNvPr id="5" name="Marcador de contenido 2">
            <a:extLst>
              <a:ext uri="{FF2B5EF4-FFF2-40B4-BE49-F238E27FC236}">
                <a16:creationId xmlns:a16="http://schemas.microsoft.com/office/drawing/2014/main" id="{EB0A18D0-4C18-8044-B5A2-D0020919AAA4}"/>
              </a:ext>
            </a:extLst>
          </p:cNvPr>
          <p:cNvSpPr txBox="1">
            <a:spLocks/>
          </p:cNvSpPr>
          <p:nvPr/>
        </p:nvSpPr>
        <p:spPr>
          <a:xfrm>
            <a:off x="677333" y="5120806"/>
            <a:ext cx="8440788" cy="1213582"/>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fontAlgn="base">
              <a:buFont typeface="Arial" panose="020B0604020202020204" pitchFamily="34" charset="0"/>
              <a:buNone/>
            </a:pPr>
            <a:r>
              <a:rPr lang="es-ES" dirty="0">
                <a:solidFill>
                  <a:srgbClr val="9A3F16"/>
                </a:solidFill>
              </a:rPr>
              <a:t>D </a:t>
            </a:r>
            <a:r>
              <a:rPr lang="es-ES" dirty="0">
                <a:solidFill>
                  <a:srgbClr val="9A3F16"/>
                </a:solidFill>
                <a:sym typeface="Wingdings" panose="05000000000000000000" pitchFamily="2" charset="2"/>
              </a:rPr>
              <a:t> </a:t>
            </a:r>
            <a:r>
              <a:rPr lang="el-GR" dirty="0">
                <a:solidFill>
                  <a:srgbClr val="9A3F16"/>
                </a:solidFill>
                <a:sym typeface="Wingdings" panose="05000000000000000000" pitchFamily="2" charset="2"/>
              </a:rPr>
              <a:t>Ποιος είναι ο χρήστης/καταναλωτής των ψηφιακών σας υπηρεσιών; Έχουν τις ικανότητες για να αξιοποιήσουν στο έπακρο την πρότασή σας; </a:t>
            </a:r>
            <a:endParaRPr lang="es-ES" dirty="0">
              <a:solidFill>
                <a:schemeClr val="accent2">
                  <a:lumMod val="50000"/>
                </a:schemeClr>
              </a:solidFill>
            </a:endParaRPr>
          </a:p>
        </p:txBody>
      </p:sp>
      <p:sp>
        <p:nvSpPr>
          <p:cNvPr id="6" name="Título 1"/>
          <p:cNvSpPr txBox="1">
            <a:spLocks/>
          </p:cNvSpPr>
          <p:nvPr/>
        </p:nvSpPr>
        <p:spPr>
          <a:xfrm>
            <a:off x="677334" y="839789"/>
            <a:ext cx="8596668" cy="1320800"/>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l-GR" dirty="0"/>
              <a:t>Ορισμός του χρήστη σας</a:t>
            </a:r>
            <a:endParaRPr lang="es-ES" dirty="0"/>
          </a:p>
        </p:txBody>
      </p:sp>
      <p:sp>
        <p:nvSpPr>
          <p:cNvPr id="8" name="Marcador de contenido 2"/>
          <p:cNvSpPr txBox="1">
            <a:spLocks/>
          </p:cNvSpPr>
          <p:nvPr/>
        </p:nvSpPr>
        <p:spPr>
          <a:xfrm>
            <a:off x="677333" y="1409764"/>
            <a:ext cx="8992877" cy="3248286"/>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kern="1200">
                <a:solidFill>
                  <a:schemeClr val="tx1">
                    <a:lumMod val="50000"/>
                    <a:lumOff val="50000"/>
                  </a:schemeClr>
                </a:solidFill>
                <a:latin typeface="+mn-lt"/>
                <a:ea typeface="+mn-ea"/>
                <a:cs typeface="+mn-cs"/>
              </a:defRPr>
            </a:lvl1pPr>
            <a:lvl2pPr marL="457200" indent="0" algn="l" defTabSz="457200" rtl="0" eaLnBrk="1" latinLnBrk="0" hangingPunct="1">
              <a:spcBef>
                <a:spcPts val="1000"/>
              </a:spcBef>
              <a:spcAft>
                <a:spcPts val="0"/>
              </a:spcAft>
              <a:buClr>
                <a:schemeClr val="accent1"/>
              </a:buClr>
              <a:buSzPct val="80000"/>
              <a:buFont typeface="Wingdings 3" charset="2"/>
              <a:buNone/>
              <a:defRPr sz="1800" kern="1200">
                <a:solidFill>
                  <a:schemeClr val="tx1">
                    <a:tint val="75000"/>
                  </a:schemeClr>
                </a:solidFill>
                <a:latin typeface="+mn-lt"/>
                <a:ea typeface="+mn-ea"/>
                <a:cs typeface="+mn-cs"/>
              </a:defRPr>
            </a:lvl2pPr>
            <a:lvl3pPr marL="914400" indent="0" algn="l"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3pPr>
            <a:lvl4pPr marL="1371600" indent="0" algn="l"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4pPr>
            <a:lvl5pPr marL="1828800" indent="0" algn="l"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5pPr>
            <a:lvl6pPr marL="2286000" indent="0" algn="l"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6pPr>
            <a:lvl7pPr marL="2743200" indent="0" algn="l"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7pPr>
            <a:lvl8pPr marL="3200400" indent="0" algn="l"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8pPr>
            <a:lvl9pPr marL="3657600" indent="0" algn="l"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9pPr>
          </a:lstStyle>
          <a:p>
            <a:pPr algn="just" fontAlgn="base"/>
            <a:r>
              <a:rPr lang="el-GR" dirty="0">
                <a:solidFill>
                  <a:schemeClr val="tx1">
                    <a:lumMod val="65000"/>
                    <a:lumOff val="35000"/>
                  </a:schemeClr>
                </a:solidFill>
              </a:rPr>
              <a:t>Πριν ξεκινήσετε, η βασική ερώτηση είναι: Έχετε κάποιο πρόβλημα το οποίο αξίζει να επιλυθεί; Αν ναι, το πρώτο σας βήμα είναι να κάνετε </a:t>
            </a:r>
            <a:r>
              <a:rPr lang="el-GR" dirty="0" err="1">
                <a:solidFill>
                  <a:schemeClr val="tx1">
                    <a:lumMod val="65000"/>
                    <a:lumOff val="35000"/>
                  </a:schemeClr>
                </a:solidFill>
              </a:rPr>
              <a:t>καταιφισμό</a:t>
            </a:r>
            <a:r>
              <a:rPr lang="el-GR" dirty="0">
                <a:solidFill>
                  <a:schemeClr val="tx1">
                    <a:lumMod val="65000"/>
                    <a:lumOff val="35000"/>
                  </a:schemeClr>
                </a:solidFill>
              </a:rPr>
              <a:t> ιδεών σχετικά με το ποιος θα μπορούσε να είναι ο πελάτης ή ο χρήστης σας: ορίστε 2-3 συγκεκριμένες και μικρές ομάδες πελατών. Οι πελάτες είναι αυτοί που πληρώνουν για τα προϊόντα σας. Σε σύγκριση με το</a:t>
            </a:r>
            <a:r>
              <a:rPr lang="en-US" dirty="0">
                <a:solidFill>
                  <a:schemeClr val="tx1">
                    <a:lumMod val="65000"/>
                    <a:lumOff val="35000"/>
                  </a:schemeClr>
                </a:solidFill>
              </a:rPr>
              <a:t>n </a:t>
            </a:r>
            <a:r>
              <a:rPr lang="el-GR" dirty="0">
                <a:solidFill>
                  <a:schemeClr val="tx1">
                    <a:lumMod val="65000"/>
                    <a:lumOff val="35000"/>
                  </a:schemeClr>
                </a:solidFill>
              </a:rPr>
              <a:t>καμβά επιχειρηματικού μοντέλου, ο καμβάς </a:t>
            </a:r>
            <a:r>
              <a:rPr lang="en-US" dirty="0">
                <a:solidFill>
                  <a:schemeClr val="tx1">
                    <a:lumMod val="65000"/>
                    <a:lumOff val="35000"/>
                  </a:schemeClr>
                </a:solidFill>
              </a:rPr>
              <a:t>lean </a:t>
            </a:r>
            <a:r>
              <a:rPr lang="el-GR" dirty="0">
                <a:solidFill>
                  <a:schemeClr val="tx1">
                    <a:lumMod val="65000"/>
                    <a:lumOff val="35000"/>
                  </a:schemeClr>
                </a:solidFill>
              </a:rPr>
              <a:t>είναι σχεδιασμένος για να εστιάζει σε μία ομάδα πελατών. Γι’ αυτόν τον λόγο δημιουργείτε έναν ξεχωριστό καμβά </a:t>
            </a:r>
            <a:r>
              <a:rPr lang="en-US" dirty="0">
                <a:solidFill>
                  <a:schemeClr val="tx1">
                    <a:lumMod val="65000"/>
                    <a:lumOff val="35000"/>
                  </a:schemeClr>
                </a:solidFill>
              </a:rPr>
              <a:t>lean </a:t>
            </a:r>
            <a:r>
              <a:rPr lang="el-GR" dirty="0">
                <a:solidFill>
                  <a:schemeClr val="tx1">
                    <a:lumMod val="65000"/>
                    <a:lumOff val="35000"/>
                  </a:schemeClr>
                </a:solidFill>
              </a:rPr>
              <a:t>για κάθε ομάδα πελατών.  </a:t>
            </a:r>
            <a:endParaRPr lang="es-ES" dirty="0"/>
          </a:p>
        </p:txBody>
      </p:sp>
      <p:pic>
        <p:nvPicPr>
          <p:cNvPr id="7" name="Picture 2" descr="Resultado de imagen de lean canvas blank"/>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919" t="1543" r="78902" b="87577"/>
          <a:stretch/>
        </p:blipFill>
        <p:spPr bwMode="auto">
          <a:xfrm>
            <a:off x="7395475" y="839789"/>
            <a:ext cx="2093925" cy="73648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695543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ítulo 1"/>
          <p:cNvSpPr txBox="1">
            <a:spLocks/>
          </p:cNvSpPr>
          <p:nvPr/>
        </p:nvSpPr>
        <p:spPr>
          <a:xfrm>
            <a:off x="677334" y="839789"/>
            <a:ext cx="8596668" cy="1320800"/>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l-GR" dirty="0"/>
              <a:t>Δημιουργία λύσεων</a:t>
            </a:r>
            <a:endParaRPr lang="es-ES" dirty="0"/>
          </a:p>
        </p:txBody>
      </p:sp>
      <p:sp>
        <p:nvSpPr>
          <p:cNvPr id="8" name="Marcador de contenido 2"/>
          <p:cNvSpPr txBox="1">
            <a:spLocks/>
          </p:cNvSpPr>
          <p:nvPr/>
        </p:nvSpPr>
        <p:spPr>
          <a:xfrm>
            <a:off x="677333" y="1682377"/>
            <a:ext cx="8992877" cy="3248286"/>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kern="1200">
                <a:solidFill>
                  <a:schemeClr val="tx1">
                    <a:lumMod val="50000"/>
                    <a:lumOff val="50000"/>
                  </a:schemeClr>
                </a:solidFill>
                <a:latin typeface="+mn-lt"/>
                <a:ea typeface="+mn-ea"/>
                <a:cs typeface="+mn-cs"/>
              </a:defRPr>
            </a:lvl1pPr>
            <a:lvl2pPr marL="457200" indent="0" algn="l" defTabSz="457200" rtl="0" eaLnBrk="1" latinLnBrk="0" hangingPunct="1">
              <a:spcBef>
                <a:spcPts val="1000"/>
              </a:spcBef>
              <a:spcAft>
                <a:spcPts val="0"/>
              </a:spcAft>
              <a:buClr>
                <a:schemeClr val="accent1"/>
              </a:buClr>
              <a:buSzPct val="80000"/>
              <a:buFont typeface="Wingdings 3" charset="2"/>
              <a:buNone/>
              <a:defRPr sz="1800" kern="1200">
                <a:solidFill>
                  <a:schemeClr val="tx1">
                    <a:tint val="75000"/>
                  </a:schemeClr>
                </a:solidFill>
                <a:latin typeface="+mn-lt"/>
                <a:ea typeface="+mn-ea"/>
                <a:cs typeface="+mn-cs"/>
              </a:defRPr>
            </a:lvl2pPr>
            <a:lvl3pPr marL="914400" indent="0" algn="l"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3pPr>
            <a:lvl4pPr marL="1371600" indent="0" algn="l"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4pPr>
            <a:lvl5pPr marL="1828800" indent="0" algn="l"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5pPr>
            <a:lvl6pPr marL="2286000" indent="0" algn="l"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6pPr>
            <a:lvl7pPr marL="2743200" indent="0" algn="l"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7pPr>
            <a:lvl8pPr marL="3200400" indent="0" algn="l"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8pPr>
            <a:lvl9pPr marL="3657600" indent="0" algn="l"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9pPr>
          </a:lstStyle>
          <a:p>
            <a:pPr algn="just" fontAlgn="base"/>
            <a:r>
              <a:rPr lang="el-GR" sz="2400" dirty="0">
                <a:solidFill>
                  <a:schemeClr val="tx1">
                    <a:lumMod val="65000"/>
                    <a:lumOff val="35000"/>
                  </a:schemeClr>
                </a:solidFill>
              </a:rPr>
              <a:t>Με βάση τα εντοπισμένα προβλήματα, στοχαστείτε και ορίστε μια λύση σε κάθε πρόβλημα: απαριθμήστε τα τρία πιο σημαντικά χαρακτηριστικά για μια λύση.</a:t>
            </a:r>
            <a:endParaRPr lang="en-US" sz="2400" dirty="0">
              <a:solidFill>
                <a:schemeClr val="tx1">
                  <a:lumMod val="65000"/>
                  <a:lumOff val="35000"/>
                </a:schemeClr>
              </a:solidFill>
            </a:endParaRPr>
          </a:p>
        </p:txBody>
      </p:sp>
      <p:pic>
        <p:nvPicPr>
          <p:cNvPr id="9" name="Picture 2" descr="Resultado de imagen de lean canvas blank"/>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20790" t="1543" r="59493" b="87340"/>
          <a:stretch/>
        </p:blipFill>
        <p:spPr bwMode="auto">
          <a:xfrm>
            <a:off x="7353344" y="845585"/>
            <a:ext cx="2118762" cy="77924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349562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contenido 2">
            <a:extLst>
              <a:ext uri="{FF2B5EF4-FFF2-40B4-BE49-F238E27FC236}">
                <a16:creationId xmlns:a16="http://schemas.microsoft.com/office/drawing/2014/main" id="{EB0A18D0-4C18-8044-B5A2-D0020919AAA4}"/>
              </a:ext>
            </a:extLst>
          </p:cNvPr>
          <p:cNvSpPr txBox="1">
            <a:spLocks/>
          </p:cNvSpPr>
          <p:nvPr/>
        </p:nvSpPr>
        <p:spPr>
          <a:xfrm>
            <a:off x="677333" y="3173978"/>
            <a:ext cx="8440788" cy="1475659"/>
          </a:xfrm>
          <a:prstGeom prst="rect">
            <a:avLst/>
          </a:prstGeom>
        </p:spPr>
        <p:txBody>
          <a:bodyPr vert="horz" lIns="91440" tIns="45720" rIns="91440" bIns="45720" rtlCol="0">
            <a:normAutofit fontScale="77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fontAlgn="base">
              <a:buNone/>
            </a:pPr>
            <a:r>
              <a:rPr lang="es-ES" sz="3000" dirty="0">
                <a:solidFill>
                  <a:srgbClr val="337162"/>
                </a:solidFill>
              </a:rPr>
              <a:t>EF </a:t>
            </a:r>
            <a:r>
              <a:rPr lang="es-ES" sz="3000" dirty="0">
                <a:solidFill>
                  <a:srgbClr val="337162"/>
                </a:solidFill>
                <a:sym typeface="Wingdings" panose="05000000000000000000" pitchFamily="2" charset="2"/>
              </a:rPr>
              <a:t> </a:t>
            </a:r>
            <a:r>
              <a:rPr lang="el-GR" sz="3000" dirty="0">
                <a:solidFill>
                  <a:srgbClr val="337162"/>
                </a:solidFill>
                <a:sym typeface="Wingdings" panose="05000000000000000000" pitchFamily="2" charset="2"/>
              </a:rPr>
              <a:t>Η λύση σας αντιμετωπίζει / μετριάζει ορισμένα προβλήματα που προκαλούνται από τη δραστηριότητά σας (ή άλλων); Μήπως η λύση σας προλαμβάνει προληπτικά μελλοντικά προβλήματα ή βελτιώνει μελλοντικές καταστάσεις;</a:t>
            </a:r>
            <a:endParaRPr lang="es-ES" dirty="0"/>
          </a:p>
        </p:txBody>
      </p:sp>
      <p:sp>
        <p:nvSpPr>
          <p:cNvPr id="5" name="Marcador de contenido 2">
            <a:extLst>
              <a:ext uri="{FF2B5EF4-FFF2-40B4-BE49-F238E27FC236}">
                <a16:creationId xmlns:a16="http://schemas.microsoft.com/office/drawing/2014/main" id="{EB0A18D0-4C18-8044-B5A2-D0020919AAA4}"/>
              </a:ext>
            </a:extLst>
          </p:cNvPr>
          <p:cNvSpPr txBox="1">
            <a:spLocks/>
          </p:cNvSpPr>
          <p:nvPr/>
        </p:nvSpPr>
        <p:spPr>
          <a:xfrm>
            <a:off x="677332" y="4952718"/>
            <a:ext cx="8440788" cy="121358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fontAlgn="base">
              <a:buNone/>
            </a:pPr>
            <a:r>
              <a:rPr lang="es-ES" dirty="0">
                <a:solidFill>
                  <a:srgbClr val="9A3F16"/>
                </a:solidFill>
              </a:rPr>
              <a:t>D </a:t>
            </a:r>
            <a:r>
              <a:rPr lang="es-ES" dirty="0">
                <a:solidFill>
                  <a:srgbClr val="9A3F16"/>
                </a:solidFill>
                <a:sym typeface="Wingdings" panose="05000000000000000000" pitchFamily="2" charset="2"/>
              </a:rPr>
              <a:t> </a:t>
            </a:r>
            <a:r>
              <a:rPr lang="el-GR" dirty="0">
                <a:solidFill>
                  <a:srgbClr val="9A3F16"/>
                </a:solidFill>
                <a:sym typeface="Wingdings" panose="05000000000000000000" pitchFamily="2" charset="2"/>
              </a:rPr>
              <a:t>Πώς </a:t>
            </a:r>
            <a:r>
              <a:rPr lang="el-GR" dirty="0" err="1">
                <a:solidFill>
                  <a:srgbClr val="9A3F16"/>
                </a:solidFill>
                <a:sym typeface="Wingdings" panose="05000000000000000000" pitchFamily="2" charset="2"/>
              </a:rPr>
              <a:t>αλληλεπιδρά</a:t>
            </a:r>
            <a:r>
              <a:rPr lang="el-GR" dirty="0">
                <a:solidFill>
                  <a:srgbClr val="9A3F16"/>
                </a:solidFill>
                <a:sym typeface="Wingdings" panose="05000000000000000000" pitchFamily="2" charset="2"/>
              </a:rPr>
              <a:t> η λύση σας με την τεχνολογία; Πόσο καινοτόμα είναι;</a:t>
            </a:r>
            <a:endParaRPr lang="es-ES" dirty="0">
              <a:solidFill>
                <a:schemeClr val="accent2">
                  <a:lumMod val="50000"/>
                </a:schemeClr>
              </a:solidFill>
            </a:endParaRPr>
          </a:p>
        </p:txBody>
      </p:sp>
      <p:sp>
        <p:nvSpPr>
          <p:cNvPr id="6" name="Título 1"/>
          <p:cNvSpPr txBox="1">
            <a:spLocks/>
          </p:cNvSpPr>
          <p:nvPr/>
        </p:nvSpPr>
        <p:spPr>
          <a:xfrm>
            <a:off x="677334" y="839789"/>
            <a:ext cx="8596668" cy="1320800"/>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l-GR" dirty="0"/>
              <a:t>Δημιουργία λύσεων</a:t>
            </a:r>
            <a:endParaRPr lang="es-ES" dirty="0"/>
          </a:p>
        </p:txBody>
      </p:sp>
      <p:sp>
        <p:nvSpPr>
          <p:cNvPr id="8" name="Marcador de contenido 2"/>
          <p:cNvSpPr txBox="1">
            <a:spLocks/>
          </p:cNvSpPr>
          <p:nvPr/>
        </p:nvSpPr>
        <p:spPr>
          <a:xfrm>
            <a:off x="677333" y="1682377"/>
            <a:ext cx="8992877" cy="3248286"/>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kern="1200">
                <a:solidFill>
                  <a:schemeClr val="tx1">
                    <a:lumMod val="50000"/>
                    <a:lumOff val="50000"/>
                  </a:schemeClr>
                </a:solidFill>
                <a:latin typeface="+mn-lt"/>
                <a:ea typeface="+mn-ea"/>
                <a:cs typeface="+mn-cs"/>
              </a:defRPr>
            </a:lvl1pPr>
            <a:lvl2pPr marL="457200" indent="0" algn="l" defTabSz="457200" rtl="0" eaLnBrk="1" latinLnBrk="0" hangingPunct="1">
              <a:spcBef>
                <a:spcPts val="1000"/>
              </a:spcBef>
              <a:spcAft>
                <a:spcPts val="0"/>
              </a:spcAft>
              <a:buClr>
                <a:schemeClr val="accent1"/>
              </a:buClr>
              <a:buSzPct val="80000"/>
              <a:buFont typeface="Wingdings 3" charset="2"/>
              <a:buNone/>
              <a:defRPr sz="1800" kern="1200">
                <a:solidFill>
                  <a:schemeClr val="tx1">
                    <a:tint val="75000"/>
                  </a:schemeClr>
                </a:solidFill>
                <a:latin typeface="+mn-lt"/>
                <a:ea typeface="+mn-ea"/>
                <a:cs typeface="+mn-cs"/>
              </a:defRPr>
            </a:lvl2pPr>
            <a:lvl3pPr marL="914400" indent="0" algn="l"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3pPr>
            <a:lvl4pPr marL="1371600" indent="0" algn="l"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4pPr>
            <a:lvl5pPr marL="1828800" indent="0" algn="l"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5pPr>
            <a:lvl6pPr marL="2286000" indent="0" algn="l"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6pPr>
            <a:lvl7pPr marL="2743200" indent="0" algn="l"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7pPr>
            <a:lvl8pPr marL="3200400" indent="0" algn="l"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8pPr>
            <a:lvl9pPr marL="3657600" indent="0" algn="l"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9pPr>
          </a:lstStyle>
          <a:p>
            <a:pPr algn="just" fontAlgn="base"/>
            <a:r>
              <a:rPr lang="el-GR" sz="2400" dirty="0">
                <a:solidFill>
                  <a:schemeClr val="tx1">
                    <a:lumMod val="65000"/>
                    <a:lumOff val="35000"/>
                  </a:schemeClr>
                </a:solidFill>
              </a:rPr>
              <a:t>Με βάση τα εντοπισμένα προβλήματα, στοχαστείτε και ορίστε μια λύση σε κάθε πρόβλημα: απαριθμήστε τα τρία πιο σημαντικά χαρακτηριστικά για μια λύση.</a:t>
            </a:r>
            <a:endParaRPr lang="en-US" sz="2400" dirty="0">
              <a:solidFill>
                <a:schemeClr val="tx1">
                  <a:lumMod val="65000"/>
                  <a:lumOff val="35000"/>
                </a:schemeClr>
              </a:solidFill>
            </a:endParaRPr>
          </a:p>
        </p:txBody>
      </p:sp>
      <p:pic>
        <p:nvPicPr>
          <p:cNvPr id="9" name="Picture 2" descr="Resultado de imagen de lean canvas blank"/>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20790" t="1543" r="59493" b="87340"/>
          <a:stretch/>
        </p:blipFill>
        <p:spPr bwMode="auto">
          <a:xfrm>
            <a:off x="7353344" y="845585"/>
            <a:ext cx="2118762" cy="77924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792844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ítulo 1"/>
          <p:cNvSpPr txBox="1">
            <a:spLocks/>
          </p:cNvSpPr>
          <p:nvPr/>
        </p:nvSpPr>
        <p:spPr>
          <a:xfrm>
            <a:off x="677334" y="839789"/>
            <a:ext cx="6984095" cy="1320800"/>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l-GR" dirty="0"/>
              <a:t>Ορισμός Πρότασης Μοναδικής Αξίας</a:t>
            </a:r>
            <a:endParaRPr lang="es-ES" dirty="0"/>
          </a:p>
        </p:txBody>
      </p:sp>
      <p:sp>
        <p:nvSpPr>
          <p:cNvPr id="8" name="Marcador de contenido 2"/>
          <p:cNvSpPr txBox="1">
            <a:spLocks/>
          </p:cNvSpPr>
          <p:nvPr/>
        </p:nvSpPr>
        <p:spPr>
          <a:xfrm>
            <a:off x="677332" y="2335108"/>
            <a:ext cx="8992877" cy="3248286"/>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kern="1200">
                <a:solidFill>
                  <a:schemeClr val="tx1">
                    <a:lumMod val="50000"/>
                    <a:lumOff val="50000"/>
                  </a:schemeClr>
                </a:solidFill>
                <a:latin typeface="+mn-lt"/>
                <a:ea typeface="+mn-ea"/>
                <a:cs typeface="+mn-cs"/>
              </a:defRPr>
            </a:lvl1pPr>
            <a:lvl2pPr marL="457200" indent="0" algn="l" defTabSz="457200" rtl="0" eaLnBrk="1" latinLnBrk="0" hangingPunct="1">
              <a:spcBef>
                <a:spcPts val="1000"/>
              </a:spcBef>
              <a:spcAft>
                <a:spcPts val="0"/>
              </a:spcAft>
              <a:buClr>
                <a:schemeClr val="accent1"/>
              </a:buClr>
              <a:buSzPct val="80000"/>
              <a:buFont typeface="Wingdings 3" charset="2"/>
              <a:buNone/>
              <a:defRPr sz="1800" kern="1200">
                <a:solidFill>
                  <a:schemeClr val="tx1">
                    <a:tint val="75000"/>
                  </a:schemeClr>
                </a:solidFill>
                <a:latin typeface="+mn-lt"/>
                <a:ea typeface="+mn-ea"/>
                <a:cs typeface="+mn-cs"/>
              </a:defRPr>
            </a:lvl2pPr>
            <a:lvl3pPr marL="914400" indent="0" algn="l"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3pPr>
            <a:lvl4pPr marL="1371600" indent="0" algn="l"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4pPr>
            <a:lvl5pPr marL="1828800" indent="0" algn="l"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5pPr>
            <a:lvl6pPr marL="2286000" indent="0" algn="l"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6pPr>
            <a:lvl7pPr marL="2743200" indent="0" algn="l"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7pPr>
            <a:lvl8pPr marL="3200400" indent="0" algn="l"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8pPr>
            <a:lvl9pPr marL="3657600" indent="0" algn="l"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9pPr>
          </a:lstStyle>
          <a:p>
            <a:pPr algn="just" fontAlgn="base"/>
            <a:r>
              <a:rPr lang="el-GR" sz="2400" dirty="0">
                <a:solidFill>
                  <a:schemeClr val="tx1">
                    <a:lumMod val="65000"/>
                    <a:lumOff val="35000"/>
                  </a:schemeClr>
                </a:solidFill>
              </a:rPr>
              <a:t>Η πρόταση μοναδικής αξίας είναι ένα σαφές μήνυμα που περιγράφει τα πλεονεκτήματα της προσφοράς σας, αυτό που σας κάνει διαφορετικούς και σας ξεχωρίζει από τον ανταγωνισμό.</a:t>
            </a:r>
            <a:endParaRPr lang="en-US" sz="2400" dirty="0">
              <a:solidFill>
                <a:schemeClr val="tx1">
                  <a:lumMod val="65000"/>
                  <a:lumOff val="35000"/>
                </a:schemeClr>
              </a:solidFill>
            </a:endParaRPr>
          </a:p>
        </p:txBody>
      </p:sp>
      <p:pic>
        <p:nvPicPr>
          <p:cNvPr id="9" name="Picture 2" descr="Resultado de imagen de lean canvas blank"/>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40353" t="1543" r="40084" b="81673"/>
          <a:stretch/>
        </p:blipFill>
        <p:spPr bwMode="auto">
          <a:xfrm>
            <a:off x="7400099" y="910635"/>
            <a:ext cx="2063381" cy="115477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956679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contenido 2">
            <a:extLst>
              <a:ext uri="{FF2B5EF4-FFF2-40B4-BE49-F238E27FC236}">
                <a16:creationId xmlns:a16="http://schemas.microsoft.com/office/drawing/2014/main" id="{EB0A18D0-4C18-8044-B5A2-D0020919AAA4}"/>
              </a:ext>
            </a:extLst>
          </p:cNvPr>
          <p:cNvSpPr txBox="1">
            <a:spLocks/>
          </p:cNvSpPr>
          <p:nvPr/>
        </p:nvSpPr>
        <p:spPr>
          <a:xfrm>
            <a:off x="677332" y="3879548"/>
            <a:ext cx="8440788" cy="103571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fontAlgn="base">
              <a:buNone/>
            </a:pPr>
            <a:r>
              <a:rPr lang="es-ES" dirty="0">
                <a:solidFill>
                  <a:srgbClr val="337162"/>
                </a:solidFill>
              </a:rPr>
              <a:t>EF </a:t>
            </a:r>
            <a:r>
              <a:rPr lang="es-ES" dirty="0">
                <a:solidFill>
                  <a:srgbClr val="337162"/>
                </a:solidFill>
                <a:sym typeface="Wingdings" panose="05000000000000000000" pitchFamily="2" charset="2"/>
              </a:rPr>
              <a:t> </a:t>
            </a:r>
            <a:r>
              <a:rPr lang="el-GR" dirty="0">
                <a:solidFill>
                  <a:srgbClr val="337162"/>
                </a:solidFill>
                <a:sym typeface="Wingdings" panose="05000000000000000000" pitchFamily="2" charset="2"/>
              </a:rPr>
              <a:t>Ποιος δημιουργεί αξία με τη λύση σας; Ποιος επωφελείται από αυτήν την αξία; Είναι βιώσιμη;</a:t>
            </a:r>
            <a:endParaRPr lang="es-ES" dirty="0"/>
          </a:p>
        </p:txBody>
      </p:sp>
      <p:sp>
        <p:nvSpPr>
          <p:cNvPr id="5" name="Marcador de contenido 2">
            <a:extLst>
              <a:ext uri="{FF2B5EF4-FFF2-40B4-BE49-F238E27FC236}">
                <a16:creationId xmlns:a16="http://schemas.microsoft.com/office/drawing/2014/main" id="{EB0A18D0-4C18-8044-B5A2-D0020919AAA4}"/>
              </a:ext>
            </a:extLst>
          </p:cNvPr>
          <p:cNvSpPr txBox="1">
            <a:spLocks/>
          </p:cNvSpPr>
          <p:nvPr/>
        </p:nvSpPr>
        <p:spPr>
          <a:xfrm>
            <a:off x="677332" y="5038311"/>
            <a:ext cx="8440788" cy="121358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fontAlgn="base">
              <a:buNone/>
            </a:pPr>
            <a:r>
              <a:rPr lang="es-ES" dirty="0">
                <a:solidFill>
                  <a:srgbClr val="9A3F16"/>
                </a:solidFill>
              </a:rPr>
              <a:t>D </a:t>
            </a:r>
            <a:r>
              <a:rPr lang="es-ES" dirty="0">
                <a:solidFill>
                  <a:srgbClr val="9A3F16"/>
                </a:solidFill>
                <a:sym typeface="Wingdings" panose="05000000000000000000" pitchFamily="2" charset="2"/>
              </a:rPr>
              <a:t> </a:t>
            </a:r>
            <a:r>
              <a:rPr lang="el-GR" dirty="0">
                <a:solidFill>
                  <a:srgbClr val="9A3F16"/>
                </a:solidFill>
                <a:sym typeface="Wingdings" panose="05000000000000000000" pitchFamily="2" charset="2"/>
              </a:rPr>
              <a:t>Πώς προσφέρει η λύση σας αξία; Πώς μπορείτε να την προστατεύσετε από ανταγωνιστές;</a:t>
            </a:r>
            <a:endParaRPr lang="en-US" dirty="0">
              <a:solidFill>
                <a:srgbClr val="9A3F16"/>
              </a:solidFill>
              <a:sym typeface="Wingdings" panose="05000000000000000000" pitchFamily="2" charset="2"/>
            </a:endParaRPr>
          </a:p>
        </p:txBody>
      </p:sp>
      <p:sp>
        <p:nvSpPr>
          <p:cNvPr id="6" name="Título 1"/>
          <p:cNvSpPr txBox="1">
            <a:spLocks/>
          </p:cNvSpPr>
          <p:nvPr/>
        </p:nvSpPr>
        <p:spPr>
          <a:xfrm>
            <a:off x="677334" y="839789"/>
            <a:ext cx="7303691" cy="1320800"/>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l-GR" dirty="0"/>
              <a:t>Ορισμός Πρότασης Μοναδικής Αξίας</a:t>
            </a:r>
            <a:endParaRPr lang="es-ES" dirty="0"/>
          </a:p>
        </p:txBody>
      </p:sp>
      <p:sp>
        <p:nvSpPr>
          <p:cNvPr id="8" name="Marcador de contenido 2"/>
          <p:cNvSpPr txBox="1">
            <a:spLocks/>
          </p:cNvSpPr>
          <p:nvPr/>
        </p:nvSpPr>
        <p:spPr>
          <a:xfrm>
            <a:off x="677332" y="2335108"/>
            <a:ext cx="8992877" cy="3248286"/>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kern="1200">
                <a:solidFill>
                  <a:schemeClr val="tx1">
                    <a:lumMod val="50000"/>
                    <a:lumOff val="50000"/>
                  </a:schemeClr>
                </a:solidFill>
                <a:latin typeface="+mn-lt"/>
                <a:ea typeface="+mn-ea"/>
                <a:cs typeface="+mn-cs"/>
              </a:defRPr>
            </a:lvl1pPr>
            <a:lvl2pPr marL="457200" indent="0" algn="l" defTabSz="457200" rtl="0" eaLnBrk="1" latinLnBrk="0" hangingPunct="1">
              <a:spcBef>
                <a:spcPts val="1000"/>
              </a:spcBef>
              <a:spcAft>
                <a:spcPts val="0"/>
              </a:spcAft>
              <a:buClr>
                <a:schemeClr val="accent1"/>
              </a:buClr>
              <a:buSzPct val="80000"/>
              <a:buFont typeface="Wingdings 3" charset="2"/>
              <a:buNone/>
              <a:defRPr sz="1800" kern="1200">
                <a:solidFill>
                  <a:schemeClr val="tx1">
                    <a:tint val="75000"/>
                  </a:schemeClr>
                </a:solidFill>
                <a:latin typeface="+mn-lt"/>
                <a:ea typeface="+mn-ea"/>
                <a:cs typeface="+mn-cs"/>
              </a:defRPr>
            </a:lvl2pPr>
            <a:lvl3pPr marL="914400" indent="0" algn="l"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3pPr>
            <a:lvl4pPr marL="1371600" indent="0" algn="l"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4pPr>
            <a:lvl5pPr marL="1828800" indent="0" algn="l"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5pPr>
            <a:lvl6pPr marL="2286000" indent="0" algn="l"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6pPr>
            <a:lvl7pPr marL="2743200" indent="0" algn="l"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7pPr>
            <a:lvl8pPr marL="3200400" indent="0" algn="l"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8pPr>
            <a:lvl9pPr marL="3657600" indent="0" algn="l"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9pPr>
          </a:lstStyle>
          <a:p>
            <a:pPr algn="just" fontAlgn="base"/>
            <a:r>
              <a:rPr lang="el-GR" sz="2400" dirty="0">
                <a:solidFill>
                  <a:schemeClr val="tx1">
                    <a:lumMod val="65000"/>
                    <a:lumOff val="35000"/>
                  </a:schemeClr>
                </a:solidFill>
              </a:rPr>
              <a:t>Η πρόταση μοναδικής αξίας είναι ένα σαφές μήνυμα που περιγράφει τα πλεονεκτήματα της προσφοράς σας, αυτό που σας κάνει διαφορετικούς και σας ξεχωρίζει από τον ανταγωνισμό.</a:t>
            </a:r>
            <a:endParaRPr lang="en-US" sz="2400" dirty="0">
              <a:solidFill>
                <a:schemeClr val="tx1">
                  <a:lumMod val="65000"/>
                  <a:lumOff val="35000"/>
                </a:schemeClr>
              </a:solidFill>
            </a:endParaRPr>
          </a:p>
        </p:txBody>
      </p:sp>
      <p:pic>
        <p:nvPicPr>
          <p:cNvPr id="9" name="Picture 2" descr="Resultado de imagen de lean canvas blank"/>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40353" t="1543" r="40084" b="81673"/>
          <a:stretch/>
        </p:blipFill>
        <p:spPr bwMode="auto">
          <a:xfrm>
            <a:off x="7400099" y="910635"/>
            <a:ext cx="2063381" cy="115477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7160277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ítulo 1"/>
          <p:cNvSpPr txBox="1">
            <a:spLocks/>
          </p:cNvSpPr>
          <p:nvPr/>
        </p:nvSpPr>
        <p:spPr>
          <a:xfrm>
            <a:off x="677334" y="839789"/>
            <a:ext cx="8596668" cy="1320800"/>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l-GR" dirty="0"/>
              <a:t>Σκεφτείτε τα κανάλια </a:t>
            </a:r>
            <a:endParaRPr lang="es-ES" dirty="0"/>
          </a:p>
        </p:txBody>
      </p:sp>
      <p:sp>
        <p:nvSpPr>
          <p:cNvPr id="8" name="Marcador de contenido 2"/>
          <p:cNvSpPr txBox="1">
            <a:spLocks/>
          </p:cNvSpPr>
          <p:nvPr/>
        </p:nvSpPr>
        <p:spPr>
          <a:xfrm>
            <a:off x="677332" y="1949570"/>
            <a:ext cx="8992877" cy="3633824"/>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kern="1200">
                <a:solidFill>
                  <a:schemeClr val="tx1">
                    <a:lumMod val="50000"/>
                    <a:lumOff val="50000"/>
                  </a:schemeClr>
                </a:solidFill>
                <a:latin typeface="+mn-lt"/>
                <a:ea typeface="+mn-ea"/>
                <a:cs typeface="+mn-cs"/>
              </a:defRPr>
            </a:lvl1pPr>
            <a:lvl2pPr marL="457200" indent="0" algn="l" defTabSz="457200" rtl="0" eaLnBrk="1" latinLnBrk="0" hangingPunct="1">
              <a:spcBef>
                <a:spcPts val="1000"/>
              </a:spcBef>
              <a:spcAft>
                <a:spcPts val="0"/>
              </a:spcAft>
              <a:buClr>
                <a:schemeClr val="accent1"/>
              </a:buClr>
              <a:buSzPct val="80000"/>
              <a:buFont typeface="Wingdings 3" charset="2"/>
              <a:buNone/>
              <a:defRPr sz="1800" kern="1200">
                <a:solidFill>
                  <a:schemeClr val="tx1">
                    <a:tint val="75000"/>
                  </a:schemeClr>
                </a:solidFill>
                <a:latin typeface="+mn-lt"/>
                <a:ea typeface="+mn-ea"/>
                <a:cs typeface="+mn-cs"/>
              </a:defRPr>
            </a:lvl2pPr>
            <a:lvl3pPr marL="914400" indent="0" algn="l"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3pPr>
            <a:lvl4pPr marL="1371600" indent="0" algn="l"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4pPr>
            <a:lvl5pPr marL="1828800" indent="0" algn="l"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5pPr>
            <a:lvl6pPr marL="2286000" indent="0" algn="l"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6pPr>
            <a:lvl7pPr marL="2743200" indent="0" algn="l"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7pPr>
            <a:lvl8pPr marL="3200400" indent="0" algn="l"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8pPr>
            <a:lvl9pPr marL="3657600" indent="0" algn="l"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9pPr>
          </a:lstStyle>
          <a:p>
            <a:pPr algn="just" fontAlgn="base"/>
            <a:r>
              <a:rPr lang="el-GR" sz="2400" dirty="0">
                <a:solidFill>
                  <a:schemeClr val="tx1">
                    <a:lumMod val="65000"/>
                    <a:lumOff val="35000"/>
                  </a:schemeClr>
                </a:solidFill>
              </a:rPr>
              <a:t>Ποια είναι τα κανάλια που θέλετε να χρησιμοποιήσετε για να προσεγγίσετε τον πελάτη σας; Ορίστε εισερχόμενα κανάλια που οδηγούν τους πελάτες στην προσφορά σας, όπως SEO, λευκές βίβλοι, </a:t>
            </a:r>
            <a:r>
              <a:rPr lang="el-GR" sz="2400" dirty="0" err="1">
                <a:solidFill>
                  <a:schemeClr val="tx1">
                    <a:lumMod val="65000"/>
                    <a:lumOff val="35000"/>
                  </a:schemeClr>
                </a:solidFill>
              </a:rPr>
              <a:t>ιστολόγια</a:t>
            </a:r>
            <a:r>
              <a:rPr lang="el-GR" sz="2400" dirty="0">
                <a:solidFill>
                  <a:schemeClr val="tx1">
                    <a:lumMod val="65000"/>
                    <a:lumOff val="35000"/>
                  </a:schemeClr>
                </a:solidFill>
              </a:rPr>
              <a:t>, μέσα κοινωνικής δικτύωσης - και εξερχόμενα κανάλια όπως διαφημίσεις, κλήσεις, εκθέσεις και συνέδρια. </a:t>
            </a:r>
            <a:r>
              <a:rPr lang="el-GR" sz="2400" b="1" dirty="0">
                <a:solidFill>
                  <a:schemeClr val="accent1"/>
                </a:solidFill>
                <a:effectLst>
                  <a:outerShdw blurRad="38100" dist="38100" dir="2700000" algn="tl">
                    <a:srgbClr val="000000">
                      <a:alpha val="43137"/>
                    </a:srgbClr>
                  </a:outerShdw>
                </a:effectLst>
              </a:rPr>
              <a:t>ΝΑ ΕΙΣΤΕ ΔΗΜΙΟΥΡΓΙΚΟΙ!</a:t>
            </a:r>
            <a:endParaRPr lang="en-US" sz="2400" b="1" dirty="0">
              <a:solidFill>
                <a:schemeClr val="accent1"/>
              </a:solidFill>
              <a:effectLst>
                <a:outerShdw blurRad="38100" dist="38100" dir="2700000" algn="tl">
                  <a:srgbClr val="000000">
                    <a:alpha val="43137"/>
                  </a:srgbClr>
                </a:outerShdw>
              </a:effectLst>
            </a:endParaRPr>
          </a:p>
        </p:txBody>
      </p:sp>
      <p:pic>
        <p:nvPicPr>
          <p:cNvPr id="7" name="Picture 2" descr="Resultado de imagen de lean canvas blank"/>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59761" t="31078" r="20830" b="57588"/>
          <a:stretch/>
        </p:blipFill>
        <p:spPr bwMode="auto">
          <a:xfrm>
            <a:off x="7368138" y="910635"/>
            <a:ext cx="2095342" cy="7982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5806034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contenido 2">
            <a:extLst>
              <a:ext uri="{FF2B5EF4-FFF2-40B4-BE49-F238E27FC236}">
                <a16:creationId xmlns:a16="http://schemas.microsoft.com/office/drawing/2014/main" id="{EB0A18D0-4C18-8044-B5A2-D0020919AAA4}"/>
              </a:ext>
            </a:extLst>
          </p:cNvPr>
          <p:cNvSpPr txBox="1">
            <a:spLocks/>
          </p:cNvSpPr>
          <p:nvPr/>
        </p:nvSpPr>
        <p:spPr>
          <a:xfrm>
            <a:off x="677332" y="4003384"/>
            <a:ext cx="8440788" cy="1158763"/>
          </a:xfrm>
          <a:prstGeom prst="rect">
            <a:avLst/>
          </a:prstGeom>
        </p:spPr>
        <p:txBody>
          <a:bodyPr vert="horz" lIns="91440" tIns="45720" rIns="91440" bIns="45720" rtlCol="0">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fontAlgn="base">
              <a:buNone/>
            </a:pPr>
            <a:r>
              <a:rPr lang="es-ES" sz="3000" dirty="0">
                <a:solidFill>
                  <a:srgbClr val="337162"/>
                </a:solidFill>
              </a:rPr>
              <a:t>EF</a:t>
            </a:r>
            <a:r>
              <a:rPr lang="es-ES" dirty="0">
                <a:solidFill>
                  <a:srgbClr val="337162"/>
                </a:solidFill>
              </a:rPr>
              <a:t> </a:t>
            </a:r>
            <a:r>
              <a:rPr lang="es-ES" dirty="0">
                <a:solidFill>
                  <a:srgbClr val="337162"/>
                </a:solidFill>
                <a:sym typeface="Wingdings" panose="05000000000000000000" pitchFamily="2" charset="2"/>
              </a:rPr>
              <a:t> </a:t>
            </a:r>
            <a:r>
              <a:rPr lang="el-GR" sz="3000" dirty="0">
                <a:solidFill>
                  <a:srgbClr val="337162"/>
                </a:solidFill>
                <a:sym typeface="Wingdings" panose="05000000000000000000" pitchFamily="2" charset="2"/>
              </a:rPr>
              <a:t>Ποιες είναι οι περιβαλλοντικές επιπτώσεις των δραστηριοτήτων / καναλιών διανομής σας; Ποιοι είναι οι κύριοι ενδιαφερόμενοι;</a:t>
            </a:r>
            <a:endParaRPr lang="es-ES" sz="3000" dirty="0"/>
          </a:p>
        </p:txBody>
      </p:sp>
      <p:sp>
        <p:nvSpPr>
          <p:cNvPr id="5" name="Marcador de contenido 2">
            <a:extLst>
              <a:ext uri="{FF2B5EF4-FFF2-40B4-BE49-F238E27FC236}">
                <a16:creationId xmlns:a16="http://schemas.microsoft.com/office/drawing/2014/main" id="{EB0A18D0-4C18-8044-B5A2-D0020919AAA4}"/>
              </a:ext>
            </a:extLst>
          </p:cNvPr>
          <p:cNvSpPr txBox="1">
            <a:spLocks/>
          </p:cNvSpPr>
          <p:nvPr/>
        </p:nvSpPr>
        <p:spPr>
          <a:xfrm>
            <a:off x="677332" y="5186715"/>
            <a:ext cx="8440788" cy="1213582"/>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fontAlgn="base">
              <a:buNone/>
            </a:pPr>
            <a:r>
              <a:rPr lang="es-ES" dirty="0">
                <a:solidFill>
                  <a:srgbClr val="9A3F16"/>
                </a:solidFill>
              </a:rPr>
              <a:t>D </a:t>
            </a:r>
            <a:r>
              <a:rPr lang="es-ES" dirty="0">
                <a:solidFill>
                  <a:srgbClr val="9A3F16"/>
                </a:solidFill>
                <a:sym typeface="Wingdings" panose="05000000000000000000" pitchFamily="2" charset="2"/>
              </a:rPr>
              <a:t> </a:t>
            </a:r>
            <a:r>
              <a:rPr lang="el-GR" dirty="0">
                <a:solidFill>
                  <a:srgbClr val="9A3F16"/>
                </a:solidFill>
                <a:sym typeface="Wingdings" panose="05000000000000000000" pitchFamily="2" charset="2"/>
              </a:rPr>
              <a:t>Ποιοι είναι οι βασικοί παίκτες / τεχνολογίες για να προσεγγίσετε τους πελάτες σας; Πώς αλληλεπιδράτε μαζί τους;</a:t>
            </a:r>
            <a:endParaRPr lang="en-US" dirty="0">
              <a:solidFill>
                <a:srgbClr val="9A3F16"/>
              </a:solidFill>
              <a:sym typeface="Wingdings" panose="05000000000000000000" pitchFamily="2" charset="2"/>
            </a:endParaRPr>
          </a:p>
        </p:txBody>
      </p:sp>
      <p:sp>
        <p:nvSpPr>
          <p:cNvPr id="6" name="Título 1"/>
          <p:cNvSpPr txBox="1">
            <a:spLocks/>
          </p:cNvSpPr>
          <p:nvPr/>
        </p:nvSpPr>
        <p:spPr>
          <a:xfrm>
            <a:off x="677334" y="839789"/>
            <a:ext cx="8596668" cy="1320800"/>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l-GR" dirty="0"/>
              <a:t>Σκεφτείτε τα κανάλια</a:t>
            </a:r>
            <a:endParaRPr lang="es-ES" dirty="0"/>
          </a:p>
        </p:txBody>
      </p:sp>
      <p:sp>
        <p:nvSpPr>
          <p:cNvPr id="8" name="Marcador de contenido 2"/>
          <p:cNvSpPr txBox="1">
            <a:spLocks/>
          </p:cNvSpPr>
          <p:nvPr/>
        </p:nvSpPr>
        <p:spPr>
          <a:xfrm>
            <a:off x="677332" y="1733429"/>
            <a:ext cx="8992877" cy="3633824"/>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kern="1200">
                <a:solidFill>
                  <a:schemeClr val="tx1">
                    <a:lumMod val="50000"/>
                    <a:lumOff val="50000"/>
                  </a:schemeClr>
                </a:solidFill>
                <a:latin typeface="+mn-lt"/>
                <a:ea typeface="+mn-ea"/>
                <a:cs typeface="+mn-cs"/>
              </a:defRPr>
            </a:lvl1pPr>
            <a:lvl2pPr marL="457200" indent="0" algn="l" defTabSz="457200" rtl="0" eaLnBrk="1" latinLnBrk="0" hangingPunct="1">
              <a:spcBef>
                <a:spcPts val="1000"/>
              </a:spcBef>
              <a:spcAft>
                <a:spcPts val="0"/>
              </a:spcAft>
              <a:buClr>
                <a:schemeClr val="accent1"/>
              </a:buClr>
              <a:buSzPct val="80000"/>
              <a:buFont typeface="Wingdings 3" charset="2"/>
              <a:buNone/>
              <a:defRPr sz="1800" kern="1200">
                <a:solidFill>
                  <a:schemeClr val="tx1">
                    <a:tint val="75000"/>
                  </a:schemeClr>
                </a:solidFill>
                <a:latin typeface="+mn-lt"/>
                <a:ea typeface="+mn-ea"/>
                <a:cs typeface="+mn-cs"/>
              </a:defRPr>
            </a:lvl2pPr>
            <a:lvl3pPr marL="914400" indent="0" algn="l"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3pPr>
            <a:lvl4pPr marL="1371600" indent="0" algn="l"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4pPr>
            <a:lvl5pPr marL="1828800" indent="0" algn="l"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5pPr>
            <a:lvl6pPr marL="2286000" indent="0" algn="l"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6pPr>
            <a:lvl7pPr marL="2743200" indent="0" algn="l"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7pPr>
            <a:lvl8pPr marL="3200400" indent="0" algn="l"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8pPr>
            <a:lvl9pPr marL="3657600" indent="0" algn="l"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9pPr>
          </a:lstStyle>
          <a:p>
            <a:pPr algn="just" fontAlgn="base"/>
            <a:r>
              <a:rPr lang="el-GR" sz="2400" dirty="0">
                <a:solidFill>
                  <a:schemeClr val="tx1">
                    <a:lumMod val="65000"/>
                    <a:lumOff val="35000"/>
                  </a:schemeClr>
                </a:solidFill>
              </a:rPr>
              <a:t>Ποια είναι τα κανάλια που θέλετε να χρησιμοποιήσετε για να προσεγγίσετε τον πελάτη σας; Ορίστε εισερχόμενα κανάλια που οδηγούν τους πελάτες στην προσφορά σας, όπως SEO, λευκές βίβλοι, </a:t>
            </a:r>
            <a:r>
              <a:rPr lang="el-GR" sz="2400" dirty="0" err="1">
                <a:solidFill>
                  <a:schemeClr val="tx1">
                    <a:lumMod val="65000"/>
                    <a:lumOff val="35000"/>
                  </a:schemeClr>
                </a:solidFill>
              </a:rPr>
              <a:t>ιστολόγια</a:t>
            </a:r>
            <a:r>
              <a:rPr lang="el-GR" sz="2400" dirty="0">
                <a:solidFill>
                  <a:schemeClr val="tx1">
                    <a:lumMod val="65000"/>
                    <a:lumOff val="35000"/>
                  </a:schemeClr>
                </a:solidFill>
              </a:rPr>
              <a:t>, μέσα κοινωνικής δικτύωσης - και εξερχόμενα κανάλια όπως διαφημίσεις, κλήσεις, εκθέσεις και συνέδρια. </a:t>
            </a:r>
            <a:r>
              <a:rPr lang="el-GR" sz="2400" b="1" dirty="0">
                <a:solidFill>
                  <a:schemeClr val="accent1"/>
                </a:solidFill>
                <a:effectLst>
                  <a:outerShdw blurRad="38100" dist="38100" dir="2700000" algn="tl">
                    <a:srgbClr val="000000">
                      <a:alpha val="43137"/>
                    </a:srgbClr>
                  </a:outerShdw>
                </a:effectLst>
              </a:rPr>
              <a:t>ΝΑ ΕΙΣΤΕ ΔΗΜΙΟΥΡΓΙΚΟΙ!</a:t>
            </a:r>
            <a:endParaRPr lang="en-US" sz="2400" b="1" dirty="0">
              <a:solidFill>
                <a:schemeClr val="accent1"/>
              </a:solidFill>
              <a:effectLst>
                <a:outerShdw blurRad="38100" dist="38100" dir="2700000" algn="tl">
                  <a:srgbClr val="000000">
                    <a:alpha val="43137"/>
                  </a:srgbClr>
                </a:outerShdw>
              </a:effectLst>
            </a:endParaRPr>
          </a:p>
        </p:txBody>
      </p:sp>
      <p:pic>
        <p:nvPicPr>
          <p:cNvPr id="7" name="Picture 2" descr="Resultado de imagen de lean canvas blank"/>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59761" t="31078" r="20830" b="57588"/>
          <a:stretch/>
        </p:blipFill>
        <p:spPr bwMode="auto">
          <a:xfrm>
            <a:off x="7368138" y="910635"/>
            <a:ext cx="2095342" cy="7982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8977758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ítulo 1"/>
          <p:cNvSpPr txBox="1">
            <a:spLocks/>
          </p:cNvSpPr>
          <p:nvPr/>
        </p:nvSpPr>
        <p:spPr>
          <a:xfrm>
            <a:off x="677334" y="839789"/>
            <a:ext cx="8596668" cy="1320800"/>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l-GR" dirty="0"/>
              <a:t>Τιμολόγηση</a:t>
            </a:r>
            <a:endParaRPr lang="es-ES" dirty="0"/>
          </a:p>
        </p:txBody>
      </p:sp>
      <p:sp>
        <p:nvSpPr>
          <p:cNvPr id="8" name="Marcador de contenido 2"/>
          <p:cNvSpPr txBox="1">
            <a:spLocks/>
          </p:cNvSpPr>
          <p:nvPr/>
        </p:nvSpPr>
        <p:spPr>
          <a:xfrm>
            <a:off x="677332" y="1897810"/>
            <a:ext cx="8992877" cy="3685583"/>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kern="1200">
                <a:solidFill>
                  <a:schemeClr val="tx1">
                    <a:lumMod val="50000"/>
                    <a:lumOff val="50000"/>
                  </a:schemeClr>
                </a:solidFill>
                <a:latin typeface="+mn-lt"/>
                <a:ea typeface="+mn-ea"/>
                <a:cs typeface="+mn-cs"/>
              </a:defRPr>
            </a:lvl1pPr>
            <a:lvl2pPr marL="457200" indent="0" algn="l" defTabSz="457200" rtl="0" eaLnBrk="1" latinLnBrk="0" hangingPunct="1">
              <a:spcBef>
                <a:spcPts val="1000"/>
              </a:spcBef>
              <a:spcAft>
                <a:spcPts val="0"/>
              </a:spcAft>
              <a:buClr>
                <a:schemeClr val="accent1"/>
              </a:buClr>
              <a:buSzPct val="80000"/>
              <a:buFont typeface="Wingdings 3" charset="2"/>
              <a:buNone/>
              <a:defRPr sz="1800" kern="1200">
                <a:solidFill>
                  <a:schemeClr val="tx1">
                    <a:tint val="75000"/>
                  </a:schemeClr>
                </a:solidFill>
                <a:latin typeface="+mn-lt"/>
                <a:ea typeface="+mn-ea"/>
                <a:cs typeface="+mn-cs"/>
              </a:defRPr>
            </a:lvl2pPr>
            <a:lvl3pPr marL="914400" indent="0" algn="l"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3pPr>
            <a:lvl4pPr marL="1371600" indent="0" algn="l"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4pPr>
            <a:lvl5pPr marL="1828800" indent="0" algn="l"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5pPr>
            <a:lvl6pPr marL="2286000" indent="0" algn="l"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6pPr>
            <a:lvl7pPr marL="2743200" indent="0" algn="l"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7pPr>
            <a:lvl8pPr marL="3200400" indent="0" algn="l"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8pPr>
            <a:lvl9pPr marL="3657600" indent="0" algn="l"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9pPr>
          </a:lstStyle>
          <a:p>
            <a:pPr algn="just" fontAlgn="base"/>
            <a:r>
              <a:rPr lang="el-GR" sz="2200" dirty="0">
                <a:solidFill>
                  <a:schemeClr val="tx1">
                    <a:lumMod val="65000"/>
                    <a:lumOff val="35000"/>
                  </a:schemeClr>
                </a:solidFill>
              </a:rPr>
              <a:t>Ορίστε τις ροές εσόδων και τις τιμές για την προσφορά σας. Η τιμολόγηση είναι μέρος της προσφοράς σας και πρέπει να σχεδιαστεί και να δοκιμαστεί. Χρησιμοποιήστε διαφορετικά πρότυπα επιχειρηματικών μοντέλων ως πηγή έμπνευσης. Όχι μόνο πόσο, αλλά πόσο συχνά, για τι ή σε ποιον, για παράδειγμα…</a:t>
            </a:r>
            <a:endParaRPr lang="en-US" sz="2200" dirty="0">
              <a:solidFill>
                <a:schemeClr val="tx1">
                  <a:lumMod val="65000"/>
                  <a:lumOff val="35000"/>
                </a:schemeClr>
              </a:solidFill>
            </a:endParaRPr>
          </a:p>
        </p:txBody>
      </p:sp>
      <p:grpSp>
        <p:nvGrpSpPr>
          <p:cNvPr id="2" name="Grupo 1"/>
          <p:cNvGrpSpPr/>
          <p:nvPr/>
        </p:nvGrpSpPr>
        <p:grpSpPr>
          <a:xfrm>
            <a:off x="6364171" y="986346"/>
            <a:ext cx="3099309" cy="646803"/>
            <a:chOff x="3655476" y="985612"/>
            <a:chExt cx="3099309" cy="646803"/>
          </a:xfrm>
        </p:grpSpPr>
        <p:pic>
          <p:nvPicPr>
            <p:cNvPr id="9" name="Picture 2" descr="Resultado de imagen de lean canvas blank"/>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49903" t="60122" r="31990" b="31613"/>
            <a:stretch/>
          </p:blipFill>
          <p:spPr bwMode="auto">
            <a:xfrm>
              <a:off x="3655476" y="987080"/>
              <a:ext cx="2167354" cy="645335"/>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2" descr="Resultado de imagen de lean canvas blank"/>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90641" t="60122" r="1573" b="31613"/>
            <a:stretch/>
          </p:blipFill>
          <p:spPr bwMode="auto">
            <a:xfrm>
              <a:off x="5822830" y="985612"/>
              <a:ext cx="931955" cy="645335"/>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215653701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contenido 2">
            <a:extLst>
              <a:ext uri="{FF2B5EF4-FFF2-40B4-BE49-F238E27FC236}">
                <a16:creationId xmlns:a16="http://schemas.microsoft.com/office/drawing/2014/main" id="{EB0A18D0-4C18-8044-B5A2-D0020919AAA4}"/>
              </a:ext>
            </a:extLst>
          </p:cNvPr>
          <p:cNvSpPr txBox="1">
            <a:spLocks/>
          </p:cNvSpPr>
          <p:nvPr/>
        </p:nvSpPr>
        <p:spPr>
          <a:xfrm>
            <a:off x="677332" y="3699679"/>
            <a:ext cx="8440788" cy="1312268"/>
          </a:xfrm>
          <a:prstGeom prst="rect">
            <a:avLst/>
          </a:prstGeom>
        </p:spPr>
        <p:txBody>
          <a:bodyPr vert="horz" lIns="91440" tIns="45720" rIns="91440" bIns="45720" rtlCol="0">
            <a:normAutofit fontScale="77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fontAlgn="base">
              <a:buNone/>
            </a:pPr>
            <a:r>
              <a:rPr lang="es-ES" sz="3600" dirty="0">
                <a:solidFill>
                  <a:srgbClr val="337162"/>
                </a:solidFill>
              </a:rPr>
              <a:t>EF</a:t>
            </a:r>
            <a:r>
              <a:rPr lang="es-ES" dirty="0">
                <a:solidFill>
                  <a:srgbClr val="337162"/>
                </a:solidFill>
              </a:rPr>
              <a:t> </a:t>
            </a:r>
            <a:r>
              <a:rPr lang="es-ES" dirty="0">
                <a:solidFill>
                  <a:srgbClr val="337162"/>
                </a:solidFill>
                <a:sym typeface="Wingdings" panose="05000000000000000000" pitchFamily="2" charset="2"/>
              </a:rPr>
              <a:t> </a:t>
            </a:r>
            <a:r>
              <a:rPr lang="el-GR" sz="3600" dirty="0">
                <a:solidFill>
                  <a:srgbClr val="337162"/>
                </a:solidFill>
                <a:sym typeface="Wingdings" panose="05000000000000000000" pitchFamily="2" charset="2"/>
              </a:rPr>
              <a:t>Ποιος / Πώς θα πληρώσει για τη λύση που προσφέρετε; Η πληρωμή είναι φροντίδα στην περίπτωσή σας; Πώς συνδέεται η τιμή με την παγκόσμια στρατηγική;</a:t>
            </a:r>
            <a:endParaRPr lang="es-ES" sz="3600" dirty="0"/>
          </a:p>
        </p:txBody>
      </p:sp>
      <p:sp>
        <p:nvSpPr>
          <p:cNvPr id="5" name="Marcador de contenido 2">
            <a:extLst>
              <a:ext uri="{FF2B5EF4-FFF2-40B4-BE49-F238E27FC236}">
                <a16:creationId xmlns:a16="http://schemas.microsoft.com/office/drawing/2014/main" id="{EB0A18D0-4C18-8044-B5A2-D0020919AAA4}"/>
              </a:ext>
            </a:extLst>
          </p:cNvPr>
          <p:cNvSpPr txBox="1">
            <a:spLocks/>
          </p:cNvSpPr>
          <p:nvPr/>
        </p:nvSpPr>
        <p:spPr>
          <a:xfrm>
            <a:off x="677332" y="5011947"/>
            <a:ext cx="8440788" cy="1326206"/>
          </a:xfrm>
          <a:prstGeom prst="rect">
            <a:avLst/>
          </a:prstGeom>
        </p:spPr>
        <p:txBody>
          <a:bodyPr vert="horz" lIns="91440" tIns="45720" rIns="91440" bIns="45720" rtlCol="0">
            <a:normAutofit fontScale="8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fontAlgn="base">
              <a:buNone/>
            </a:pPr>
            <a:r>
              <a:rPr lang="es-ES" sz="3300" dirty="0">
                <a:solidFill>
                  <a:srgbClr val="9A3F16"/>
                </a:solidFill>
              </a:rPr>
              <a:t>D</a:t>
            </a:r>
            <a:r>
              <a:rPr lang="es-ES" dirty="0">
                <a:solidFill>
                  <a:srgbClr val="9A3F16"/>
                </a:solidFill>
              </a:rPr>
              <a:t> </a:t>
            </a:r>
            <a:r>
              <a:rPr lang="es-ES" dirty="0">
                <a:solidFill>
                  <a:srgbClr val="9A3F16"/>
                </a:solidFill>
                <a:sym typeface="Wingdings" panose="05000000000000000000" pitchFamily="2" charset="2"/>
              </a:rPr>
              <a:t> </a:t>
            </a:r>
            <a:r>
              <a:rPr lang="el-GR" sz="3300" dirty="0">
                <a:solidFill>
                  <a:srgbClr val="9A3F16"/>
                </a:solidFill>
                <a:sym typeface="Wingdings" panose="05000000000000000000" pitchFamily="2" charset="2"/>
              </a:rPr>
              <a:t>Σκεφτείτε τη δημιουργία εσόδων από την ψηφιακή σας υπηρεσία. Ποιο είναι το χρονικό πλαίσιο, οι συχνότητες αγοράς και το μοντέλο ενασχόλησης που καθορίζει η στρατηγική τιμών;</a:t>
            </a:r>
            <a:endParaRPr lang="en-US" dirty="0">
              <a:solidFill>
                <a:srgbClr val="9A3F16"/>
              </a:solidFill>
              <a:sym typeface="Wingdings" panose="05000000000000000000" pitchFamily="2" charset="2"/>
            </a:endParaRPr>
          </a:p>
        </p:txBody>
      </p:sp>
      <p:sp>
        <p:nvSpPr>
          <p:cNvPr id="6" name="Título 1"/>
          <p:cNvSpPr txBox="1">
            <a:spLocks/>
          </p:cNvSpPr>
          <p:nvPr/>
        </p:nvSpPr>
        <p:spPr>
          <a:xfrm>
            <a:off x="677334" y="839789"/>
            <a:ext cx="8596668" cy="1320800"/>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l-GR" dirty="0"/>
              <a:t>Τιμολόγηση</a:t>
            </a:r>
            <a:endParaRPr lang="es-ES" dirty="0"/>
          </a:p>
        </p:txBody>
      </p:sp>
      <p:sp>
        <p:nvSpPr>
          <p:cNvPr id="8" name="Marcador de contenido 2"/>
          <p:cNvSpPr txBox="1">
            <a:spLocks/>
          </p:cNvSpPr>
          <p:nvPr/>
        </p:nvSpPr>
        <p:spPr>
          <a:xfrm>
            <a:off x="677332" y="1827795"/>
            <a:ext cx="8992877" cy="3685583"/>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kern="1200">
                <a:solidFill>
                  <a:schemeClr val="tx1">
                    <a:lumMod val="50000"/>
                    <a:lumOff val="50000"/>
                  </a:schemeClr>
                </a:solidFill>
                <a:latin typeface="+mn-lt"/>
                <a:ea typeface="+mn-ea"/>
                <a:cs typeface="+mn-cs"/>
              </a:defRPr>
            </a:lvl1pPr>
            <a:lvl2pPr marL="457200" indent="0" algn="l" defTabSz="457200" rtl="0" eaLnBrk="1" latinLnBrk="0" hangingPunct="1">
              <a:spcBef>
                <a:spcPts val="1000"/>
              </a:spcBef>
              <a:spcAft>
                <a:spcPts val="0"/>
              </a:spcAft>
              <a:buClr>
                <a:schemeClr val="accent1"/>
              </a:buClr>
              <a:buSzPct val="80000"/>
              <a:buFont typeface="Wingdings 3" charset="2"/>
              <a:buNone/>
              <a:defRPr sz="1800" kern="1200">
                <a:solidFill>
                  <a:schemeClr val="tx1">
                    <a:tint val="75000"/>
                  </a:schemeClr>
                </a:solidFill>
                <a:latin typeface="+mn-lt"/>
                <a:ea typeface="+mn-ea"/>
                <a:cs typeface="+mn-cs"/>
              </a:defRPr>
            </a:lvl2pPr>
            <a:lvl3pPr marL="914400" indent="0" algn="l"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3pPr>
            <a:lvl4pPr marL="1371600" indent="0" algn="l"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4pPr>
            <a:lvl5pPr marL="1828800" indent="0" algn="l"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5pPr>
            <a:lvl6pPr marL="2286000" indent="0" algn="l"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6pPr>
            <a:lvl7pPr marL="2743200" indent="0" algn="l"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7pPr>
            <a:lvl8pPr marL="3200400" indent="0" algn="l"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8pPr>
            <a:lvl9pPr marL="3657600" indent="0" algn="l"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9pPr>
          </a:lstStyle>
          <a:p>
            <a:pPr algn="just" fontAlgn="base"/>
            <a:r>
              <a:rPr lang="el-GR" sz="2200" dirty="0">
                <a:solidFill>
                  <a:schemeClr val="tx1">
                    <a:lumMod val="65000"/>
                    <a:lumOff val="35000"/>
                  </a:schemeClr>
                </a:solidFill>
              </a:rPr>
              <a:t>Ορίστε τις ροές εσόδων και τις τιμές για την προσφορά σας. Η τιμολόγηση είναι μέρος της προσφοράς σας και πρέπει να σχεδιαστεί και να δοκιμαστεί. Χρησιμοποιήστε διαφορετικά πρότυπα επιχειρηματικών μοντέλων ως πηγή έμπνευσης. Όχι μόνο πόσο, αλλά πόσο συχνά, για τι ή σε ποιον, για παράδειγμα…</a:t>
            </a:r>
            <a:endParaRPr lang="en-US" sz="2200" dirty="0">
              <a:solidFill>
                <a:schemeClr val="tx1">
                  <a:lumMod val="65000"/>
                  <a:lumOff val="35000"/>
                </a:schemeClr>
              </a:solidFill>
            </a:endParaRPr>
          </a:p>
        </p:txBody>
      </p:sp>
      <p:grpSp>
        <p:nvGrpSpPr>
          <p:cNvPr id="2" name="Grupo 1"/>
          <p:cNvGrpSpPr/>
          <p:nvPr/>
        </p:nvGrpSpPr>
        <p:grpSpPr>
          <a:xfrm>
            <a:off x="6364171" y="986346"/>
            <a:ext cx="3099309" cy="646803"/>
            <a:chOff x="3655476" y="985612"/>
            <a:chExt cx="3099309" cy="646803"/>
          </a:xfrm>
        </p:grpSpPr>
        <p:pic>
          <p:nvPicPr>
            <p:cNvPr id="9" name="Picture 2" descr="Resultado de imagen de lean canvas blank"/>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49903" t="60122" r="31990" b="31613"/>
            <a:stretch/>
          </p:blipFill>
          <p:spPr bwMode="auto">
            <a:xfrm>
              <a:off x="3655476" y="987080"/>
              <a:ext cx="2167354" cy="645335"/>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2" descr="Resultado de imagen de lean canvas blank"/>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90641" t="60122" r="1573" b="31613"/>
            <a:stretch/>
          </p:blipFill>
          <p:spPr bwMode="auto">
            <a:xfrm>
              <a:off x="5822830" y="985612"/>
              <a:ext cx="931955" cy="645335"/>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10212068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215B7B5-23A8-7A4A-93BD-EBC5ECA4F861}"/>
              </a:ext>
            </a:extLst>
          </p:cNvPr>
          <p:cNvSpPr>
            <a:spLocks noGrp="1"/>
          </p:cNvSpPr>
          <p:nvPr>
            <p:ph type="title"/>
          </p:nvPr>
        </p:nvSpPr>
        <p:spPr>
          <a:xfrm>
            <a:off x="677334" y="817418"/>
            <a:ext cx="8596668" cy="728749"/>
          </a:xfrm>
        </p:spPr>
        <p:txBody>
          <a:bodyPr>
            <a:normAutofit/>
          </a:bodyPr>
          <a:lstStyle/>
          <a:p>
            <a:r>
              <a:rPr lang="el-GR" sz="4000" dirty="0"/>
              <a:t>Περιεχόμενα</a:t>
            </a:r>
            <a:endParaRPr lang="es-ES" sz="4000" dirty="0"/>
          </a:p>
        </p:txBody>
      </p:sp>
      <p:sp>
        <p:nvSpPr>
          <p:cNvPr id="3" name="Marcador de contenido 2">
            <a:extLst>
              <a:ext uri="{FF2B5EF4-FFF2-40B4-BE49-F238E27FC236}">
                <a16:creationId xmlns:a16="http://schemas.microsoft.com/office/drawing/2014/main" id="{8F066E4C-52CF-7844-A570-7DE4EA85A7F9}"/>
              </a:ext>
            </a:extLst>
          </p:cNvPr>
          <p:cNvSpPr>
            <a:spLocks noGrp="1"/>
          </p:cNvSpPr>
          <p:nvPr>
            <p:ph idx="1"/>
          </p:nvPr>
        </p:nvSpPr>
        <p:spPr>
          <a:xfrm>
            <a:off x="677333" y="1637607"/>
            <a:ext cx="8875039" cy="4403755"/>
          </a:xfrm>
        </p:spPr>
        <p:txBody>
          <a:bodyPr>
            <a:noAutofit/>
          </a:bodyPr>
          <a:lstStyle/>
          <a:p>
            <a:r>
              <a:rPr lang="el-GR" sz="2000" dirty="0"/>
              <a:t>Τι είναι φιλικό προς το περιβάλλον;</a:t>
            </a:r>
            <a:endParaRPr lang="es-ES" sz="2000" dirty="0"/>
          </a:p>
          <a:p>
            <a:r>
              <a:rPr lang="el-GR" sz="2000" dirty="0"/>
              <a:t>Τι είναι ψηφιακό;</a:t>
            </a:r>
            <a:endParaRPr lang="es-ES" sz="2000" dirty="0"/>
          </a:p>
          <a:p>
            <a:r>
              <a:rPr lang="el-GR" sz="2000" dirty="0"/>
              <a:t>Ψηφιακά</a:t>
            </a:r>
            <a:r>
              <a:rPr lang="es-ES" sz="2000" dirty="0"/>
              <a:t> (D) </a:t>
            </a:r>
            <a:r>
              <a:rPr lang="el-GR" sz="2000" dirty="0"/>
              <a:t>και</a:t>
            </a:r>
            <a:r>
              <a:rPr lang="es-ES" sz="2000" dirty="0"/>
              <a:t> </a:t>
            </a:r>
            <a:r>
              <a:rPr lang="el-GR" sz="2000" dirty="0"/>
              <a:t>φιλικά προς το περιβάλλον</a:t>
            </a:r>
            <a:r>
              <a:rPr lang="es-ES" sz="2000" dirty="0"/>
              <a:t> (EF) </a:t>
            </a:r>
            <a:r>
              <a:rPr lang="el-GR" sz="2000" dirty="0"/>
              <a:t>επιχειρηματικά μοντέλα</a:t>
            </a:r>
            <a:endParaRPr lang="es-ES" sz="2000" dirty="0"/>
          </a:p>
          <a:p>
            <a:pPr lvl="1">
              <a:buFont typeface="Courier New" panose="02070309020205020404" pitchFamily="49" charset="0"/>
              <a:buChar char="o"/>
            </a:pPr>
            <a:r>
              <a:rPr lang="el-GR" sz="1800" dirty="0"/>
              <a:t>Καμβάς επιχειρηματικού μοντέλου</a:t>
            </a:r>
            <a:r>
              <a:rPr lang="en-US" sz="1800" dirty="0"/>
              <a:t> Lean</a:t>
            </a:r>
            <a:r>
              <a:rPr lang="el-GR" sz="1800" dirty="0"/>
              <a:t> ως εργαλείο για εξήγηση</a:t>
            </a:r>
            <a:r>
              <a:rPr lang="es-ES" sz="1800" dirty="0"/>
              <a:t>:</a:t>
            </a:r>
          </a:p>
          <a:p>
            <a:pPr lvl="2">
              <a:buFont typeface="Arial" panose="020B0604020202020204" pitchFamily="34" charset="0"/>
              <a:buChar char="•"/>
            </a:pPr>
            <a:r>
              <a:rPr lang="el-GR" sz="1600" dirty="0"/>
              <a:t>Ορισμός χρήστη και προβλήματος</a:t>
            </a:r>
            <a:endParaRPr lang="es-ES" sz="1600" dirty="0"/>
          </a:p>
          <a:p>
            <a:pPr lvl="2">
              <a:buFont typeface="Arial" panose="020B0604020202020204" pitchFamily="34" charset="0"/>
              <a:buChar char="•"/>
            </a:pPr>
            <a:r>
              <a:rPr lang="el-GR" sz="1600" dirty="0" err="1"/>
              <a:t>Δημιοργία</a:t>
            </a:r>
            <a:r>
              <a:rPr lang="el-GR" sz="1600" dirty="0"/>
              <a:t> λύσεων</a:t>
            </a:r>
            <a:endParaRPr lang="es-ES" sz="1600" dirty="0"/>
          </a:p>
          <a:p>
            <a:pPr lvl="2">
              <a:buFont typeface="Arial" panose="020B0604020202020204" pitchFamily="34" charset="0"/>
              <a:buChar char="•"/>
            </a:pPr>
            <a:r>
              <a:rPr lang="el-GR" sz="1600" dirty="0"/>
              <a:t>Ορισμός Πρότασης Μοναδικής Αξίας</a:t>
            </a:r>
            <a:endParaRPr lang="es-ES" sz="1600" dirty="0"/>
          </a:p>
          <a:p>
            <a:pPr lvl="2">
              <a:buFont typeface="Arial" panose="020B0604020202020204" pitchFamily="34" charset="0"/>
              <a:buChar char="•"/>
            </a:pPr>
            <a:r>
              <a:rPr lang="el-GR" sz="1600" dirty="0"/>
              <a:t>Κανάλια</a:t>
            </a:r>
            <a:endParaRPr lang="es-ES" sz="1600" dirty="0"/>
          </a:p>
          <a:p>
            <a:pPr lvl="2">
              <a:buFont typeface="Arial" panose="020B0604020202020204" pitchFamily="34" charset="0"/>
              <a:buChar char="•"/>
            </a:pPr>
            <a:r>
              <a:rPr lang="el-GR" sz="1600" dirty="0"/>
              <a:t>Τιμολόγηση</a:t>
            </a:r>
            <a:endParaRPr lang="es-ES" sz="1600" dirty="0"/>
          </a:p>
          <a:p>
            <a:pPr lvl="2">
              <a:buFont typeface="Arial" panose="020B0604020202020204" pitchFamily="34" charset="0"/>
              <a:buChar char="•"/>
            </a:pPr>
            <a:r>
              <a:rPr lang="el-GR" sz="1600" dirty="0"/>
              <a:t>Βασικοί δείκτες </a:t>
            </a:r>
            <a:endParaRPr lang="es-ES" sz="1600" dirty="0"/>
          </a:p>
          <a:p>
            <a:pPr lvl="2">
              <a:buFont typeface="Arial" panose="020B0604020202020204" pitchFamily="34" charset="0"/>
              <a:buChar char="•"/>
            </a:pPr>
            <a:r>
              <a:rPr lang="el-GR" sz="1600" dirty="0"/>
              <a:t>Κόστη </a:t>
            </a:r>
            <a:endParaRPr lang="es-ES" sz="1600" dirty="0"/>
          </a:p>
          <a:p>
            <a:pPr lvl="2">
              <a:buFont typeface="Arial" panose="020B0604020202020204" pitchFamily="34" charset="0"/>
              <a:buChar char="•"/>
            </a:pPr>
            <a:r>
              <a:rPr lang="el-GR" sz="1600" dirty="0"/>
              <a:t>Αθέμιτο Όφελος</a:t>
            </a:r>
            <a:endParaRPr lang="es-ES" sz="1600" dirty="0"/>
          </a:p>
        </p:txBody>
      </p:sp>
    </p:spTree>
    <p:extLst>
      <p:ext uri="{BB962C8B-B14F-4D97-AF65-F5344CB8AC3E}">
        <p14:creationId xmlns:p14="http://schemas.microsoft.com/office/powerpoint/2010/main" val="399732084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ítulo 1"/>
          <p:cNvSpPr txBox="1">
            <a:spLocks/>
          </p:cNvSpPr>
          <p:nvPr/>
        </p:nvSpPr>
        <p:spPr>
          <a:xfrm>
            <a:off x="677334" y="839789"/>
            <a:ext cx="8596668" cy="1320800"/>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l-GR" dirty="0"/>
              <a:t>Βασικοί δείκτες </a:t>
            </a:r>
            <a:endParaRPr lang="es-ES" dirty="0"/>
          </a:p>
        </p:txBody>
      </p:sp>
      <p:sp>
        <p:nvSpPr>
          <p:cNvPr id="8" name="Marcador de contenido 2"/>
          <p:cNvSpPr txBox="1">
            <a:spLocks/>
          </p:cNvSpPr>
          <p:nvPr/>
        </p:nvSpPr>
        <p:spPr>
          <a:xfrm>
            <a:off x="677332" y="2033836"/>
            <a:ext cx="8992877" cy="3549557"/>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kern="1200">
                <a:solidFill>
                  <a:schemeClr val="tx1">
                    <a:lumMod val="50000"/>
                    <a:lumOff val="50000"/>
                  </a:schemeClr>
                </a:solidFill>
                <a:latin typeface="+mn-lt"/>
                <a:ea typeface="+mn-ea"/>
                <a:cs typeface="+mn-cs"/>
              </a:defRPr>
            </a:lvl1pPr>
            <a:lvl2pPr marL="457200" indent="0" algn="l" defTabSz="457200" rtl="0" eaLnBrk="1" latinLnBrk="0" hangingPunct="1">
              <a:spcBef>
                <a:spcPts val="1000"/>
              </a:spcBef>
              <a:spcAft>
                <a:spcPts val="0"/>
              </a:spcAft>
              <a:buClr>
                <a:schemeClr val="accent1"/>
              </a:buClr>
              <a:buSzPct val="80000"/>
              <a:buFont typeface="Wingdings 3" charset="2"/>
              <a:buNone/>
              <a:defRPr sz="1800" kern="1200">
                <a:solidFill>
                  <a:schemeClr val="tx1">
                    <a:tint val="75000"/>
                  </a:schemeClr>
                </a:solidFill>
                <a:latin typeface="+mn-lt"/>
                <a:ea typeface="+mn-ea"/>
                <a:cs typeface="+mn-cs"/>
              </a:defRPr>
            </a:lvl2pPr>
            <a:lvl3pPr marL="914400" indent="0" algn="l"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3pPr>
            <a:lvl4pPr marL="1371600" indent="0" algn="l"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4pPr>
            <a:lvl5pPr marL="1828800" indent="0" algn="l"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5pPr>
            <a:lvl6pPr marL="2286000" indent="0" algn="l"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6pPr>
            <a:lvl7pPr marL="2743200" indent="0" algn="l"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7pPr>
            <a:lvl8pPr marL="3200400" indent="0" algn="l"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8pPr>
            <a:lvl9pPr marL="3657600" indent="0" algn="l"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9pPr>
          </a:lstStyle>
          <a:p>
            <a:pPr algn="just" fontAlgn="base"/>
            <a:r>
              <a:rPr lang="el-GR" sz="2200" dirty="0">
                <a:solidFill>
                  <a:schemeClr val="tx1">
                    <a:lumMod val="65000"/>
                    <a:lumOff val="35000"/>
                  </a:schemeClr>
                </a:solidFill>
              </a:rPr>
              <a:t>Για να καταλάβετε εάν η ιδέα σας και η επιχείρησή σας λειτουργούν καλά, ορίστε βασικές μετρήσεις ως δείκτες για τη μέτρηση της επιτυχίας σας. Αρχικά, βασικές μετρήσεις είναι οι δραστηριότητες ενός χρήστη που βοηθούν την ανάπτυξη της επιχείρησης (π.χ. αριθμός εγγραφών, αριθμός προοπτικών κ.λπ.).</a:t>
            </a:r>
            <a:endParaRPr lang="en-US" sz="2200" dirty="0">
              <a:solidFill>
                <a:schemeClr val="tx1">
                  <a:lumMod val="65000"/>
                  <a:lumOff val="35000"/>
                </a:schemeClr>
              </a:solidFill>
            </a:endParaRPr>
          </a:p>
        </p:txBody>
      </p:sp>
      <p:pic>
        <p:nvPicPr>
          <p:cNvPr id="12" name="Picture 2" descr="Resultado de imagen de lean canvas blank"/>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20944" t="31786" r="59647" b="56408"/>
          <a:stretch/>
        </p:blipFill>
        <p:spPr bwMode="auto">
          <a:xfrm>
            <a:off x="7084853" y="909029"/>
            <a:ext cx="2447684" cy="97130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5421836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contenido 2">
            <a:extLst>
              <a:ext uri="{FF2B5EF4-FFF2-40B4-BE49-F238E27FC236}">
                <a16:creationId xmlns:a16="http://schemas.microsoft.com/office/drawing/2014/main" id="{EB0A18D0-4C18-8044-B5A2-D0020919AAA4}"/>
              </a:ext>
            </a:extLst>
          </p:cNvPr>
          <p:cNvSpPr txBox="1">
            <a:spLocks/>
          </p:cNvSpPr>
          <p:nvPr/>
        </p:nvSpPr>
        <p:spPr>
          <a:xfrm>
            <a:off x="677332" y="3768687"/>
            <a:ext cx="8440788" cy="1439021"/>
          </a:xfrm>
          <a:prstGeom prst="rect">
            <a:avLst/>
          </a:prstGeom>
        </p:spPr>
        <p:txBody>
          <a:bodyPr vert="horz" lIns="91440" tIns="45720" rIns="91440" bIns="45720" rtlCol="0">
            <a:normAutofit fontScale="9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fontAlgn="base">
              <a:buNone/>
            </a:pPr>
            <a:r>
              <a:rPr lang="es-ES" sz="3000" dirty="0">
                <a:solidFill>
                  <a:srgbClr val="337162"/>
                </a:solidFill>
              </a:rPr>
              <a:t>EF</a:t>
            </a:r>
            <a:r>
              <a:rPr lang="es-ES" dirty="0">
                <a:solidFill>
                  <a:srgbClr val="337162"/>
                </a:solidFill>
              </a:rPr>
              <a:t> </a:t>
            </a:r>
            <a:r>
              <a:rPr lang="es-ES" dirty="0">
                <a:solidFill>
                  <a:srgbClr val="337162"/>
                </a:solidFill>
                <a:sym typeface="Wingdings" panose="05000000000000000000" pitchFamily="2" charset="2"/>
              </a:rPr>
              <a:t> </a:t>
            </a:r>
            <a:r>
              <a:rPr lang="el-GR" sz="3000" dirty="0">
                <a:solidFill>
                  <a:srgbClr val="337162"/>
                </a:solidFill>
                <a:sym typeface="Wingdings" panose="05000000000000000000" pitchFamily="2" charset="2"/>
              </a:rPr>
              <a:t>Έχετε ενσωματώσει οικολογικούς / κοινωνικούς δείκτες για τη μέτρηση της επιτυχίας; Πώς συλλέγετε δεδομένα σχετικά με αυτούς τους δείκτες;</a:t>
            </a:r>
            <a:endParaRPr lang="en-US" sz="3000" dirty="0">
              <a:solidFill>
                <a:srgbClr val="337162"/>
              </a:solidFill>
              <a:sym typeface="Wingdings" panose="05000000000000000000" pitchFamily="2" charset="2"/>
            </a:endParaRPr>
          </a:p>
        </p:txBody>
      </p:sp>
      <p:sp>
        <p:nvSpPr>
          <p:cNvPr id="5" name="Marcador de contenido 2">
            <a:extLst>
              <a:ext uri="{FF2B5EF4-FFF2-40B4-BE49-F238E27FC236}">
                <a16:creationId xmlns:a16="http://schemas.microsoft.com/office/drawing/2014/main" id="{EB0A18D0-4C18-8044-B5A2-D0020919AAA4}"/>
              </a:ext>
            </a:extLst>
          </p:cNvPr>
          <p:cNvSpPr txBox="1">
            <a:spLocks/>
          </p:cNvSpPr>
          <p:nvPr/>
        </p:nvSpPr>
        <p:spPr>
          <a:xfrm>
            <a:off x="677332" y="5060271"/>
            <a:ext cx="8440788" cy="1277881"/>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fontAlgn="base">
              <a:buNone/>
            </a:pPr>
            <a:r>
              <a:rPr lang="es-ES" sz="3300" dirty="0">
                <a:solidFill>
                  <a:srgbClr val="9A3F16"/>
                </a:solidFill>
              </a:rPr>
              <a:t>D</a:t>
            </a:r>
            <a:r>
              <a:rPr lang="es-ES" dirty="0">
                <a:solidFill>
                  <a:srgbClr val="9A3F16"/>
                </a:solidFill>
              </a:rPr>
              <a:t> </a:t>
            </a:r>
            <a:r>
              <a:rPr lang="es-ES" dirty="0">
                <a:solidFill>
                  <a:srgbClr val="9A3F16"/>
                </a:solidFill>
                <a:sym typeface="Wingdings" panose="05000000000000000000" pitchFamily="2" charset="2"/>
              </a:rPr>
              <a:t> </a:t>
            </a:r>
            <a:r>
              <a:rPr lang="el-GR" dirty="0">
                <a:solidFill>
                  <a:srgbClr val="9A3F16"/>
                </a:solidFill>
                <a:sym typeface="Wingdings" panose="05000000000000000000" pitchFamily="2" charset="2"/>
              </a:rPr>
              <a:t>Η τεχνολογία σας διευκολύνει τη συλλογή πληροφοριών ανατροφοδότησης; Πώς θα μετρήσετε την επιτυχία;</a:t>
            </a:r>
            <a:endParaRPr lang="en-US" dirty="0">
              <a:solidFill>
                <a:srgbClr val="9A3F16"/>
              </a:solidFill>
              <a:sym typeface="Wingdings" panose="05000000000000000000" pitchFamily="2" charset="2"/>
            </a:endParaRPr>
          </a:p>
        </p:txBody>
      </p:sp>
      <p:sp>
        <p:nvSpPr>
          <p:cNvPr id="6" name="Título 1"/>
          <p:cNvSpPr txBox="1">
            <a:spLocks/>
          </p:cNvSpPr>
          <p:nvPr/>
        </p:nvSpPr>
        <p:spPr>
          <a:xfrm>
            <a:off x="677334" y="839789"/>
            <a:ext cx="8596668" cy="1320800"/>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dirty="0"/>
              <a:t>Key </a:t>
            </a:r>
            <a:r>
              <a:rPr lang="el-GR" dirty="0"/>
              <a:t>Βασικοί δείκτες </a:t>
            </a:r>
            <a:endParaRPr lang="es-ES" dirty="0"/>
          </a:p>
        </p:txBody>
      </p:sp>
      <p:sp>
        <p:nvSpPr>
          <p:cNvPr id="8" name="Marcador de contenido 2"/>
          <p:cNvSpPr txBox="1">
            <a:spLocks/>
          </p:cNvSpPr>
          <p:nvPr/>
        </p:nvSpPr>
        <p:spPr>
          <a:xfrm>
            <a:off x="677332" y="1964828"/>
            <a:ext cx="8992877" cy="3549557"/>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kern="1200">
                <a:solidFill>
                  <a:schemeClr val="tx1">
                    <a:lumMod val="50000"/>
                    <a:lumOff val="50000"/>
                  </a:schemeClr>
                </a:solidFill>
                <a:latin typeface="+mn-lt"/>
                <a:ea typeface="+mn-ea"/>
                <a:cs typeface="+mn-cs"/>
              </a:defRPr>
            </a:lvl1pPr>
            <a:lvl2pPr marL="457200" indent="0" algn="l" defTabSz="457200" rtl="0" eaLnBrk="1" latinLnBrk="0" hangingPunct="1">
              <a:spcBef>
                <a:spcPts val="1000"/>
              </a:spcBef>
              <a:spcAft>
                <a:spcPts val="0"/>
              </a:spcAft>
              <a:buClr>
                <a:schemeClr val="accent1"/>
              </a:buClr>
              <a:buSzPct val="80000"/>
              <a:buFont typeface="Wingdings 3" charset="2"/>
              <a:buNone/>
              <a:defRPr sz="1800" kern="1200">
                <a:solidFill>
                  <a:schemeClr val="tx1">
                    <a:tint val="75000"/>
                  </a:schemeClr>
                </a:solidFill>
                <a:latin typeface="+mn-lt"/>
                <a:ea typeface="+mn-ea"/>
                <a:cs typeface="+mn-cs"/>
              </a:defRPr>
            </a:lvl2pPr>
            <a:lvl3pPr marL="914400" indent="0" algn="l"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3pPr>
            <a:lvl4pPr marL="1371600" indent="0" algn="l"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4pPr>
            <a:lvl5pPr marL="1828800" indent="0" algn="l"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5pPr>
            <a:lvl6pPr marL="2286000" indent="0" algn="l"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6pPr>
            <a:lvl7pPr marL="2743200" indent="0" algn="l"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7pPr>
            <a:lvl8pPr marL="3200400" indent="0" algn="l"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8pPr>
            <a:lvl9pPr marL="3657600" indent="0" algn="l"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9pPr>
          </a:lstStyle>
          <a:p>
            <a:pPr algn="just" fontAlgn="base"/>
            <a:r>
              <a:rPr lang="el-GR" sz="2200" dirty="0">
                <a:solidFill>
                  <a:schemeClr val="tx1">
                    <a:lumMod val="65000"/>
                    <a:lumOff val="35000"/>
                  </a:schemeClr>
                </a:solidFill>
              </a:rPr>
              <a:t>Για να καταλάβετε εάν η ιδέα σας και η επιχείρησή σας λειτουργούν καλά, ορίστε βασικές μετρήσεις ως δείκτες για τη μέτρηση της επιτυχίας σας. Αρχικά, βασικές μετρήσεις είναι οι δραστηριότητες ενός χρήστη που βοηθούν την ανάπτυξη της επιχείρησης (π.χ. αριθμός εγγραφών, αριθμός προοπτικών κ.λπ.).</a:t>
            </a:r>
            <a:endParaRPr lang="en-US" sz="2200" dirty="0">
              <a:solidFill>
                <a:schemeClr val="tx1">
                  <a:lumMod val="65000"/>
                  <a:lumOff val="35000"/>
                </a:schemeClr>
              </a:solidFill>
            </a:endParaRPr>
          </a:p>
        </p:txBody>
      </p:sp>
      <p:pic>
        <p:nvPicPr>
          <p:cNvPr id="12" name="Picture 2" descr="Resultado de imagen de lean canvas blank"/>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20944" t="31786" r="59647" b="56408"/>
          <a:stretch/>
        </p:blipFill>
        <p:spPr bwMode="auto">
          <a:xfrm>
            <a:off x="7084853" y="909029"/>
            <a:ext cx="2447684" cy="97130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1102965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ítulo 1"/>
          <p:cNvSpPr txBox="1">
            <a:spLocks/>
          </p:cNvSpPr>
          <p:nvPr/>
        </p:nvSpPr>
        <p:spPr>
          <a:xfrm>
            <a:off x="677334" y="839789"/>
            <a:ext cx="8596668" cy="1320800"/>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l-GR" dirty="0"/>
              <a:t>Κόστη</a:t>
            </a:r>
            <a:endParaRPr lang="es-ES" dirty="0"/>
          </a:p>
        </p:txBody>
      </p:sp>
      <p:sp>
        <p:nvSpPr>
          <p:cNvPr id="8" name="Marcador de contenido 2"/>
          <p:cNvSpPr txBox="1">
            <a:spLocks/>
          </p:cNvSpPr>
          <p:nvPr/>
        </p:nvSpPr>
        <p:spPr>
          <a:xfrm>
            <a:off x="677332" y="2033836"/>
            <a:ext cx="8992877" cy="3549557"/>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kern="1200">
                <a:solidFill>
                  <a:schemeClr val="tx1">
                    <a:lumMod val="50000"/>
                    <a:lumOff val="50000"/>
                  </a:schemeClr>
                </a:solidFill>
                <a:latin typeface="+mn-lt"/>
                <a:ea typeface="+mn-ea"/>
                <a:cs typeface="+mn-cs"/>
              </a:defRPr>
            </a:lvl1pPr>
            <a:lvl2pPr marL="457200" indent="0" algn="l" defTabSz="457200" rtl="0" eaLnBrk="1" latinLnBrk="0" hangingPunct="1">
              <a:spcBef>
                <a:spcPts val="1000"/>
              </a:spcBef>
              <a:spcAft>
                <a:spcPts val="0"/>
              </a:spcAft>
              <a:buClr>
                <a:schemeClr val="accent1"/>
              </a:buClr>
              <a:buSzPct val="80000"/>
              <a:buFont typeface="Wingdings 3" charset="2"/>
              <a:buNone/>
              <a:defRPr sz="1800" kern="1200">
                <a:solidFill>
                  <a:schemeClr val="tx1">
                    <a:tint val="75000"/>
                  </a:schemeClr>
                </a:solidFill>
                <a:latin typeface="+mn-lt"/>
                <a:ea typeface="+mn-ea"/>
                <a:cs typeface="+mn-cs"/>
              </a:defRPr>
            </a:lvl2pPr>
            <a:lvl3pPr marL="914400" indent="0" algn="l"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3pPr>
            <a:lvl4pPr marL="1371600" indent="0" algn="l"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4pPr>
            <a:lvl5pPr marL="1828800" indent="0" algn="l"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5pPr>
            <a:lvl6pPr marL="2286000" indent="0" algn="l"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6pPr>
            <a:lvl7pPr marL="2743200" indent="0" algn="l"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7pPr>
            <a:lvl8pPr marL="3200400" indent="0" algn="l"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8pPr>
            <a:lvl9pPr marL="3657600" indent="0" algn="l"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9pPr>
          </a:lstStyle>
          <a:p>
            <a:pPr algn="just" fontAlgn="base"/>
            <a:r>
              <a:rPr lang="el-GR" sz="2400" dirty="0">
                <a:solidFill>
                  <a:schemeClr val="tx1">
                    <a:lumMod val="65000"/>
                    <a:lumOff val="35000"/>
                  </a:schemeClr>
                </a:solidFill>
              </a:rPr>
              <a:t>Αναφέρετε τα πιο σημαντικά κόστη για την προσφορά σας. Αυτό μπορεί να επηρεάσει την τιμολόγηση.</a:t>
            </a:r>
            <a:endParaRPr lang="en-US" sz="2400" dirty="0">
              <a:solidFill>
                <a:schemeClr val="tx1">
                  <a:lumMod val="65000"/>
                  <a:lumOff val="35000"/>
                </a:schemeClr>
              </a:solidFill>
            </a:endParaRPr>
          </a:p>
        </p:txBody>
      </p:sp>
      <p:grpSp>
        <p:nvGrpSpPr>
          <p:cNvPr id="2" name="Grupo 1"/>
          <p:cNvGrpSpPr/>
          <p:nvPr/>
        </p:nvGrpSpPr>
        <p:grpSpPr>
          <a:xfrm>
            <a:off x="6459364" y="911242"/>
            <a:ext cx="3012742" cy="702107"/>
            <a:chOff x="4597879" y="2199459"/>
            <a:chExt cx="2015707" cy="517863"/>
          </a:xfrm>
        </p:grpSpPr>
        <p:pic>
          <p:nvPicPr>
            <p:cNvPr id="7" name="Picture 2" descr="Resultado de imagen de lean canvas blank"/>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919" t="60122" r="81848" b="30357"/>
            <a:stretch/>
          </p:blipFill>
          <p:spPr bwMode="auto">
            <a:xfrm>
              <a:off x="4597879" y="2211598"/>
              <a:ext cx="1423359" cy="505724"/>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2" descr="Resultado de imagen de lean canvas blank"/>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42731" t="60122" r="50097" b="30357"/>
            <a:stretch/>
          </p:blipFill>
          <p:spPr bwMode="auto">
            <a:xfrm>
              <a:off x="6021238" y="2199459"/>
              <a:ext cx="592348" cy="505724"/>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115540901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contenido 2">
            <a:extLst>
              <a:ext uri="{FF2B5EF4-FFF2-40B4-BE49-F238E27FC236}">
                <a16:creationId xmlns:a16="http://schemas.microsoft.com/office/drawing/2014/main" id="{EB0A18D0-4C18-8044-B5A2-D0020919AAA4}"/>
              </a:ext>
            </a:extLst>
          </p:cNvPr>
          <p:cNvSpPr txBox="1">
            <a:spLocks/>
          </p:cNvSpPr>
          <p:nvPr/>
        </p:nvSpPr>
        <p:spPr>
          <a:xfrm>
            <a:off x="677332" y="3004022"/>
            <a:ext cx="8440788" cy="1158763"/>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fontAlgn="base">
              <a:buNone/>
            </a:pPr>
            <a:r>
              <a:rPr lang="es-ES" dirty="0">
                <a:solidFill>
                  <a:srgbClr val="337162"/>
                </a:solidFill>
              </a:rPr>
              <a:t>EF </a:t>
            </a:r>
            <a:r>
              <a:rPr lang="es-ES" dirty="0">
                <a:solidFill>
                  <a:srgbClr val="337162"/>
                </a:solidFill>
                <a:sym typeface="Wingdings" panose="05000000000000000000" pitchFamily="2" charset="2"/>
              </a:rPr>
              <a:t> </a:t>
            </a:r>
            <a:r>
              <a:rPr lang="el-GR" dirty="0">
                <a:solidFill>
                  <a:srgbClr val="337162"/>
                </a:solidFill>
                <a:sym typeface="Wingdings" panose="05000000000000000000" pitchFamily="2" charset="2"/>
              </a:rPr>
              <a:t>Πώς καθορίζονται τα κόστη στη λύση σας; Συμπεριλαμβάνετε επίσης το κοινωνικό και περιβαλλοντικό κόστος; Πώς </a:t>
            </a:r>
            <a:r>
              <a:rPr lang="el-GR" dirty="0" err="1">
                <a:solidFill>
                  <a:srgbClr val="337162"/>
                </a:solidFill>
                <a:sym typeface="Wingdings" panose="05000000000000000000" pitchFamily="2" charset="2"/>
              </a:rPr>
              <a:t>αλληλεπιδρούν</a:t>
            </a:r>
            <a:r>
              <a:rPr lang="el-GR" dirty="0">
                <a:solidFill>
                  <a:srgbClr val="337162"/>
                </a:solidFill>
                <a:sym typeface="Wingdings" panose="05000000000000000000" pitchFamily="2" charset="2"/>
              </a:rPr>
              <a:t> με το οικονομικό κόστος;</a:t>
            </a:r>
            <a:endParaRPr lang="en-US" dirty="0">
              <a:solidFill>
                <a:srgbClr val="337162"/>
              </a:solidFill>
              <a:sym typeface="Wingdings" panose="05000000000000000000" pitchFamily="2" charset="2"/>
            </a:endParaRPr>
          </a:p>
        </p:txBody>
      </p:sp>
      <p:sp>
        <p:nvSpPr>
          <p:cNvPr id="5" name="Marcador de contenido 2">
            <a:extLst>
              <a:ext uri="{FF2B5EF4-FFF2-40B4-BE49-F238E27FC236}">
                <a16:creationId xmlns:a16="http://schemas.microsoft.com/office/drawing/2014/main" id="{EB0A18D0-4C18-8044-B5A2-D0020919AAA4}"/>
              </a:ext>
            </a:extLst>
          </p:cNvPr>
          <p:cNvSpPr txBox="1">
            <a:spLocks/>
          </p:cNvSpPr>
          <p:nvPr/>
        </p:nvSpPr>
        <p:spPr>
          <a:xfrm>
            <a:off x="677332" y="4559104"/>
            <a:ext cx="8440788" cy="1584998"/>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fontAlgn="base">
              <a:buNone/>
            </a:pPr>
            <a:r>
              <a:rPr lang="es-ES" dirty="0">
                <a:solidFill>
                  <a:srgbClr val="9A3F16"/>
                </a:solidFill>
              </a:rPr>
              <a:t>D </a:t>
            </a:r>
            <a:r>
              <a:rPr lang="es-ES" dirty="0">
                <a:solidFill>
                  <a:srgbClr val="9A3F16"/>
                </a:solidFill>
                <a:sym typeface="Wingdings" panose="05000000000000000000" pitchFamily="2" charset="2"/>
              </a:rPr>
              <a:t> </a:t>
            </a:r>
            <a:r>
              <a:rPr lang="el-GR" dirty="0">
                <a:solidFill>
                  <a:srgbClr val="9A3F16"/>
                </a:solidFill>
                <a:sym typeface="Wingdings" panose="05000000000000000000" pitchFamily="2" charset="2"/>
              </a:rPr>
              <a:t>Πόσο αρθρωτή / επεκτάσιμη είναι η λύση σας όσον αφορά το κόστος; Είναι η επένδυση που απαιτείται πολύ συγκεκριμένη; Πώς συνδέονται τα κόστη σας με την αναμενόμενη απαρχαίωση της χρησιμοποιούμενης τεχνολογίας;</a:t>
            </a:r>
            <a:endParaRPr lang="en-US" dirty="0">
              <a:solidFill>
                <a:srgbClr val="9A3F16"/>
              </a:solidFill>
              <a:sym typeface="Wingdings" panose="05000000000000000000" pitchFamily="2" charset="2"/>
            </a:endParaRPr>
          </a:p>
        </p:txBody>
      </p:sp>
      <p:sp>
        <p:nvSpPr>
          <p:cNvPr id="6" name="Título 1"/>
          <p:cNvSpPr txBox="1">
            <a:spLocks/>
          </p:cNvSpPr>
          <p:nvPr/>
        </p:nvSpPr>
        <p:spPr>
          <a:xfrm>
            <a:off x="677334" y="839789"/>
            <a:ext cx="8596668" cy="1320800"/>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l-GR" dirty="0"/>
              <a:t>Κόστη</a:t>
            </a:r>
            <a:endParaRPr lang="es-ES" dirty="0"/>
          </a:p>
        </p:txBody>
      </p:sp>
      <p:sp>
        <p:nvSpPr>
          <p:cNvPr id="8" name="Marcador de contenido 2"/>
          <p:cNvSpPr txBox="1">
            <a:spLocks/>
          </p:cNvSpPr>
          <p:nvPr/>
        </p:nvSpPr>
        <p:spPr>
          <a:xfrm>
            <a:off x="677332" y="2033836"/>
            <a:ext cx="8992877" cy="3549557"/>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kern="1200">
                <a:solidFill>
                  <a:schemeClr val="tx1">
                    <a:lumMod val="50000"/>
                    <a:lumOff val="50000"/>
                  </a:schemeClr>
                </a:solidFill>
                <a:latin typeface="+mn-lt"/>
                <a:ea typeface="+mn-ea"/>
                <a:cs typeface="+mn-cs"/>
              </a:defRPr>
            </a:lvl1pPr>
            <a:lvl2pPr marL="457200" indent="0" algn="l" defTabSz="457200" rtl="0" eaLnBrk="1" latinLnBrk="0" hangingPunct="1">
              <a:spcBef>
                <a:spcPts val="1000"/>
              </a:spcBef>
              <a:spcAft>
                <a:spcPts val="0"/>
              </a:spcAft>
              <a:buClr>
                <a:schemeClr val="accent1"/>
              </a:buClr>
              <a:buSzPct val="80000"/>
              <a:buFont typeface="Wingdings 3" charset="2"/>
              <a:buNone/>
              <a:defRPr sz="1800" kern="1200">
                <a:solidFill>
                  <a:schemeClr val="tx1">
                    <a:tint val="75000"/>
                  </a:schemeClr>
                </a:solidFill>
                <a:latin typeface="+mn-lt"/>
                <a:ea typeface="+mn-ea"/>
                <a:cs typeface="+mn-cs"/>
              </a:defRPr>
            </a:lvl2pPr>
            <a:lvl3pPr marL="914400" indent="0" algn="l"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3pPr>
            <a:lvl4pPr marL="1371600" indent="0" algn="l"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4pPr>
            <a:lvl5pPr marL="1828800" indent="0" algn="l"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5pPr>
            <a:lvl6pPr marL="2286000" indent="0" algn="l"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6pPr>
            <a:lvl7pPr marL="2743200" indent="0" algn="l"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7pPr>
            <a:lvl8pPr marL="3200400" indent="0" algn="l"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8pPr>
            <a:lvl9pPr marL="3657600" indent="0" algn="l"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9pPr>
          </a:lstStyle>
          <a:p>
            <a:pPr algn="just" fontAlgn="base"/>
            <a:r>
              <a:rPr lang="el-GR" sz="2400" dirty="0">
                <a:solidFill>
                  <a:schemeClr val="tx1">
                    <a:lumMod val="65000"/>
                    <a:lumOff val="35000"/>
                  </a:schemeClr>
                </a:solidFill>
              </a:rPr>
              <a:t>Αναφέρετε τα πιο σημαντικά κόστη για την προσφορά σας. Αυτό μπορεί να επηρεάσει την τιμολόγηση.</a:t>
            </a:r>
            <a:endParaRPr lang="en-US" sz="2400" dirty="0">
              <a:solidFill>
                <a:schemeClr val="tx1">
                  <a:lumMod val="65000"/>
                  <a:lumOff val="35000"/>
                </a:schemeClr>
              </a:solidFill>
            </a:endParaRPr>
          </a:p>
        </p:txBody>
      </p:sp>
      <p:grpSp>
        <p:nvGrpSpPr>
          <p:cNvPr id="2" name="Grupo 1"/>
          <p:cNvGrpSpPr/>
          <p:nvPr/>
        </p:nvGrpSpPr>
        <p:grpSpPr>
          <a:xfrm>
            <a:off x="6459364" y="911242"/>
            <a:ext cx="3012742" cy="702107"/>
            <a:chOff x="4597879" y="2199459"/>
            <a:chExt cx="2015707" cy="517863"/>
          </a:xfrm>
        </p:grpSpPr>
        <p:pic>
          <p:nvPicPr>
            <p:cNvPr id="7" name="Picture 2" descr="Resultado de imagen de lean canvas blank"/>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919" t="60122" r="81848" b="30357"/>
            <a:stretch/>
          </p:blipFill>
          <p:spPr bwMode="auto">
            <a:xfrm>
              <a:off x="4597879" y="2211598"/>
              <a:ext cx="1423359" cy="505724"/>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2" descr="Resultado de imagen de lean canvas blank"/>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42731" t="60122" r="50097" b="30357"/>
            <a:stretch/>
          </p:blipFill>
          <p:spPr bwMode="auto">
            <a:xfrm>
              <a:off x="6021238" y="2199459"/>
              <a:ext cx="592348" cy="505724"/>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426213573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ítulo 1"/>
          <p:cNvSpPr txBox="1">
            <a:spLocks/>
          </p:cNvSpPr>
          <p:nvPr/>
        </p:nvSpPr>
        <p:spPr>
          <a:xfrm>
            <a:off x="677334" y="839789"/>
            <a:ext cx="8596668" cy="1320800"/>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l-GR" dirty="0"/>
              <a:t>Αθέμιτο Πλεονέκτημα</a:t>
            </a:r>
            <a:endParaRPr lang="es-ES" dirty="0"/>
          </a:p>
        </p:txBody>
      </p:sp>
      <p:sp>
        <p:nvSpPr>
          <p:cNvPr id="8" name="Marcador de contenido 2"/>
          <p:cNvSpPr txBox="1">
            <a:spLocks/>
          </p:cNvSpPr>
          <p:nvPr/>
        </p:nvSpPr>
        <p:spPr>
          <a:xfrm>
            <a:off x="677332" y="2033836"/>
            <a:ext cx="8992877" cy="3549557"/>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kern="1200">
                <a:solidFill>
                  <a:schemeClr val="tx1">
                    <a:lumMod val="50000"/>
                    <a:lumOff val="50000"/>
                  </a:schemeClr>
                </a:solidFill>
                <a:latin typeface="+mn-lt"/>
                <a:ea typeface="+mn-ea"/>
                <a:cs typeface="+mn-cs"/>
              </a:defRPr>
            </a:lvl1pPr>
            <a:lvl2pPr marL="457200" indent="0" algn="l" defTabSz="457200" rtl="0" eaLnBrk="1" latinLnBrk="0" hangingPunct="1">
              <a:spcBef>
                <a:spcPts val="1000"/>
              </a:spcBef>
              <a:spcAft>
                <a:spcPts val="0"/>
              </a:spcAft>
              <a:buClr>
                <a:schemeClr val="accent1"/>
              </a:buClr>
              <a:buSzPct val="80000"/>
              <a:buFont typeface="Wingdings 3" charset="2"/>
              <a:buNone/>
              <a:defRPr sz="1800" kern="1200">
                <a:solidFill>
                  <a:schemeClr val="tx1">
                    <a:tint val="75000"/>
                  </a:schemeClr>
                </a:solidFill>
                <a:latin typeface="+mn-lt"/>
                <a:ea typeface="+mn-ea"/>
                <a:cs typeface="+mn-cs"/>
              </a:defRPr>
            </a:lvl2pPr>
            <a:lvl3pPr marL="914400" indent="0" algn="l"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3pPr>
            <a:lvl4pPr marL="1371600" indent="0" algn="l"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4pPr>
            <a:lvl5pPr marL="1828800" indent="0" algn="l"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5pPr>
            <a:lvl6pPr marL="2286000" indent="0" algn="l"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6pPr>
            <a:lvl7pPr marL="2743200" indent="0" algn="l"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7pPr>
            <a:lvl8pPr marL="3200400" indent="0" algn="l"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8pPr>
            <a:lvl9pPr marL="3657600" indent="0" algn="l"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9pPr>
          </a:lstStyle>
          <a:p>
            <a:pPr algn="just" fontAlgn="base"/>
            <a:r>
              <a:rPr lang="el-GR" dirty="0">
                <a:solidFill>
                  <a:schemeClr val="tx1">
                    <a:lumMod val="65000"/>
                    <a:lumOff val="35000"/>
                  </a:schemeClr>
                </a:solidFill>
              </a:rPr>
              <a:t>Ως τελευταίο βήμα, ορίστε το Αθέμιτο Πλεονέκτημα: τι σας κάνει μοναδικό που δεν αντιγράφεται εύκολα; Π.χ. φήμη, μοναδική εμπειρία επωνυμίας, μοναδικές συνεργασίες που οδηγούν σε μια προσφορά που δεν μπορεί να αντιγραφεί.</a:t>
            </a:r>
            <a:endParaRPr lang="en-US" dirty="0">
              <a:solidFill>
                <a:schemeClr val="tx1">
                  <a:lumMod val="65000"/>
                  <a:lumOff val="35000"/>
                </a:schemeClr>
              </a:solidFill>
            </a:endParaRPr>
          </a:p>
        </p:txBody>
      </p:sp>
      <p:pic>
        <p:nvPicPr>
          <p:cNvPr id="9" name="Picture 2" descr="Resultado de imagen de lean canvas blank"/>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59916" t="1543" r="20829" b="85215"/>
          <a:stretch/>
        </p:blipFill>
        <p:spPr bwMode="auto">
          <a:xfrm>
            <a:off x="7523063" y="835162"/>
            <a:ext cx="1940943" cy="8707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3427540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contenido 2">
            <a:extLst>
              <a:ext uri="{FF2B5EF4-FFF2-40B4-BE49-F238E27FC236}">
                <a16:creationId xmlns:a16="http://schemas.microsoft.com/office/drawing/2014/main" id="{EB0A18D0-4C18-8044-B5A2-D0020919AAA4}"/>
              </a:ext>
            </a:extLst>
          </p:cNvPr>
          <p:cNvSpPr txBox="1">
            <a:spLocks/>
          </p:cNvSpPr>
          <p:nvPr/>
        </p:nvSpPr>
        <p:spPr>
          <a:xfrm>
            <a:off x="677332" y="3276987"/>
            <a:ext cx="8440788" cy="1650120"/>
          </a:xfrm>
          <a:prstGeom prst="rect">
            <a:avLst/>
          </a:prstGeom>
        </p:spPr>
        <p:txBody>
          <a:bodyPr vert="horz" lIns="91440" tIns="45720" rIns="91440" bIns="45720" rtlCol="0">
            <a:normAutofit fontScale="9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fontAlgn="base">
              <a:buNone/>
            </a:pPr>
            <a:r>
              <a:rPr lang="es-ES" dirty="0">
                <a:solidFill>
                  <a:srgbClr val="337162"/>
                </a:solidFill>
              </a:rPr>
              <a:t>EF </a:t>
            </a:r>
            <a:r>
              <a:rPr lang="es-ES" dirty="0">
                <a:solidFill>
                  <a:srgbClr val="337162"/>
                </a:solidFill>
                <a:sym typeface="Wingdings" panose="05000000000000000000" pitchFamily="2" charset="2"/>
              </a:rPr>
              <a:t> </a:t>
            </a:r>
            <a:r>
              <a:rPr lang="el-GR" dirty="0">
                <a:solidFill>
                  <a:srgbClr val="337162"/>
                </a:solidFill>
                <a:sym typeface="Wingdings" panose="05000000000000000000" pitchFamily="2" charset="2"/>
              </a:rPr>
              <a:t>Πόσο εξαρτάται από τις κοινωνικές / άυλες πτυχές η λύση σας; Πώς θα περιηγηθείτε στο παράδοξο του ανοίγματος στην κοινωνία / τους ενδιαφερόμενους, έναντι της διατήρησης ανταγωνιστικού πλεονεκτήματος</a:t>
            </a:r>
            <a:endParaRPr lang="en-US" sz="3000" dirty="0">
              <a:solidFill>
                <a:srgbClr val="337162"/>
              </a:solidFill>
              <a:sym typeface="Wingdings" panose="05000000000000000000" pitchFamily="2" charset="2"/>
            </a:endParaRPr>
          </a:p>
        </p:txBody>
      </p:sp>
      <p:sp>
        <p:nvSpPr>
          <p:cNvPr id="5" name="Marcador de contenido 2">
            <a:extLst>
              <a:ext uri="{FF2B5EF4-FFF2-40B4-BE49-F238E27FC236}">
                <a16:creationId xmlns:a16="http://schemas.microsoft.com/office/drawing/2014/main" id="{EB0A18D0-4C18-8044-B5A2-D0020919AAA4}"/>
              </a:ext>
            </a:extLst>
          </p:cNvPr>
          <p:cNvSpPr txBox="1">
            <a:spLocks/>
          </p:cNvSpPr>
          <p:nvPr/>
        </p:nvSpPr>
        <p:spPr>
          <a:xfrm>
            <a:off x="677332" y="4812880"/>
            <a:ext cx="8440788" cy="1584998"/>
          </a:xfrm>
          <a:prstGeom prst="rect">
            <a:avLst/>
          </a:prstGeom>
        </p:spPr>
        <p:txBody>
          <a:bodyPr vert="horz" lIns="91440" tIns="45720" rIns="91440" bIns="45720" rtlCol="0">
            <a:normAutofit fontScale="9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fontAlgn="base">
              <a:buNone/>
            </a:pPr>
            <a:r>
              <a:rPr lang="es-ES" dirty="0">
                <a:solidFill>
                  <a:srgbClr val="9A3F16"/>
                </a:solidFill>
              </a:rPr>
              <a:t>D </a:t>
            </a:r>
            <a:r>
              <a:rPr lang="es-ES" dirty="0">
                <a:solidFill>
                  <a:srgbClr val="9A3F16"/>
                </a:solidFill>
                <a:sym typeface="Wingdings" panose="05000000000000000000" pitchFamily="2" charset="2"/>
              </a:rPr>
              <a:t> </a:t>
            </a:r>
            <a:r>
              <a:rPr lang="el-GR" dirty="0">
                <a:solidFill>
                  <a:srgbClr val="9A3F16"/>
                </a:solidFill>
                <a:sym typeface="Wingdings" panose="05000000000000000000" pitchFamily="2" charset="2"/>
              </a:rPr>
              <a:t>Μπορείτε να προστατεύσετε τεχνολογικά / νομικά τη λύση σας; Πρέπει να δείξετε / μοιραστείτε την τεχνολογία σας σε κάθε αλληλεπίδραση με τους πελάτες; Είναι η τεχνολογία σας εύκολη στην αναπαραγωγή;</a:t>
            </a:r>
            <a:endParaRPr lang="en-US" dirty="0">
              <a:solidFill>
                <a:srgbClr val="9A3F16"/>
              </a:solidFill>
              <a:sym typeface="Wingdings" panose="05000000000000000000" pitchFamily="2" charset="2"/>
            </a:endParaRPr>
          </a:p>
        </p:txBody>
      </p:sp>
      <p:sp>
        <p:nvSpPr>
          <p:cNvPr id="6" name="Título 1"/>
          <p:cNvSpPr txBox="1">
            <a:spLocks/>
          </p:cNvSpPr>
          <p:nvPr/>
        </p:nvSpPr>
        <p:spPr>
          <a:xfrm>
            <a:off x="677334" y="839789"/>
            <a:ext cx="8596668" cy="1320800"/>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l-GR" dirty="0"/>
              <a:t>Αθέμιτο Πλεονέκτημα</a:t>
            </a:r>
            <a:endParaRPr lang="es-ES" dirty="0"/>
          </a:p>
        </p:txBody>
      </p:sp>
      <p:sp>
        <p:nvSpPr>
          <p:cNvPr id="8" name="Marcador de contenido 2"/>
          <p:cNvSpPr txBox="1">
            <a:spLocks/>
          </p:cNvSpPr>
          <p:nvPr/>
        </p:nvSpPr>
        <p:spPr>
          <a:xfrm>
            <a:off x="677332" y="1844055"/>
            <a:ext cx="8992877" cy="3549557"/>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kern="1200">
                <a:solidFill>
                  <a:schemeClr val="tx1">
                    <a:lumMod val="50000"/>
                    <a:lumOff val="50000"/>
                  </a:schemeClr>
                </a:solidFill>
                <a:latin typeface="+mn-lt"/>
                <a:ea typeface="+mn-ea"/>
                <a:cs typeface="+mn-cs"/>
              </a:defRPr>
            </a:lvl1pPr>
            <a:lvl2pPr marL="457200" indent="0" algn="l" defTabSz="457200" rtl="0" eaLnBrk="1" latinLnBrk="0" hangingPunct="1">
              <a:spcBef>
                <a:spcPts val="1000"/>
              </a:spcBef>
              <a:spcAft>
                <a:spcPts val="0"/>
              </a:spcAft>
              <a:buClr>
                <a:schemeClr val="accent1"/>
              </a:buClr>
              <a:buSzPct val="80000"/>
              <a:buFont typeface="Wingdings 3" charset="2"/>
              <a:buNone/>
              <a:defRPr sz="1800" kern="1200">
                <a:solidFill>
                  <a:schemeClr val="tx1">
                    <a:tint val="75000"/>
                  </a:schemeClr>
                </a:solidFill>
                <a:latin typeface="+mn-lt"/>
                <a:ea typeface="+mn-ea"/>
                <a:cs typeface="+mn-cs"/>
              </a:defRPr>
            </a:lvl2pPr>
            <a:lvl3pPr marL="914400" indent="0" algn="l"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3pPr>
            <a:lvl4pPr marL="1371600" indent="0" algn="l"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4pPr>
            <a:lvl5pPr marL="1828800" indent="0" algn="l"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5pPr>
            <a:lvl6pPr marL="2286000" indent="0" algn="l"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6pPr>
            <a:lvl7pPr marL="2743200" indent="0" algn="l"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7pPr>
            <a:lvl8pPr marL="3200400" indent="0" algn="l"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8pPr>
            <a:lvl9pPr marL="3657600" indent="0" algn="l"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9pPr>
          </a:lstStyle>
          <a:p>
            <a:pPr algn="just" fontAlgn="base"/>
            <a:r>
              <a:rPr lang="el-GR" dirty="0">
                <a:solidFill>
                  <a:schemeClr val="tx1">
                    <a:lumMod val="65000"/>
                    <a:lumOff val="35000"/>
                  </a:schemeClr>
                </a:solidFill>
              </a:rPr>
              <a:t>Ως τελευταίο βήμα, ορίστε το Αθέμιτο Πλεονέκτημα: τι σας κάνει μοναδικό που δεν αντιγράφεται εύκολα; Π.χ. φήμη, μοναδική εμπειρία επωνυμίας, μοναδικές συνεργασίες που οδηγούν σε μια προσφορά που δεν μπορεί να αντιγραφεί.</a:t>
            </a:r>
            <a:endParaRPr lang="en-US" dirty="0">
              <a:solidFill>
                <a:schemeClr val="tx1">
                  <a:lumMod val="65000"/>
                  <a:lumOff val="35000"/>
                </a:schemeClr>
              </a:solidFill>
            </a:endParaRPr>
          </a:p>
        </p:txBody>
      </p:sp>
      <p:pic>
        <p:nvPicPr>
          <p:cNvPr id="9" name="Picture 2" descr="Resultado de imagen de lean canvas blank"/>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59916" t="1543" r="20829" b="85215"/>
          <a:stretch/>
        </p:blipFill>
        <p:spPr bwMode="auto">
          <a:xfrm>
            <a:off x="7523063" y="835162"/>
            <a:ext cx="1940943" cy="8707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4552270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tytuł 2"/>
          <p:cNvSpPr>
            <a:spLocks noGrp="1"/>
          </p:cNvSpPr>
          <p:nvPr>
            <p:ph type="subTitle" idx="1"/>
          </p:nvPr>
        </p:nvSpPr>
        <p:spPr>
          <a:xfrm>
            <a:off x="1349124" y="4948607"/>
            <a:ext cx="7766936" cy="1096899"/>
          </a:xfrm>
        </p:spPr>
        <p:txBody>
          <a:bodyPr>
            <a:normAutofit lnSpcReduction="10000"/>
          </a:bodyPr>
          <a:lstStyle/>
          <a:p>
            <a:pPr algn="ctr"/>
            <a:endParaRPr lang="pl-PL" dirty="0"/>
          </a:p>
          <a:p>
            <a:pPr algn="ctr"/>
            <a:r>
              <a:rPr lang="el-GR" dirty="0"/>
              <a:t>Εκπαιδευτική Εβδομάδα </a:t>
            </a:r>
            <a:r>
              <a:rPr lang="pl-PL" dirty="0"/>
              <a:t>30 </a:t>
            </a:r>
            <a:r>
              <a:rPr lang="el-GR" dirty="0"/>
              <a:t>Σεπτεμβρίου</a:t>
            </a:r>
            <a:r>
              <a:rPr lang="pl-PL" dirty="0"/>
              <a:t> – 4 </a:t>
            </a:r>
            <a:r>
              <a:rPr lang="el-GR" dirty="0"/>
              <a:t>Οκτωβρίου</a:t>
            </a:r>
            <a:r>
              <a:rPr lang="pl-PL" dirty="0"/>
              <a:t> 2019</a:t>
            </a:r>
          </a:p>
          <a:p>
            <a:pPr algn="ctr"/>
            <a:r>
              <a:rPr lang="el-GR"/>
              <a:t>Θεσσαλονίκη, Ελλάδα</a:t>
            </a:r>
            <a:endParaRPr lang="pl-PL" dirty="0"/>
          </a:p>
        </p:txBody>
      </p:sp>
      <p:sp>
        <p:nvSpPr>
          <p:cNvPr id="5" name="Título 1"/>
          <p:cNvSpPr txBox="1">
            <a:spLocks/>
          </p:cNvSpPr>
          <p:nvPr/>
        </p:nvSpPr>
        <p:spPr>
          <a:xfrm>
            <a:off x="664749" y="1953491"/>
            <a:ext cx="9135687" cy="2238657"/>
          </a:xfrm>
          <a:prstGeom prst="rect">
            <a:avLst/>
          </a:prstGeom>
        </p:spPr>
        <p:txBody>
          <a:bodyPr vert="horz" lIns="91440" tIns="45720" rIns="91440" bIns="45720" rtlCol="0" anchor="b">
            <a:normAutofit fontScale="75000" lnSpcReduction="20000"/>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l-GR" sz="7200" dirty="0"/>
              <a:t>Ψηφιακά επιχειρηματικά μοντέλα φιλικά προς το περιβάλλον </a:t>
            </a:r>
            <a:endParaRPr lang="es-ES" sz="8000" b="1" dirty="0"/>
          </a:p>
        </p:txBody>
      </p:sp>
    </p:spTree>
    <p:extLst>
      <p:ext uri="{BB962C8B-B14F-4D97-AF65-F5344CB8AC3E}">
        <p14:creationId xmlns:p14="http://schemas.microsoft.com/office/powerpoint/2010/main" val="1424760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10833" y="1662545"/>
            <a:ext cx="7893975" cy="728532"/>
          </a:xfrm>
        </p:spPr>
        <p:txBody>
          <a:bodyPr>
            <a:normAutofit fontScale="90000"/>
          </a:bodyPr>
          <a:lstStyle/>
          <a:p>
            <a:r>
              <a:rPr lang="el-GR" dirty="0"/>
              <a:t>Τι είναι φιλικό προς το περιβάλλον;</a:t>
            </a:r>
            <a:endParaRPr lang="es-ES" dirty="0"/>
          </a:p>
        </p:txBody>
      </p:sp>
      <p:pic>
        <p:nvPicPr>
          <p:cNvPr id="1026" name="Picture 2" descr="Resultado de imagen de eco-friendly business models"/>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67694" y="2884517"/>
            <a:ext cx="4171425" cy="2953402"/>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536541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23150" y="1328541"/>
            <a:ext cx="6420846" cy="728532"/>
          </a:xfrm>
        </p:spPr>
        <p:txBody>
          <a:bodyPr>
            <a:normAutofit fontScale="90000"/>
          </a:bodyPr>
          <a:lstStyle/>
          <a:p>
            <a:r>
              <a:rPr lang="el-GR" dirty="0"/>
              <a:t>Τι είναι φιλικό προς το περιβάλλον;</a:t>
            </a:r>
            <a:endParaRPr lang="es-ES" dirty="0"/>
          </a:p>
        </p:txBody>
      </p:sp>
      <p:pic>
        <p:nvPicPr>
          <p:cNvPr id="1026" name="Picture 2" descr="Resultado de imagen de eco-friendly business models"/>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949440" y="992436"/>
            <a:ext cx="1978429" cy="1400743"/>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
        <p:nvSpPr>
          <p:cNvPr id="4" name="Marcador de contenido 2"/>
          <p:cNvSpPr txBox="1">
            <a:spLocks/>
          </p:cNvSpPr>
          <p:nvPr/>
        </p:nvSpPr>
        <p:spPr>
          <a:xfrm>
            <a:off x="623150" y="2793076"/>
            <a:ext cx="8596668" cy="3248286"/>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kern="1200">
                <a:solidFill>
                  <a:schemeClr val="tx1">
                    <a:lumMod val="50000"/>
                    <a:lumOff val="50000"/>
                  </a:schemeClr>
                </a:solidFill>
                <a:latin typeface="+mn-lt"/>
                <a:ea typeface="+mn-ea"/>
                <a:cs typeface="+mn-cs"/>
              </a:defRPr>
            </a:lvl1pPr>
            <a:lvl2pPr marL="457200" indent="0" algn="l" defTabSz="457200" rtl="0" eaLnBrk="1" latinLnBrk="0" hangingPunct="1">
              <a:spcBef>
                <a:spcPts val="1000"/>
              </a:spcBef>
              <a:spcAft>
                <a:spcPts val="0"/>
              </a:spcAft>
              <a:buClr>
                <a:schemeClr val="accent1"/>
              </a:buClr>
              <a:buSzPct val="80000"/>
              <a:buFont typeface="Wingdings 3" charset="2"/>
              <a:buNone/>
              <a:defRPr sz="1800" kern="1200">
                <a:solidFill>
                  <a:schemeClr val="tx1">
                    <a:tint val="75000"/>
                  </a:schemeClr>
                </a:solidFill>
                <a:latin typeface="+mn-lt"/>
                <a:ea typeface="+mn-ea"/>
                <a:cs typeface="+mn-cs"/>
              </a:defRPr>
            </a:lvl2pPr>
            <a:lvl3pPr marL="914400" indent="0" algn="l"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3pPr>
            <a:lvl4pPr marL="1371600" indent="0" algn="l"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4pPr>
            <a:lvl5pPr marL="1828800" indent="0" algn="l"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5pPr>
            <a:lvl6pPr marL="2286000" indent="0" algn="l"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6pPr>
            <a:lvl7pPr marL="2743200" indent="0" algn="l"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7pPr>
            <a:lvl8pPr marL="3200400" indent="0" algn="l"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8pPr>
            <a:lvl9pPr marL="3657600" indent="0" algn="l"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9pPr>
          </a:lstStyle>
          <a:p>
            <a:pPr marL="342900" indent="-342900" algn="just">
              <a:buFont typeface="Wingdings" panose="05000000000000000000" pitchFamily="2" charset="2"/>
              <a:buChar char="ü"/>
            </a:pPr>
            <a:r>
              <a:rPr lang="el-GR" dirty="0">
                <a:solidFill>
                  <a:schemeClr val="tx1">
                    <a:lumMod val="65000"/>
                    <a:lumOff val="35000"/>
                  </a:schemeClr>
                </a:solidFill>
              </a:rPr>
              <a:t>Μια επιχείρηση φιλική προς το περιβάλλον, ή μια «πράσινη επιχείρηση» επιδεικνύει μια δέσμευση σε ένα περιβαλλοντικά βιώσιμο μέλλον. </a:t>
            </a:r>
            <a:endParaRPr lang="en-US" dirty="0">
              <a:solidFill>
                <a:schemeClr val="tx1">
                  <a:lumMod val="65000"/>
                  <a:lumOff val="35000"/>
                </a:schemeClr>
              </a:solidFill>
            </a:endParaRPr>
          </a:p>
          <a:p>
            <a:pPr marL="342900" indent="-342900" algn="just">
              <a:buFont typeface="Wingdings" panose="05000000000000000000" pitchFamily="2" charset="2"/>
              <a:buChar char="ü"/>
            </a:pPr>
            <a:r>
              <a:rPr lang="el-GR" dirty="0">
                <a:solidFill>
                  <a:schemeClr val="tx1">
                    <a:lumMod val="65000"/>
                    <a:lumOff val="35000"/>
                  </a:schemeClr>
                </a:solidFill>
              </a:rPr>
              <a:t>Η δέσμευση κυμαίνεται από μια «όχι-κακή» (π.χ. χρήση τεχνολογιών πρόληψης/ελέγχου μόλυνσης) σε μια «καλή» προοπτική που στοχεύει στην βελτίωση διαφόρων πτυχών που σχετίζονται με τη βιωσιμότητα.  </a:t>
            </a:r>
            <a:endParaRPr lang="en-US" dirty="0">
              <a:solidFill>
                <a:schemeClr val="tx1">
                  <a:lumMod val="65000"/>
                  <a:lumOff val="35000"/>
                </a:schemeClr>
              </a:solidFill>
            </a:endParaRPr>
          </a:p>
        </p:txBody>
      </p:sp>
    </p:spTree>
    <p:extLst>
      <p:ext uri="{BB962C8B-B14F-4D97-AF65-F5344CB8AC3E}">
        <p14:creationId xmlns:p14="http://schemas.microsoft.com/office/powerpoint/2010/main" val="34496639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10833" y="1662545"/>
            <a:ext cx="8596668" cy="728532"/>
          </a:xfrm>
        </p:spPr>
        <p:txBody>
          <a:bodyPr/>
          <a:lstStyle/>
          <a:p>
            <a:r>
              <a:rPr lang="el-GR" dirty="0"/>
              <a:t>Τι είναι ψηφιακό; </a:t>
            </a:r>
            <a:endParaRPr lang="es-ES" dirty="0"/>
          </a:p>
        </p:txBody>
      </p:sp>
      <p:pic>
        <p:nvPicPr>
          <p:cNvPr id="2050" name="Picture 2" descr="Resultado de imagen de digitalisati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9471" y="2576945"/>
            <a:ext cx="4184957" cy="3532692"/>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310407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19146" y="964276"/>
            <a:ext cx="8596668" cy="728532"/>
          </a:xfrm>
        </p:spPr>
        <p:txBody>
          <a:bodyPr/>
          <a:lstStyle/>
          <a:p>
            <a:r>
              <a:rPr lang="el-GR" dirty="0"/>
              <a:t>Τι είναι ψηφιακό;</a:t>
            </a:r>
            <a:endParaRPr lang="es-ES" dirty="0"/>
          </a:p>
        </p:txBody>
      </p:sp>
      <p:sp>
        <p:nvSpPr>
          <p:cNvPr id="4" name="Marcador de contenido 2"/>
          <p:cNvSpPr txBox="1">
            <a:spLocks/>
          </p:cNvSpPr>
          <p:nvPr/>
        </p:nvSpPr>
        <p:spPr>
          <a:xfrm>
            <a:off x="619146" y="2711005"/>
            <a:ext cx="8596668" cy="3814485"/>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kern="1200">
                <a:solidFill>
                  <a:schemeClr val="tx1">
                    <a:lumMod val="50000"/>
                    <a:lumOff val="50000"/>
                  </a:schemeClr>
                </a:solidFill>
                <a:latin typeface="+mn-lt"/>
                <a:ea typeface="+mn-ea"/>
                <a:cs typeface="+mn-cs"/>
              </a:defRPr>
            </a:lvl1pPr>
            <a:lvl2pPr marL="457200" indent="0" algn="l" defTabSz="457200" rtl="0" eaLnBrk="1" latinLnBrk="0" hangingPunct="1">
              <a:spcBef>
                <a:spcPts val="1000"/>
              </a:spcBef>
              <a:spcAft>
                <a:spcPts val="0"/>
              </a:spcAft>
              <a:buClr>
                <a:schemeClr val="accent1"/>
              </a:buClr>
              <a:buSzPct val="80000"/>
              <a:buFont typeface="Wingdings 3" charset="2"/>
              <a:buNone/>
              <a:defRPr sz="1800" kern="1200">
                <a:solidFill>
                  <a:schemeClr val="tx1">
                    <a:tint val="75000"/>
                  </a:schemeClr>
                </a:solidFill>
                <a:latin typeface="+mn-lt"/>
                <a:ea typeface="+mn-ea"/>
                <a:cs typeface="+mn-cs"/>
              </a:defRPr>
            </a:lvl2pPr>
            <a:lvl3pPr marL="914400" indent="0" algn="l"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3pPr>
            <a:lvl4pPr marL="1371600" indent="0" algn="l"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4pPr>
            <a:lvl5pPr marL="1828800" indent="0" algn="l"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5pPr>
            <a:lvl6pPr marL="2286000" indent="0" algn="l"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6pPr>
            <a:lvl7pPr marL="2743200" indent="0" algn="l"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7pPr>
            <a:lvl8pPr marL="3200400" indent="0" algn="l"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8pPr>
            <a:lvl9pPr marL="3657600" indent="0" algn="l"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9pPr>
          </a:lstStyle>
          <a:p>
            <a:pPr marL="342900" indent="-342900" algn="just">
              <a:spcAft>
                <a:spcPts val="600"/>
              </a:spcAft>
              <a:buFont typeface="Wingdings" panose="05000000000000000000" pitchFamily="2" charset="2"/>
              <a:buChar char="ü"/>
            </a:pPr>
            <a:r>
              <a:rPr lang="el-GR" sz="1800" dirty="0">
                <a:solidFill>
                  <a:schemeClr val="tx1">
                    <a:lumMod val="65000"/>
                    <a:lumOff val="35000"/>
                  </a:schemeClr>
                </a:solidFill>
              </a:rPr>
              <a:t>Θα αναφερόμαστε στο «ψηφιακό» ως τον βαθμό χρήσης Τεχνολογιών Πληροφορίας</a:t>
            </a:r>
            <a:r>
              <a:rPr lang="en-US" sz="1800" dirty="0">
                <a:solidFill>
                  <a:schemeClr val="tx1">
                    <a:lumMod val="65000"/>
                    <a:lumOff val="35000"/>
                  </a:schemeClr>
                </a:solidFill>
              </a:rPr>
              <a:t>.</a:t>
            </a:r>
          </a:p>
          <a:p>
            <a:pPr marL="342900" indent="-342900" algn="just">
              <a:spcAft>
                <a:spcPts val="600"/>
              </a:spcAft>
              <a:buFont typeface="Wingdings" panose="05000000000000000000" pitchFamily="2" charset="2"/>
              <a:buChar char="ü"/>
            </a:pPr>
            <a:r>
              <a:rPr lang="el-GR" sz="1800" dirty="0">
                <a:solidFill>
                  <a:schemeClr val="tx1">
                    <a:lumMod val="65000"/>
                    <a:lumOff val="35000"/>
                  </a:schemeClr>
                </a:solidFill>
              </a:rPr>
              <a:t>Όλες οι επιχειρήσεις σήμερα έχουν ως ένα βαθμό ψηφιοποιηθεί</a:t>
            </a:r>
            <a:r>
              <a:rPr lang="en-US" sz="1800" dirty="0">
                <a:solidFill>
                  <a:schemeClr val="tx1">
                    <a:lumMod val="65000"/>
                    <a:lumOff val="35000"/>
                  </a:schemeClr>
                </a:solidFill>
              </a:rPr>
              <a:t>.</a:t>
            </a:r>
          </a:p>
          <a:p>
            <a:pPr marL="342900" indent="-342900" algn="just">
              <a:spcAft>
                <a:spcPts val="600"/>
              </a:spcAft>
              <a:buFont typeface="Wingdings" panose="05000000000000000000" pitchFamily="2" charset="2"/>
              <a:buChar char="ü"/>
            </a:pPr>
            <a:r>
              <a:rPr lang="el-GR" sz="1800" dirty="0">
                <a:solidFill>
                  <a:schemeClr val="tx1">
                    <a:lumMod val="65000"/>
                    <a:lumOff val="35000"/>
                  </a:schemeClr>
                </a:solidFill>
              </a:rPr>
              <a:t>Ο βαθμός μπορεί να κυμαίνεται από</a:t>
            </a:r>
            <a:r>
              <a:rPr lang="en-US" sz="1800" dirty="0">
                <a:solidFill>
                  <a:schemeClr val="tx1">
                    <a:lumMod val="65000"/>
                    <a:lumOff val="35000"/>
                  </a:schemeClr>
                </a:solidFill>
              </a:rPr>
              <a:t> </a:t>
            </a:r>
            <a:r>
              <a:rPr lang="el-GR" sz="1800" dirty="0">
                <a:solidFill>
                  <a:schemeClr val="tx1">
                    <a:lumMod val="65000"/>
                    <a:lumOff val="35000"/>
                  </a:schemeClr>
                </a:solidFill>
              </a:rPr>
              <a:t>απλές και οργανικές χρήσεις κοινών τεχνολογιών (</a:t>
            </a:r>
            <a:r>
              <a:rPr lang="el-GR" sz="1800" dirty="0" err="1">
                <a:solidFill>
                  <a:schemeClr val="tx1">
                    <a:lumMod val="65000"/>
                    <a:lumOff val="35000"/>
                  </a:schemeClr>
                </a:solidFill>
              </a:rPr>
              <a:t>ηλ</a:t>
            </a:r>
            <a:r>
              <a:rPr lang="el-GR" sz="1800" dirty="0">
                <a:solidFill>
                  <a:schemeClr val="tx1">
                    <a:lumMod val="65000"/>
                    <a:lumOff val="35000"/>
                  </a:schemeClr>
                </a:solidFill>
              </a:rPr>
              <a:t>. ταχυδρομείο, ιστοσελίδα και μέσα κοινωνικής δικτύωσης, πλατφόρμες ηλεκτρονικού εμπορίου κλπ.) μέχρι και την ενσωμάτωση αυτών των τεχνολογιών στον πυρήνα της στρατηγικής της εταιρίας (π.χ. ανάπτυξη ψηφιακών προϊόντων για άλλες εταιρίες ή παροχή ψηφιακών υπηρεσιών)</a:t>
            </a:r>
            <a:r>
              <a:rPr lang="en-US" sz="1800" dirty="0">
                <a:solidFill>
                  <a:schemeClr val="tx1">
                    <a:lumMod val="65000"/>
                    <a:lumOff val="35000"/>
                  </a:schemeClr>
                </a:solidFill>
              </a:rPr>
              <a:t>.</a:t>
            </a:r>
          </a:p>
          <a:p>
            <a:pPr marL="342900" indent="-342900" algn="just">
              <a:spcAft>
                <a:spcPts val="600"/>
              </a:spcAft>
              <a:buFont typeface="Wingdings" panose="05000000000000000000" pitchFamily="2" charset="2"/>
              <a:buChar char="ü"/>
            </a:pPr>
            <a:r>
              <a:rPr lang="el-GR" sz="1800" dirty="0">
                <a:solidFill>
                  <a:schemeClr val="tx1">
                    <a:lumMod val="65000"/>
                    <a:lumOff val="35000"/>
                  </a:schemeClr>
                </a:solidFill>
              </a:rPr>
              <a:t>Ο όρος ψηφιακές υπηρεσίες και προϊόντα είναι ευρύς και μπορεί να περιλαμβάνει κλάδους όπως για παράδειγμα η ασφάλεια στον κυβερνοχώρο, τα μαζικά δεδομένα και η χρήση τους ή εργαλεία λήψης αποφάσεων. </a:t>
            </a:r>
            <a:endParaRPr lang="en-US" sz="1800" dirty="0">
              <a:solidFill>
                <a:schemeClr val="tx1">
                  <a:lumMod val="65000"/>
                  <a:lumOff val="35000"/>
                </a:schemeClr>
              </a:solidFill>
            </a:endParaRPr>
          </a:p>
          <a:p>
            <a:pPr marL="342900" indent="-342900" algn="just">
              <a:buFont typeface="Wingdings" panose="05000000000000000000" pitchFamily="2" charset="2"/>
              <a:buChar char="ü"/>
            </a:pPr>
            <a:endParaRPr lang="en-US" dirty="0">
              <a:solidFill>
                <a:schemeClr val="tx1">
                  <a:lumMod val="65000"/>
                  <a:lumOff val="35000"/>
                </a:schemeClr>
              </a:solidFill>
            </a:endParaRPr>
          </a:p>
        </p:txBody>
      </p:sp>
      <p:pic>
        <p:nvPicPr>
          <p:cNvPr id="5" name="Picture 2" descr="Resultado de imagen de digitalisati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98341" y="899050"/>
            <a:ext cx="1880626" cy="1587513"/>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239066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735524" y="897724"/>
            <a:ext cx="8596668" cy="1826581"/>
          </a:xfrm>
        </p:spPr>
        <p:txBody>
          <a:bodyPr>
            <a:normAutofit fontScale="90000"/>
          </a:bodyPr>
          <a:lstStyle/>
          <a:p>
            <a:r>
              <a:rPr lang="el-GR" dirty="0"/>
              <a:t>Ψηφιακά</a:t>
            </a:r>
            <a:r>
              <a:rPr lang="es-ES" dirty="0"/>
              <a:t> (D) </a:t>
            </a:r>
            <a:r>
              <a:rPr lang="el-GR" dirty="0"/>
              <a:t>και φιλικά προς το περιβάλλον </a:t>
            </a:r>
            <a:r>
              <a:rPr lang="es-ES" dirty="0"/>
              <a:t>(EF) </a:t>
            </a:r>
            <a:r>
              <a:rPr lang="el-GR" dirty="0"/>
              <a:t>επιχειρηματικά μοντέλα</a:t>
            </a:r>
            <a:endParaRPr lang="es-ES" dirty="0"/>
          </a:p>
        </p:txBody>
      </p:sp>
      <p:pic>
        <p:nvPicPr>
          <p:cNvPr id="4098" name="Picture 2" descr="Resultado de imagen de digital and ecologic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08844" y="2788920"/>
            <a:ext cx="5513705" cy="25966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060484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735524" y="897724"/>
            <a:ext cx="8596668" cy="1826581"/>
          </a:xfrm>
        </p:spPr>
        <p:txBody>
          <a:bodyPr>
            <a:normAutofit fontScale="90000"/>
          </a:bodyPr>
          <a:lstStyle/>
          <a:p>
            <a:r>
              <a:rPr lang="el-GR" dirty="0"/>
              <a:t>Ψηφιακά</a:t>
            </a:r>
            <a:r>
              <a:rPr lang="es-ES" dirty="0"/>
              <a:t> (D) </a:t>
            </a:r>
            <a:r>
              <a:rPr lang="el-GR" dirty="0"/>
              <a:t>και φιλικά προς το περιβάλλον </a:t>
            </a:r>
            <a:r>
              <a:rPr lang="es-ES" dirty="0"/>
              <a:t>(EF) </a:t>
            </a:r>
            <a:r>
              <a:rPr lang="el-GR" dirty="0"/>
              <a:t>επιχειρηματικά μοντέλα</a:t>
            </a:r>
            <a:endParaRPr lang="es-ES" dirty="0"/>
          </a:p>
        </p:txBody>
      </p:sp>
      <p:pic>
        <p:nvPicPr>
          <p:cNvPr id="4098" name="Picture 2" descr="Resultado de imagen de digital and ecologic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08844" y="2788920"/>
            <a:ext cx="5513705" cy="2596625"/>
          </a:xfrm>
          <a:prstGeom prst="rect">
            <a:avLst/>
          </a:prstGeom>
          <a:noFill/>
          <a:extLst>
            <a:ext uri="{909E8E84-426E-40DD-AFC4-6F175D3DCCD1}">
              <a14:hiddenFill xmlns:a14="http://schemas.microsoft.com/office/drawing/2010/main">
                <a:solidFill>
                  <a:srgbClr val="FFFFFF"/>
                </a:solidFill>
              </a14:hiddenFill>
            </a:ext>
          </a:extLst>
        </p:spPr>
      </p:pic>
      <p:sp>
        <p:nvSpPr>
          <p:cNvPr id="4" name="Marcador de texto 2"/>
          <p:cNvSpPr>
            <a:spLocks noGrp="1"/>
          </p:cNvSpPr>
          <p:nvPr>
            <p:ph type="body" idx="1"/>
          </p:nvPr>
        </p:nvSpPr>
        <p:spPr>
          <a:xfrm>
            <a:off x="735524" y="5790983"/>
            <a:ext cx="8596668" cy="426938"/>
          </a:xfrm>
        </p:spPr>
        <p:txBody>
          <a:bodyPr>
            <a:normAutofit fontScale="92500"/>
          </a:bodyPr>
          <a:lstStyle/>
          <a:p>
            <a:r>
              <a:rPr lang="el-GR" dirty="0"/>
              <a:t>Πώς μπορούμε να εντάξουμε αυτά τα στοιχεία στο επιχειρηματικό μοντέλο; </a:t>
            </a:r>
            <a:endParaRPr lang="es-ES" dirty="0"/>
          </a:p>
          <a:p>
            <a:endParaRPr lang="es-ES" dirty="0"/>
          </a:p>
        </p:txBody>
      </p:sp>
    </p:spTree>
    <p:extLst>
      <p:ext uri="{BB962C8B-B14F-4D97-AF65-F5344CB8AC3E}">
        <p14:creationId xmlns:p14="http://schemas.microsoft.com/office/powerpoint/2010/main" val="28927281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77334" y="751012"/>
            <a:ext cx="9088103" cy="1320800"/>
          </a:xfrm>
        </p:spPr>
        <p:txBody>
          <a:bodyPr>
            <a:normAutofit fontScale="90000"/>
          </a:bodyPr>
          <a:lstStyle/>
          <a:p>
            <a:r>
              <a:rPr lang="el-GR" dirty="0"/>
              <a:t>Θα χρησιμοποιήσουμε τον Καμβά Επιχειρηματικού Μοντέλου</a:t>
            </a:r>
            <a:r>
              <a:rPr lang="en-US" dirty="0"/>
              <a:t> Lean</a:t>
            </a:r>
            <a:r>
              <a:rPr lang="el-GR" dirty="0"/>
              <a:t> ως εργαλείο για εξήγηση</a:t>
            </a:r>
            <a:r>
              <a:rPr lang="es-ES" dirty="0"/>
              <a:t>:</a:t>
            </a:r>
          </a:p>
        </p:txBody>
      </p:sp>
      <p:sp>
        <p:nvSpPr>
          <p:cNvPr id="3" name="Marcador de contenido 2"/>
          <p:cNvSpPr>
            <a:spLocks noGrp="1"/>
          </p:cNvSpPr>
          <p:nvPr>
            <p:ph idx="1"/>
          </p:nvPr>
        </p:nvSpPr>
        <p:spPr>
          <a:xfrm>
            <a:off x="677334" y="2293971"/>
            <a:ext cx="3842607" cy="4128068"/>
          </a:xfrm>
        </p:spPr>
        <p:txBody>
          <a:bodyPr>
            <a:normAutofit/>
          </a:bodyPr>
          <a:lstStyle/>
          <a:p>
            <a:pPr marL="228600" lvl="2">
              <a:tabLst>
                <a:tab pos="715963" algn="l"/>
              </a:tabLst>
            </a:pPr>
            <a:r>
              <a:rPr lang="el-GR" sz="2000" dirty="0"/>
              <a:t>Ορισμός χρήστη και προβλήματος </a:t>
            </a:r>
            <a:endParaRPr lang="es-ES" sz="2000" dirty="0"/>
          </a:p>
          <a:p>
            <a:pPr marL="228600" lvl="2">
              <a:tabLst>
                <a:tab pos="715963" algn="l"/>
              </a:tabLst>
            </a:pPr>
            <a:r>
              <a:rPr lang="el-GR" sz="2000" dirty="0"/>
              <a:t>Δημιουργία λύσεων</a:t>
            </a:r>
            <a:endParaRPr lang="es-ES" sz="2000" dirty="0"/>
          </a:p>
          <a:p>
            <a:pPr marL="228600" lvl="2">
              <a:tabLst>
                <a:tab pos="715963" algn="l"/>
              </a:tabLst>
            </a:pPr>
            <a:r>
              <a:rPr lang="el-GR" sz="2000" dirty="0"/>
              <a:t>Ορισμός Πρότασης Μοναδικής Αξίας </a:t>
            </a:r>
            <a:endParaRPr lang="es-ES" sz="2000" dirty="0"/>
          </a:p>
          <a:p>
            <a:pPr marL="228600" lvl="2">
              <a:tabLst>
                <a:tab pos="715963" algn="l"/>
              </a:tabLst>
            </a:pPr>
            <a:r>
              <a:rPr lang="el-GR" sz="2000" dirty="0"/>
              <a:t>Κανάλια</a:t>
            </a:r>
            <a:endParaRPr lang="es-ES" sz="2000" dirty="0"/>
          </a:p>
          <a:p>
            <a:pPr marL="228600" lvl="2">
              <a:tabLst>
                <a:tab pos="715963" algn="l"/>
              </a:tabLst>
            </a:pPr>
            <a:r>
              <a:rPr lang="el-GR" sz="2000" dirty="0"/>
              <a:t>Τιμολόγηση</a:t>
            </a:r>
            <a:endParaRPr lang="es-ES" sz="2000" dirty="0"/>
          </a:p>
          <a:p>
            <a:pPr marL="228600" lvl="2">
              <a:tabLst>
                <a:tab pos="715963" algn="l"/>
              </a:tabLst>
            </a:pPr>
            <a:r>
              <a:rPr lang="el-GR" sz="2000" dirty="0"/>
              <a:t>Βασικοί Δείκτες</a:t>
            </a:r>
            <a:endParaRPr lang="es-ES" sz="2000" dirty="0"/>
          </a:p>
          <a:p>
            <a:pPr marL="228600" lvl="2">
              <a:tabLst>
                <a:tab pos="715963" algn="l"/>
              </a:tabLst>
            </a:pPr>
            <a:r>
              <a:rPr lang="el-GR" sz="2000" dirty="0"/>
              <a:t>Κόστη</a:t>
            </a:r>
            <a:endParaRPr lang="es-ES" sz="2000" dirty="0"/>
          </a:p>
          <a:p>
            <a:pPr marL="228600" lvl="2">
              <a:tabLst>
                <a:tab pos="715963" algn="l"/>
              </a:tabLst>
            </a:pPr>
            <a:r>
              <a:rPr lang="el-GR" sz="2000" dirty="0"/>
              <a:t>Αθέμιτο Πλεονέκτημα </a:t>
            </a:r>
            <a:endParaRPr lang="es-ES" sz="2000" dirty="0"/>
          </a:p>
          <a:p>
            <a:endParaRPr lang="es-ES" sz="2000" dirty="0"/>
          </a:p>
        </p:txBody>
      </p:sp>
      <p:pic>
        <p:nvPicPr>
          <p:cNvPr id="6146" name="Picture 2" descr="Resultado de imagen de lean canvas blank"/>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919" t="1543" r="1574" b="7782"/>
          <a:stretch/>
        </p:blipFill>
        <p:spPr bwMode="auto">
          <a:xfrm>
            <a:off x="4106173" y="2293971"/>
            <a:ext cx="5460521" cy="331254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04000086"/>
      </p:ext>
    </p:extLst>
  </p:cSld>
  <p:clrMapOvr>
    <a:masterClrMapping/>
  </p:clrMapOvr>
</p:sld>
</file>

<file path=ppt/theme/theme1.xml><?xml version="1.0" encoding="utf-8"?>
<a:theme xmlns:a="http://schemas.openxmlformats.org/drawingml/2006/main" name="Faseta">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Faseta">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seta">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1639</TotalTime>
  <Words>1545</Words>
  <Application>Microsoft Office PowerPoint</Application>
  <PresentationFormat>Ευρεία οθόνη</PresentationFormat>
  <Paragraphs>91</Paragraphs>
  <Slides>26</Slides>
  <Notes>0</Notes>
  <HiddenSlides>0</HiddenSlides>
  <MMClips>0</MMClips>
  <ScaleCrop>false</ScaleCrop>
  <HeadingPairs>
    <vt:vector size="6" baseType="variant">
      <vt:variant>
        <vt:lpstr>Γραμματοσειρές που χρησιμοποιούνται</vt:lpstr>
      </vt:variant>
      <vt:variant>
        <vt:i4>5</vt:i4>
      </vt:variant>
      <vt:variant>
        <vt:lpstr>Θέμα</vt:lpstr>
      </vt:variant>
      <vt:variant>
        <vt:i4>1</vt:i4>
      </vt:variant>
      <vt:variant>
        <vt:lpstr>Τίτλοι διαφανειών</vt:lpstr>
      </vt:variant>
      <vt:variant>
        <vt:i4>26</vt:i4>
      </vt:variant>
    </vt:vector>
  </HeadingPairs>
  <TitlesOfParts>
    <vt:vector size="32" baseType="lpstr">
      <vt:lpstr>Arial</vt:lpstr>
      <vt:lpstr>Courier New</vt:lpstr>
      <vt:lpstr>Trebuchet MS</vt:lpstr>
      <vt:lpstr>Wingdings</vt:lpstr>
      <vt:lpstr>Wingdings 3</vt:lpstr>
      <vt:lpstr>Faseta</vt:lpstr>
      <vt:lpstr>Παρουσίαση του PowerPoint</vt:lpstr>
      <vt:lpstr>Περιεχόμενα</vt:lpstr>
      <vt:lpstr>Τι είναι φιλικό προς το περιβάλλον;</vt:lpstr>
      <vt:lpstr>Τι είναι φιλικό προς το περιβάλλον;</vt:lpstr>
      <vt:lpstr>Τι είναι ψηφιακό; </vt:lpstr>
      <vt:lpstr>Τι είναι ψηφιακό;</vt:lpstr>
      <vt:lpstr>Ψηφιακά (D) και φιλικά προς το περιβάλλον (EF) επιχειρηματικά μοντέλα</vt:lpstr>
      <vt:lpstr>Ψηφιακά (D) και φιλικά προς το περιβάλλον (EF) επιχειρηματικά μοντέλα</vt:lpstr>
      <vt:lpstr>Θα χρησιμοποιήσουμε τον Καμβά Επιχειρηματικού Μοντέλου Lean ως εργαλείο για εξήγηση:</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Prezentacja programu PowerPoint</dc:title>
  <dc:creator>Bartek Kalinowski</dc:creator>
  <cp:lastModifiedBy>THEMIS</cp:lastModifiedBy>
  <cp:revision>105</cp:revision>
  <dcterms:created xsi:type="dcterms:W3CDTF">2016-09-07T12:06:41Z</dcterms:created>
  <dcterms:modified xsi:type="dcterms:W3CDTF">2021-07-07T08:01:08Z</dcterms:modified>
</cp:coreProperties>
</file>