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21"/>
  </p:notesMasterIdLst>
  <p:sldIdLst>
    <p:sldId id="256" r:id="rId2"/>
    <p:sldId id="349" r:id="rId3"/>
    <p:sldId id="330" r:id="rId4"/>
    <p:sldId id="332" r:id="rId5"/>
    <p:sldId id="334" r:id="rId6"/>
    <p:sldId id="339" r:id="rId7"/>
    <p:sldId id="340" r:id="rId8"/>
    <p:sldId id="341" r:id="rId9"/>
    <p:sldId id="342" r:id="rId10"/>
    <p:sldId id="348" r:id="rId11"/>
    <p:sldId id="343" r:id="rId12"/>
    <p:sldId id="336" r:id="rId13"/>
    <p:sldId id="335" r:id="rId14"/>
    <p:sldId id="337" r:id="rId15"/>
    <p:sldId id="338" r:id="rId16"/>
    <p:sldId id="345" r:id="rId17"/>
    <p:sldId id="347" r:id="rId18"/>
    <p:sldId id="344" r:id="rId19"/>
    <p:sldId id="32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i Xygalata" initials="ZX" lastIdx="1" clrIdx="0">
    <p:extLst>
      <p:ext uri="{19B8F6BF-5375-455C-9EA6-DF929625EA0E}">
        <p15:presenceInfo xmlns:p15="http://schemas.microsoft.com/office/powerpoint/2012/main" userId="Zoi Xygal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3F16"/>
    <a:srgbClr val="337162"/>
    <a:srgbClr val="B54D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60"/>
  </p:normalViewPr>
  <p:slideViewPr>
    <p:cSldViewPr snapToGrid="0">
      <p:cViewPr varScale="1">
        <p:scale>
          <a:sx n="104" d="100"/>
          <a:sy n="104" d="100"/>
        </p:scale>
        <p:origin x="258" y="102"/>
      </p:cViewPr>
      <p:guideLst>
        <p:guide orient="horz" pos="2160"/>
        <p:guide pos="3840"/>
      </p:guideLst>
    </p:cSldViewPr>
  </p:slideViewPr>
  <p:notesTextViewPr>
    <p:cViewPr>
      <p:scale>
        <a:sx n="1" d="1"/>
        <a:sy n="1" d="1"/>
      </p:scale>
      <p:origin x="0" y="-18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74872B-030C-457B-9B72-417DD24A2CB4}" type="doc">
      <dgm:prSet loTypeId="urn:microsoft.com/office/officeart/2005/8/layout/radial3" loCatId="cycle" qsTypeId="urn:microsoft.com/office/officeart/2005/8/quickstyle/simple1" qsCatId="simple" csTypeId="urn:microsoft.com/office/officeart/2005/8/colors/accent0_1" csCatId="mainScheme" phldr="1"/>
      <dgm:spPr/>
      <dgm:t>
        <a:bodyPr/>
        <a:lstStyle/>
        <a:p>
          <a:endParaRPr lang="pl-PL"/>
        </a:p>
      </dgm:t>
    </dgm:pt>
    <dgm:pt modelId="{A0D7CFE4-C873-4974-BD61-EE3DF4DE132A}">
      <dgm:prSet phldrT="[Tekst]"/>
      <dgm:spPr/>
      <dgm:t>
        <a:bodyPr/>
        <a:lstStyle/>
        <a:p>
          <a:r>
            <a:rPr lang="en-GB" dirty="0">
              <a:solidFill>
                <a:srgbClr val="337162"/>
              </a:solidFill>
              <a:sym typeface="Wingdings" panose="05000000000000000000" pitchFamily="2" charset="2"/>
            </a:rPr>
            <a:t>Eco-friendly (EF)</a:t>
          </a:r>
          <a:r>
            <a:rPr lang="pl-PL" dirty="0">
              <a:solidFill>
                <a:srgbClr val="337162"/>
              </a:solidFill>
              <a:sym typeface="Wingdings" panose="05000000000000000000" pitchFamily="2" charset="2"/>
            </a:rPr>
            <a:t> / </a:t>
          </a:r>
          <a:r>
            <a:rPr lang="pl-PL" dirty="0" err="1">
              <a:solidFill>
                <a:srgbClr val="337162"/>
              </a:solidFill>
              <a:sym typeface="Wingdings" panose="05000000000000000000" pitchFamily="2" charset="2"/>
            </a:rPr>
            <a:t>Responsible</a:t>
          </a:r>
          <a:r>
            <a:rPr lang="pl-PL" dirty="0">
              <a:solidFill>
                <a:srgbClr val="337162"/>
              </a:solidFill>
              <a:sym typeface="Wingdings" panose="05000000000000000000" pitchFamily="2" charset="2"/>
            </a:rPr>
            <a:t> (R)</a:t>
          </a:r>
          <a:r>
            <a:rPr lang="en-GB" dirty="0">
              <a:solidFill>
                <a:srgbClr val="337162"/>
              </a:solidFill>
              <a:sym typeface="Wingdings" panose="05000000000000000000" pitchFamily="2" charset="2"/>
            </a:rPr>
            <a:t> </a:t>
          </a:r>
          <a:r>
            <a:rPr lang="pl-PL" dirty="0">
              <a:solidFill>
                <a:srgbClr val="337162"/>
              </a:solidFill>
              <a:sym typeface="Wingdings" panose="05000000000000000000" pitchFamily="2" charset="2"/>
            </a:rPr>
            <a:t>and </a:t>
          </a:r>
          <a:r>
            <a:rPr lang="en-GB" dirty="0">
              <a:solidFill>
                <a:srgbClr val="9A3F16"/>
              </a:solidFill>
              <a:sym typeface="Wingdings" panose="05000000000000000000" pitchFamily="2" charset="2"/>
            </a:rPr>
            <a:t>Digital (D)</a:t>
          </a:r>
          <a:r>
            <a:rPr lang="pl-PL" dirty="0">
              <a:solidFill>
                <a:srgbClr val="9A3F16"/>
              </a:solidFill>
              <a:sym typeface="Wingdings" panose="05000000000000000000" pitchFamily="2" charset="2"/>
            </a:rPr>
            <a:t> </a:t>
          </a:r>
          <a:r>
            <a:rPr lang="en-GB" dirty="0">
              <a:solidFill>
                <a:schemeClr val="tx1"/>
              </a:solidFill>
              <a:sym typeface="Wingdings" panose="05000000000000000000" pitchFamily="2" charset="2"/>
            </a:rPr>
            <a:t>Business Models</a:t>
          </a:r>
          <a:r>
            <a:rPr lang="pl-PL" dirty="0">
              <a:solidFill>
                <a:schemeClr val="tx1"/>
              </a:solidFill>
              <a:sym typeface="Wingdings" panose="05000000000000000000" pitchFamily="2" charset="2"/>
            </a:rPr>
            <a:t> / Start-</a:t>
          </a:r>
          <a:r>
            <a:rPr lang="pl-PL" dirty="0" err="1">
              <a:solidFill>
                <a:schemeClr val="tx1"/>
              </a:solidFill>
              <a:sym typeface="Wingdings" panose="05000000000000000000" pitchFamily="2" charset="2"/>
            </a:rPr>
            <a:t>ups</a:t>
          </a:r>
          <a:endParaRPr lang="pl-PL" dirty="0">
            <a:solidFill>
              <a:schemeClr val="tx1"/>
            </a:solidFill>
          </a:endParaRPr>
        </a:p>
      </dgm:t>
    </dgm:pt>
    <dgm:pt modelId="{A92F1579-DD2B-4700-993F-0A38633ABEBD}" type="parTrans" cxnId="{C9A637D2-ED00-4575-9EB0-55F1B0152927}">
      <dgm:prSet/>
      <dgm:spPr/>
      <dgm:t>
        <a:bodyPr/>
        <a:lstStyle/>
        <a:p>
          <a:endParaRPr lang="pl-PL"/>
        </a:p>
      </dgm:t>
    </dgm:pt>
    <dgm:pt modelId="{6AB847BC-E67C-4D8F-BCC3-DECBB4268436}" type="sibTrans" cxnId="{C9A637D2-ED00-4575-9EB0-55F1B0152927}">
      <dgm:prSet/>
      <dgm:spPr/>
      <dgm:t>
        <a:bodyPr/>
        <a:lstStyle/>
        <a:p>
          <a:endParaRPr lang="pl-PL"/>
        </a:p>
      </dgm:t>
    </dgm:pt>
    <dgm:pt modelId="{0D259C4A-0E4D-4D59-98A1-F825F44C69A3}">
      <dgm:prSet phldrT="[Tekst]"/>
      <dgm:spPr/>
      <dgm:t>
        <a:bodyPr/>
        <a:lstStyle/>
        <a:p>
          <a:r>
            <a:rPr lang="pl-PL" dirty="0"/>
            <a:t>4.</a:t>
          </a:r>
        </a:p>
        <a:p>
          <a:r>
            <a:rPr lang="pl-PL" dirty="0"/>
            <a:t>ICT Management</a:t>
          </a:r>
        </a:p>
      </dgm:t>
    </dgm:pt>
    <dgm:pt modelId="{FE703E45-C6CB-4DD5-802C-E3C9C07FC738}" type="parTrans" cxnId="{3F210095-0F39-4DC0-93EF-4737F1002C52}">
      <dgm:prSet/>
      <dgm:spPr/>
      <dgm:t>
        <a:bodyPr/>
        <a:lstStyle/>
        <a:p>
          <a:endParaRPr lang="pl-PL"/>
        </a:p>
      </dgm:t>
    </dgm:pt>
    <dgm:pt modelId="{B99660AC-8445-4A70-8566-F76C162961F9}" type="sibTrans" cxnId="{3F210095-0F39-4DC0-93EF-4737F1002C52}">
      <dgm:prSet/>
      <dgm:spPr/>
      <dgm:t>
        <a:bodyPr/>
        <a:lstStyle/>
        <a:p>
          <a:endParaRPr lang="pl-PL"/>
        </a:p>
      </dgm:t>
    </dgm:pt>
    <dgm:pt modelId="{78F15E96-C1B4-4733-8F3E-3947B8E4738E}">
      <dgm:prSet phldrT="[Tekst]"/>
      <dgm:spPr/>
      <dgm:t>
        <a:bodyPr/>
        <a:lstStyle/>
        <a:p>
          <a:r>
            <a:rPr lang="pl-PL" noProof="0" dirty="0"/>
            <a:t>1.</a:t>
          </a:r>
        </a:p>
        <a:p>
          <a:r>
            <a:rPr lang="en-GB" noProof="0" dirty="0"/>
            <a:t>Quintuple Helix</a:t>
          </a:r>
        </a:p>
      </dgm:t>
    </dgm:pt>
    <dgm:pt modelId="{86DE3D37-EEEA-4AFD-BF25-B4B0C2E52817}" type="parTrans" cxnId="{CCECC272-1D36-4482-A559-DF2778CF35F2}">
      <dgm:prSet/>
      <dgm:spPr/>
      <dgm:t>
        <a:bodyPr/>
        <a:lstStyle/>
        <a:p>
          <a:endParaRPr lang="pl-PL"/>
        </a:p>
      </dgm:t>
    </dgm:pt>
    <dgm:pt modelId="{A48B83AD-2355-4D68-A1E9-8CEEC3704389}" type="sibTrans" cxnId="{CCECC272-1D36-4482-A559-DF2778CF35F2}">
      <dgm:prSet/>
      <dgm:spPr/>
      <dgm:t>
        <a:bodyPr/>
        <a:lstStyle/>
        <a:p>
          <a:endParaRPr lang="pl-PL"/>
        </a:p>
      </dgm:t>
    </dgm:pt>
    <dgm:pt modelId="{86CB1610-6ABF-41E8-BC99-D8A9812903DB}">
      <dgm:prSet phldrT="[Tekst]"/>
      <dgm:spPr/>
      <dgm:t>
        <a:bodyPr/>
        <a:lstStyle/>
        <a:p>
          <a:r>
            <a:rPr lang="pl-PL" dirty="0"/>
            <a:t>2.</a:t>
          </a:r>
        </a:p>
        <a:p>
          <a:r>
            <a:rPr lang="pl-PL" dirty="0"/>
            <a:t>Networking</a:t>
          </a:r>
        </a:p>
      </dgm:t>
    </dgm:pt>
    <dgm:pt modelId="{6A37DF08-7070-464B-A3C0-0FA1CECBBDE2}" type="parTrans" cxnId="{F4C3A0D8-1FA0-40FB-872E-342CF52B8C7D}">
      <dgm:prSet/>
      <dgm:spPr/>
      <dgm:t>
        <a:bodyPr/>
        <a:lstStyle/>
        <a:p>
          <a:endParaRPr lang="pl-PL"/>
        </a:p>
      </dgm:t>
    </dgm:pt>
    <dgm:pt modelId="{FA4512FB-5F9F-410B-9D6F-B1C1CD008C41}" type="sibTrans" cxnId="{F4C3A0D8-1FA0-40FB-872E-342CF52B8C7D}">
      <dgm:prSet/>
      <dgm:spPr/>
      <dgm:t>
        <a:bodyPr/>
        <a:lstStyle/>
        <a:p>
          <a:endParaRPr lang="pl-PL"/>
        </a:p>
      </dgm:t>
    </dgm:pt>
    <dgm:pt modelId="{6591F7D4-10FA-4BB7-BE66-2B067B873B34}">
      <dgm:prSet phldrT="[Tekst]"/>
      <dgm:spPr/>
      <dgm:t>
        <a:bodyPr/>
        <a:lstStyle/>
        <a:p>
          <a:r>
            <a:rPr lang="pl-PL" dirty="0"/>
            <a:t>3.</a:t>
          </a:r>
        </a:p>
        <a:p>
          <a:r>
            <a:rPr lang="pl-PL" dirty="0" err="1"/>
            <a:t>Corporate</a:t>
          </a:r>
          <a:r>
            <a:rPr lang="pl-PL" dirty="0"/>
            <a:t> </a:t>
          </a:r>
          <a:r>
            <a:rPr lang="pl-PL" dirty="0" err="1"/>
            <a:t>Social</a:t>
          </a:r>
          <a:r>
            <a:rPr lang="pl-PL" dirty="0"/>
            <a:t> </a:t>
          </a:r>
          <a:r>
            <a:rPr lang="pl-PL" dirty="0" err="1"/>
            <a:t>Responsibility</a:t>
          </a:r>
          <a:endParaRPr lang="pl-PL" dirty="0"/>
        </a:p>
      </dgm:t>
    </dgm:pt>
    <dgm:pt modelId="{87BCC754-11A7-46B7-889E-31952985B138}" type="parTrans" cxnId="{F475A423-3487-4D25-BCA1-7EF5126CFD3D}">
      <dgm:prSet/>
      <dgm:spPr/>
      <dgm:t>
        <a:bodyPr/>
        <a:lstStyle/>
        <a:p>
          <a:endParaRPr lang="pl-PL"/>
        </a:p>
      </dgm:t>
    </dgm:pt>
    <dgm:pt modelId="{D5359361-8596-437D-AAB3-C29221E658DD}" type="sibTrans" cxnId="{F475A423-3487-4D25-BCA1-7EF5126CFD3D}">
      <dgm:prSet/>
      <dgm:spPr/>
      <dgm:t>
        <a:bodyPr/>
        <a:lstStyle/>
        <a:p>
          <a:endParaRPr lang="pl-PL"/>
        </a:p>
      </dgm:t>
    </dgm:pt>
    <dgm:pt modelId="{B626DD99-DEA7-43E8-BC4D-F77F9141FBBC}" type="pres">
      <dgm:prSet presAssocID="{FF74872B-030C-457B-9B72-417DD24A2CB4}" presName="composite" presStyleCnt="0">
        <dgm:presLayoutVars>
          <dgm:chMax val="1"/>
          <dgm:dir/>
          <dgm:resizeHandles val="exact"/>
        </dgm:presLayoutVars>
      </dgm:prSet>
      <dgm:spPr/>
    </dgm:pt>
    <dgm:pt modelId="{E50FB34F-F5D5-4908-B5B6-B6778BEF6A9C}" type="pres">
      <dgm:prSet presAssocID="{FF74872B-030C-457B-9B72-417DD24A2CB4}" presName="radial" presStyleCnt="0">
        <dgm:presLayoutVars>
          <dgm:animLvl val="ctr"/>
        </dgm:presLayoutVars>
      </dgm:prSet>
      <dgm:spPr/>
    </dgm:pt>
    <dgm:pt modelId="{40F9C30D-7012-4BB7-A142-F81E7AF8489E}" type="pres">
      <dgm:prSet presAssocID="{A0D7CFE4-C873-4974-BD61-EE3DF4DE132A}" presName="centerShape" presStyleLbl="vennNode1" presStyleIdx="0" presStyleCnt="5"/>
      <dgm:spPr/>
    </dgm:pt>
    <dgm:pt modelId="{19ECE498-FD70-4451-AAC1-E4E53D4E70B3}" type="pres">
      <dgm:prSet presAssocID="{78F15E96-C1B4-4733-8F3E-3947B8E4738E}" presName="node" presStyleLbl="vennNode1" presStyleIdx="1" presStyleCnt="5">
        <dgm:presLayoutVars>
          <dgm:bulletEnabled val="1"/>
        </dgm:presLayoutVars>
      </dgm:prSet>
      <dgm:spPr/>
    </dgm:pt>
    <dgm:pt modelId="{85D8D7C6-0691-4F73-AA3E-3DC51FC9751D}" type="pres">
      <dgm:prSet presAssocID="{86CB1610-6ABF-41E8-BC99-D8A9812903DB}" presName="node" presStyleLbl="vennNode1" presStyleIdx="2" presStyleCnt="5">
        <dgm:presLayoutVars>
          <dgm:bulletEnabled val="1"/>
        </dgm:presLayoutVars>
      </dgm:prSet>
      <dgm:spPr/>
    </dgm:pt>
    <dgm:pt modelId="{22174CA0-58C5-4F6B-B6A6-318E63930572}" type="pres">
      <dgm:prSet presAssocID="{6591F7D4-10FA-4BB7-BE66-2B067B873B34}" presName="node" presStyleLbl="vennNode1" presStyleIdx="3" presStyleCnt="5">
        <dgm:presLayoutVars>
          <dgm:bulletEnabled val="1"/>
        </dgm:presLayoutVars>
      </dgm:prSet>
      <dgm:spPr/>
    </dgm:pt>
    <dgm:pt modelId="{94B87767-2587-4F3A-B4A9-42F90D2495C8}" type="pres">
      <dgm:prSet presAssocID="{0D259C4A-0E4D-4D59-98A1-F825F44C69A3}" presName="node" presStyleLbl="vennNode1" presStyleIdx="4" presStyleCnt="5">
        <dgm:presLayoutVars>
          <dgm:bulletEnabled val="1"/>
        </dgm:presLayoutVars>
      </dgm:prSet>
      <dgm:spPr/>
    </dgm:pt>
  </dgm:ptLst>
  <dgm:cxnLst>
    <dgm:cxn modelId="{F475A423-3487-4D25-BCA1-7EF5126CFD3D}" srcId="{A0D7CFE4-C873-4974-BD61-EE3DF4DE132A}" destId="{6591F7D4-10FA-4BB7-BE66-2B067B873B34}" srcOrd="2" destOrd="0" parTransId="{87BCC754-11A7-46B7-889E-31952985B138}" sibTransId="{D5359361-8596-437D-AAB3-C29221E658DD}"/>
    <dgm:cxn modelId="{B1AE3A47-7B28-40BD-BCBF-019513C39E62}" type="presOf" srcId="{FF74872B-030C-457B-9B72-417DD24A2CB4}" destId="{B626DD99-DEA7-43E8-BC4D-F77F9141FBBC}" srcOrd="0" destOrd="0" presId="urn:microsoft.com/office/officeart/2005/8/layout/radial3"/>
    <dgm:cxn modelId="{CCECC272-1D36-4482-A559-DF2778CF35F2}" srcId="{A0D7CFE4-C873-4974-BD61-EE3DF4DE132A}" destId="{78F15E96-C1B4-4733-8F3E-3947B8E4738E}" srcOrd="0" destOrd="0" parTransId="{86DE3D37-EEEA-4AFD-BF25-B4B0C2E52817}" sibTransId="{A48B83AD-2355-4D68-A1E9-8CEEC3704389}"/>
    <dgm:cxn modelId="{C710BA82-A491-41A4-B237-F4E048007A93}" type="presOf" srcId="{6591F7D4-10FA-4BB7-BE66-2B067B873B34}" destId="{22174CA0-58C5-4F6B-B6A6-318E63930572}" srcOrd="0" destOrd="0" presId="urn:microsoft.com/office/officeart/2005/8/layout/radial3"/>
    <dgm:cxn modelId="{3F210095-0F39-4DC0-93EF-4737F1002C52}" srcId="{A0D7CFE4-C873-4974-BD61-EE3DF4DE132A}" destId="{0D259C4A-0E4D-4D59-98A1-F825F44C69A3}" srcOrd="3" destOrd="0" parTransId="{FE703E45-C6CB-4DD5-802C-E3C9C07FC738}" sibTransId="{B99660AC-8445-4A70-8566-F76C162961F9}"/>
    <dgm:cxn modelId="{1AFC84A3-AD5D-45D4-87D8-60C84BAE5DAB}" type="presOf" srcId="{78F15E96-C1B4-4733-8F3E-3947B8E4738E}" destId="{19ECE498-FD70-4451-AAC1-E4E53D4E70B3}" srcOrd="0" destOrd="0" presId="urn:microsoft.com/office/officeart/2005/8/layout/radial3"/>
    <dgm:cxn modelId="{118B29AB-2228-45BA-8624-8A5082E9D4B5}" type="presOf" srcId="{0D259C4A-0E4D-4D59-98A1-F825F44C69A3}" destId="{94B87767-2587-4F3A-B4A9-42F90D2495C8}" srcOrd="0" destOrd="0" presId="urn:microsoft.com/office/officeart/2005/8/layout/radial3"/>
    <dgm:cxn modelId="{C9A637D2-ED00-4575-9EB0-55F1B0152927}" srcId="{FF74872B-030C-457B-9B72-417DD24A2CB4}" destId="{A0D7CFE4-C873-4974-BD61-EE3DF4DE132A}" srcOrd="0" destOrd="0" parTransId="{A92F1579-DD2B-4700-993F-0A38633ABEBD}" sibTransId="{6AB847BC-E67C-4D8F-BCC3-DECBB4268436}"/>
    <dgm:cxn modelId="{F4C3A0D8-1FA0-40FB-872E-342CF52B8C7D}" srcId="{A0D7CFE4-C873-4974-BD61-EE3DF4DE132A}" destId="{86CB1610-6ABF-41E8-BC99-D8A9812903DB}" srcOrd="1" destOrd="0" parTransId="{6A37DF08-7070-464B-A3C0-0FA1CECBBDE2}" sibTransId="{FA4512FB-5F9F-410B-9D6F-B1C1CD008C41}"/>
    <dgm:cxn modelId="{6F83BEFB-F080-48FC-8267-020124D70947}" type="presOf" srcId="{A0D7CFE4-C873-4974-BD61-EE3DF4DE132A}" destId="{40F9C30D-7012-4BB7-A142-F81E7AF8489E}" srcOrd="0" destOrd="0" presId="urn:microsoft.com/office/officeart/2005/8/layout/radial3"/>
    <dgm:cxn modelId="{7FF14CFF-0BF0-4F02-A336-36F101292DBC}" type="presOf" srcId="{86CB1610-6ABF-41E8-BC99-D8A9812903DB}" destId="{85D8D7C6-0691-4F73-AA3E-3DC51FC9751D}" srcOrd="0" destOrd="0" presId="urn:microsoft.com/office/officeart/2005/8/layout/radial3"/>
    <dgm:cxn modelId="{73D59F97-C7DF-416B-B1EA-E9DB8042EA68}" type="presParOf" srcId="{B626DD99-DEA7-43E8-BC4D-F77F9141FBBC}" destId="{E50FB34F-F5D5-4908-B5B6-B6778BEF6A9C}" srcOrd="0" destOrd="0" presId="urn:microsoft.com/office/officeart/2005/8/layout/radial3"/>
    <dgm:cxn modelId="{3344B84B-457A-49FC-A719-6683AD1E75FF}" type="presParOf" srcId="{E50FB34F-F5D5-4908-B5B6-B6778BEF6A9C}" destId="{40F9C30D-7012-4BB7-A142-F81E7AF8489E}" srcOrd="0" destOrd="0" presId="urn:microsoft.com/office/officeart/2005/8/layout/radial3"/>
    <dgm:cxn modelId="{411CC593-FED4-467B-98BC-C45A5F72764B}" type="presParOf" srcId="{E50FB34F-F5D5-4908-B5B6-B6778BEF6A9C}" destId="{19ECE498-FD70-4451-AAC1-E4E53D4E70B3}" srcOrd="1" destOrd="0" presId="urn:microsoft.com/office/officeart/2005/8/layout/radial3"/>
    <dgm:cxn modelId="{6C508569-72D7-47EA-84AD-B0E860DF316F}" type="presParOf" srcId="{E50FB34F-F5D5-4908-B5B6-B6778BEF6A9C}" destId="{85D8D7C6-0691-4F73-AA3E-3DC51FC9751D}" srcOrd="2" destOrd="0" presId="urn:microsoft.com/office/officeart/2005/8/layout/radial3"/>
    <dgm:cxn modelId="{5176B09E-95D1-4B22-8014-46B21A6F0ACE}" type="presParOf" srcId="{E50FB34F-F5D5-4908-B5B6-B6778BEF6A9C}" destId="{22174CA0-58C5-4F6B-B6A6-318E63930572}" srcOrd="3" destOrd="0" presId="urn:microsoft.com/office/officeart/2005/8/layout/radial3"/>
    <dgm:cxn modelId="{5CDD5B2F-EC59-4C48-AD08-17190F8BFB4A}" type="presParOf" srcId="{E50FB34F-F5D5-4908-B5B6-B6778BEF6A9C}" destId="{94B87767-2587-4F3A-B4A9-42F90D2495C8}"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9C30D-7012-4BB7-A142-F81E7AF8489E}">
      <dsp:nvSpPr>
        <dsp:cNvPr id="0" name=""/>
        <dsp:cNvSpPr/>
      </dsp:nvSpPr>
      <dsp:spPr>
        <a:xfrm>
          <a:off x="3275059" y="1209563"/>
          <a:ext cx="3013298" cy="3013298"/>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337162"/>
              </a:solidFill>
              <a:sym typeface="Wingdings" panose="05000000000000000000" pitchFamily="2" charset="2"/>
            </a:rPr>
            <a:t>Eco-friendly (EF)</a:t>
          </a:r>
          <a:r>
            <a:rPr lang="pl-PL" sz="2300" kern="1200" dirty="0">
              <a:solidFill>
                <a:srgbClr val="337162"/>
              </a:solidFill>
              <a:sym typeface="Wingdings" panose="05000000000000000000" pitchFamily="2" charset="2"/>
            </a:rPr>
            <a:t> / </a:t>
          </a:r>
          <a:r>
            <a:rPr lang="pl-PL" sz="2300" kern="1200" dirty="0" err="1">
              <a:solidFill>
                <a:srgbClr val="337162"/>
              </a:solidFill>
              <a:sym typeface="Wingdings" panose="05000000000000000000" pitchFamily="2" charset="2"/>
            </a:rPr>
            <a:t>Responsible</a:t>
          </a:r>
          <a:r>
            <a:rPr lang="pl-PL" sz="2300" kern="1200" dirty="0">
              <a:solidFill>
                <a:srgbClr val="337162"/>
              </a:solidFill>
              <a:sym typeface="Wingdings" panose="05000000000000000000" pitchFamily="2" charset="2"/>
            </a:rPr>
            <a:t> (R)</a:t>
          </a:r>
          <a:r>
            <a:rPr lang="en-GB" sz="2300" kern="1200" dirty="0">
              <a:solidFill>
                <a:srgbClr val="337162"/>
              </a:solidFill>
              <a:sym typeface="Wingdings" panose="05000000000000000000" pitchFamily="2" charset="2"/>
            </a:rPr>
            <a:t> </a:t>
          </a:r>
          <a:r>
            <a:rPr lang="pl-PL" sz="2300" kern="1200" dirty="0">
              <a:solidFill>
                <a:srgbClr val="337162"/>
              </a:solidFill>
              <a:sym typeface="Wingdings" panose="05000000000000000000" pitchFamily="2" charset="2"/>
            </a:rPr>
            <a:t>and </a:t>
          </a:r>
          <a:r>
            <a:rPr lang="en-GB" sz="2300" kern="1200" dirty="0">
              <a:solidFill>
                <a:srgbClr val="9A3F16"/>
              </a:solidFill>
              <a:sym typeface="Wingdings" panose="05000000000000000000" pitchFamily="2" charset="2"/>
            </a:rPr>
            <a:t>Digital (D)</a:t>
          </a:r>
          <a:r>
            <a:rPr lang="pl-PL" sz="2300" kern="1200" dirty="0">
              <a:solidFill>
                <a:srgbClr val="9A3F16"/>
              </a:solidFill>
              <a:sym typeface="Wingdings" panose="05000000000000000000" pitchFamily="2" charset="2"/>
            </a:rPr>
            <a:t> </a:t>
          </a:r>
          <a:r>
            <a:rPr lang="en-GB" sz="2300" kern="1200" dirty="0">
              <a:solidFill>
                <a:schemeClr val="tx1"/>
              </a:solidFill>
              <a:sym typeface="Wingdings" panose="05000000000000000000" pitchFamily="2" charset="2"/>
            </a:rPr>
            <a:t>Business Models</a:t>
          </a:r>
          <a:r>
            <a:rPr lang="pl-PL" sz="2300" kern="1200" dirty="0">
              <a:solidFill>
                <a:schemeClr val="tx1"/>
              </a:solidFill>
              <a:sym typeface="Wingdings" panose="05000000000000000000" pitchFamily="2" charset="2"/>
            </a:rPr>
            <a:t> / Start-</a:t>
          </a:r>
          <a:r>
            <a:rPr lang="pl-PL" sz="2300" kern="1200" dirty="0" err="1">
              <a:solidFill>
                <a:schemeClr val="tx1"/>
              </a:solidFill>
              <a:sym typeface="Wingdings" panose="05000000000000000000" pitchFamily="2" charset="2"/>
            </a:rPr>
            <a:t>ups</a:t>
          </a:r>
          <a:endParaRPr lang="pl-PL" sz="2300" kern="1200" dirty="0">
            <a:solidFill>
              <a:schemeClr val="tx1"/>
            </a:solidFill>
          </a:endParaRPr>
        </a:p>
      </dsp:txBody>
      <dsp:txXfrm>
        <a:off x="3716346" y="1650850"/>
        <a:ext cx="2130724" cy="2130724"/>
      </dsp:txXfrm>
    </dsp:sp>
    <dsp:sp modelId="{19ECE498-FD70-4451-AAC1-E4E53D4E70B3}">
      <dsp:nvSpPr>
        <dsp:cNvPr id="0" name=""/>
        <dsp:cNvSpPr/>
      </dsp:nvSpPr>
      <dsp:spPr>
        <a:xfrm>
          <a:off x="4028383" y="537"/>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noProof="0" dirty="0"/>
            <a:t>1.</a:t>
          </a:r>
        </a:p>
        <a:p>
          <a:pPr marL="0" lvl="0" indent="0" algn="ctr" defTabSz="577850">
            <a:lnSpc>
              <a:spcPct val="90000"/>
            </a:lnSpc>
            <a:spcBef>
              <a:spcPct val="0"/>
            </a:spcBef>
            <a:spcAft>
              <a:spcPct val="35000"/>
            </a:spcAft>
            <a:buNone/>
          </a:pPr>
          <a:r>
            <a:rPr lang="en-GB" sz="1300" kern="1200" noProof="0" dirty="0"/>
            <a:t>Quintuple Helix</a:t>
          </a:r>
        </a:p>
      </dsp:txBody>
      <dsp:txXfrm>
        <a:off x="4249027" y="221181"/>
        <a:ext cx="1065361" cy="1065361"/>
      </dsp:txXfrm>
    </dsp:sp>
    <dsp:sp modelId="{85D8D7C6-0691-4F73-AA3E-3DC51FC9751D}">
      <dsp:nvSpPr>
        <dsp:cNvPr id="0" name=""/>
        <dsp:cNvSpPr/>
      </dsp:nvSpPr>
      <dsp:spPr>
        <a:xfrm>
          <a:off x="5990734" y="196288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2.</a:t>
          </a:r>
        </a:p>
        <a:p>
          <a:pPr marL="0" lvl="0" indent="0" algn="ctr" defTabSz="577850">
            <a:lnSpc>
              <a:spcPct val="90000"/>
            </a:lnSpc>
            <a:spcBef>
              <a:spcPct val="0"/>
            </a:spcBef>
            <a:spcAft>
              <a:spcPct val="35000"/>
            </a:spcAft>
            <a:buNone/>
          </a:pPr>
          <a:r>
            <a:rPr lang="pl-PL" sz="1300" kern="1200" dirty="0"/>
            <a:t>Networking</a:t>
          </a:r>
        </a:p>
      </dsp:txBody>
      <dsp:txXfrm>
        <a:off x="6211378" y="2183532"/>
        <a:ext cx="1065361" cy="1065361"/>
      </dsp:txXfrm>
    </dsp:sp>
    <dsp:sp modelId="{22174CA0-58C5-4F6B-B6A6-318E63930572}">
      <dsp:nvSpPr>
        <dsp:cNvPr id="0" name=""/>
        <dsp:cNvSpPr/>
      </dsp:nvSpPr>
      <dsp:spPr>
        <a:xfrm>
          <a:off x="4028383" y="392523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3.</a:t>
          </a:r>
        </a:p>
        <a:p>
          <a:pPr marL="0" lvl="0" indent="0" algn="ctr" defTabSz="577850">
            <a:lnSpc>
              <a:spcPct val="90000"/>
            </a:lnSpc>
            <a:spcBef>
              <a:spcPct val="0"/>
            </a:spcBef>
            <a:spcAft>
              <a:spcPct val="35000"/>
            </a:spcAft>
            <a:buNone/>
          </a:pPr>
          <a:r>
            <a:rPr lang="pl-PL" sz="1300" kern="1200" dirty="0" err="1"/>
            <a:t>Corporate</a:t>
          </a:r>
          <a:r>
            <a:rPr lang="pl-PL" sz="1300" kern="1200" dirty="0"/>
            <a:t> </a:t>
          </a:r>
          <a:r>
            <a:rPr lang="pl-PL" sz="1300" kern="1200" dirty="0" err="1"/>
            <a:t>Social</a:t>
          </a:r>
          <a:r>
            <a:rPr lang="pl-PL" sz="1300" kern="1200" dirty="0"/>
            <a:t> </a:t>
          </a:r>
          <a:r>
            <a:rPr lang="pl-PL" sz="1300" kern="1200" dirty="0" err="1"/>
            <a:t>Responsibility</a:t>
          </a:r>
          <a:endParaRPr lang="pl-PL" sz="1300" kern="1200" dirty="0"/>
        </a:p>
      </dsp:txBody>
      <dsp:txXfrm>
        <a:off x="4249027" y="4145882"/>
        <a:ext cx="1065361" cy="1065361"/>
      </dsp:txXfrm>
    </dsp:sp>
    <dsp:sp modelId="{94B87767-2587-4F3A-B4A9-42F90D2495C8}">
      <dsp:nvSpPr>
        <dsp:cNvPr id="0" name=""/>
        <dsp:cNvSpPr/>
      </dsp:nvSpPr>
      <dsp:spPr>
        <a:xfrm>
          <a:off x="2066033" y="1962888"/>
          <a:ext cx="1506649" cy="1506649"/>
        </a:xfrm>
        <a:prstGeom prst="ellipse">
          <a:avLst/>
        </a:prstGeom>
        <a:solidFill>
          <a:schemeClr val="lt1">
            <a:alpha val="50000"/>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4.</a:t>
          </a:r>
        </a:p>
        <a:p>
          <a:pPr marL="0" lvl="0" indent="0" algn="ctr" defTabSz="577850">
            <a:lnSpc>
              <a:spcPct val="90000"/>
            </a:lnSpc>
            <a:spcBef>
              <a:spcPct val="0"/>
            </a:spcBef>
            <a:spcAft>
              <a:spcPct val="35000"/>
            </a:spcAft>
            <a:buNone/>
          </a:pPr>
          <a:r>
            <a:rPr lang="pl-PL" sz="1300" kern="1200" dirty="0"/>
            <a:t>ICT Management</a:t>
          </a:r>
        </a:p>
      </dsp:txBody>
      <dsp:txXfrm>
        <a:off x="2286677" y="2183532"/>
        <a:ext cx="1065361" cy="106536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705DED-953B-4854-A641-A5037530FFB2}" type="datetimeFigureOut">
              <a:rPr lang="en-US" smtClean="0"/>
              <a:t>7/20/2021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B6FCA-52E5-4565-AF43-E55E50400DB8}" type="slidenum">
              <a:rPr lang="en-US" smtClean="0"/>
              <a:t>‹#›</a:t>
            </a:fld>
            <a:endParaRPr lang="en-US"/>
          </a:p>
        </p:txBody>
      </p:sp>
    </p:spTree>
    <p:extLst>
      <p:ext uri="{BB962C8B-B14F-4D97-AF65-F5344CB8AC3E}">
        <p14:creationId xmlns:p14="http://schemas.microsoft.com/office/powerpoint/2010/main" val="4076730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Διαχείριση και κατανόηση του πενταπλού έλικα για την προώθηση ψηφιακών και υπεύθυνων νεοσύστατων επιχειρήσεων</a:t>
            </a:r>
          </a:p>
          <a:p>
            <a:r>
              <a:rPr lang="el-GR" dirty="0"/>
              <a:t>Εβδομάδα εκπαίδευσης 30 Σεπτεμβρίου - 4 Οκτωβρίου 2019 Θεσσαλονίκη, Ελλάδα</a:t>
            </a:r>
          </a:p>
          <a:p>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1</a:t>
            </a:fld>
            <a:endParaRPr lang="en-US"/>
          </a:p>
        </p:txBody>
      </p:sp>
    </p:spTree>
    <p:extLst>
      <p:ext uri="{BB962C8B-B14F-4D97-AF65-F5344CB8AC3E}">
        <p14:creationId xmlns:p14="http://schemas.microsoft.com/office/powerpoint/2010/main" val="1828240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Πενταπλός έλικας εναντίον Φιλικό προς το περιβάλλον, Υπεύθυνο και Ψηφιακό Επιχειρηματικό Μοντέλο</a:t>
            </a:r>
            <a:endParaRPr lang="en-US" dirty="0"/>
          </a:p>
          <a:p>
            <a:endParaRPr lang="en-US" dirty="0"/>
          </a:p>
          <a:p>
            <a:r>
              <a:rPr lang="en-US" dirty="0"/>
              <a:t>(</a:t>
            </a:r>
            <a:r>
              <a:rPr lang="el-GR" dirty="0"/>
              <a:t>EF</a:t>
            </a:r>
            <a:r>
              <a:rPr lang="en-US" dirty="0"/>
              <a:t>) </a:t>
            </a:r>
            <a:r>
              <a:rPr lang="el-GR" dirty="0"/>
              <a:t>Ποια στοιχεία του πενταπλού έλικα επηρεάζουν φιλικά προς το περιβάλλον (EF) / Υπεύθυνα (R) επιχειρηματικά μοντέλα / νεοσύστατες επιχειρήσεις; </a:t>
            </a:r>
          </a:p>
          <a:p>
            <a:r>
              <a:rPr lang="el-GR" dirty="0"/>
              <a:t>Με ποιό τρόπο?</a:t>
            </a:r>
          </a:p>
          <a:p>
            <a:endParaRPr lang="el-GR" dirty="0"/>
          </a:p>
          <a:p>
            <a:r>
              <a:rPr lang="en-US" dirty="0"/>
              <a:t>D </a:t>
            </a:r>
            <a:r>
              <a:rPr lang="el-GR" dirty="0"/>
              <a:t>Ποια στοιχεία του πενταπλού έλικα επηρεάζουν τα ψηφιακά (D) επιχειρηματικά μοντέλα / νεοσύστατες επιχειρήσεις; </a:t>
            </a:r>
          </a:p>
          <a:p>
            <a:r>
              <a:rPr lang="el-GR" dirty="0"/>
              <a:t>Με ποιό τρόπο?</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10</a:t>
            </a:fld>
            <a:endParaRPr lang="en-US"/>
          </a:p>
        </p:txBody>
      </p:sp>
    </p:spTree>
    <p:extLst>
      <p:ext uri="{BB962C8B-B14F-4D97-AF65-F5344CB8AC3E}">
        <p14:creationId xmlns:p14="http://schemas.microsoft.com/office/powerpoint/2010/main" val="4223918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Πενταπλός έλικας -  παραδείγματα και περαιτέρω ανάγνωση</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11</a:t>
            </a:fld>
            <a:endParaRPr lang="en-US"/>
          </a:p>
        </p:txBody>
      </p:sp>
    </p:spTree>
    <p:extLst>
      <p:ext uri="{BB962C8B-B14F-4D97-AF65-F5344CB8AC3E}">
        <p14:creationId xmlns:p14="http://schemas.microsoft.com/office/powerpoint/2010/main" val="4045037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Εταιρική Κοινωνική Ευθύνη – ορισμός</a:t>
            </a:r>
          </a:p>
          <a:p>
            <a:endParaRPr lang="el-GR" dirty="0"/>
          </a:p>
          <a:p>
            <a:r>
              <a:rPr lang="el-GR" dirty="0"/>
              <a:t>Η εταιρική κοινωνική ευθύνη (CSR) είναι ένας τύπος διεθνούς ιδιωτικής αυτορρύθμισης των επιχειρήσεων που στοχεύει να συμβάλει σε κοινωνικούς στόχους φιλανθρωπικού, ακτιβιστικού ή φιλανθρωπικού χαρακτήρα, ή συμμετέχοντας, ή υποστηρίζοντας εθελοντικές, ή ηθικά προσανατολισμένες πρακτικές.</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12</a:t>
            </a:fld>
            <a:endParaRPr lang="en-US"/>
          </a:p>
        </p:txBody>
      </p:sp>
    </p:spTree>
    <p:extLst>
      <p:ext uri="{BB962C8B-B14F-4D97-AF65-F5344CB8AC3E}">
        <p14:creationId xmlns:p14="http://schemas.microsoft.com/office/powerpoint/2010/main" val="2508309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Εταιρική Κοινωνική Ευθύνη – ορισμός</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Από τη δεκαετία του 1960, η εταιρική κοινωνική ευθύνη έχει προσελκύσει την προσοχή από μια σειρά επιχειρήσεων και ενδιαφερομένων.Έχει αναπτυχθεί μεγάλη ποικιλία ορισμών, αλλά με λίγη συναίνεση.Ένα Μέρος του προβλήματος με τους ορισμούς προέκυψε λόγω των διαφορετικών συμφερόντων που εκπροσωπούνται:</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Ένα επιχειρηματικό πρόσωπο μπορεί να ορίσει την ΕΚΕ ως επιχειρηματική στρατηγική</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Ένας ακτιβιστής ΜΚΟ μπορεί να το δει ως «greenwash»</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ενώ ένας κυβερνητικός αξιωματούχος μπορεί να το θεωρήσει ως εθελοντική ρύθμιση.</a:t>
            </a:r>
          </a:p>
          <a:p>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13</a:t>
            </a:fld>
            <a:endParaRPr lang="en-US"/>
          </a:p>
        </p:txBody>
      </p:sp>
    </p:spTree>
    <p:extLst>
      <p:ext uri="{BB962C8B-B14F-4D97-AF65-F5344CB8AC3E}">
        <p14:creationId xmlns:p14="http://schemas.microsoft.com/office/powerpoint/2010/main" val="2759497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Εταιρικές κοινωνικές πρωτοβουλίες</a:t>
            </a:r>
          </a:p>
          <a:p>
            <a:endParaRPr lang="el-GR" dirty="0"/>
          </a:p>
          <a:p>
            <a:r>
              <a:rPr lang="el-GR" dirty="0"/>
              <a:t>Η εταιρική κοινωνική ευθύνη περιλαμβάνει έξι τύπους εταιρικών κοινωνικών πρωτοβουλιών:</a:t>
            </a:r>
          </a:p>
          <a:p>
            <a:r>
              <a:rPr lang="el-GR" dirty="0"/>
              <a:t>Εταιρική φιλανθρωπία: εταιρικές δωρεές σε φιλανθρωπικούς σκοπούς, συμπεριλαμβανομένων μετρητών, αγαθών και υπηρεσιών, μερικές φορές μέσω εταιρικού ιδρύματος</a:t>
            </a:r>
          </a:p>
          <a:p>
            <a:r>
              <a:rPr lang="el-GR" dirty="0"/>
              <a:t>Κοινοτικός εθελοντισμός: εθελοντικές δραστηριότητες που οργανώνονται από την εταιρεία, μερικές φορές ενώ ένας υπάλληλος λαμβάνει αμοιβή για pro-bono εργασία για λογαριασμό μη κερδοσκοπικού οργανισμού</a:t>
            </a:r>
          </a:p>
          <a:p>
            <a:r>
              <a:rPr lang="el-GR" dirty="0"/>
              <a:t>Κοινωνικά υπεύθυνες επιχειρηματικές πρακτικές: ηθικά παραγόμενα προϊόντα που προσελκύουν ένα τμήμα πελατών</a:t>
            </a:r>
          </a:p>
          <a:p>
            <a:r>
              <a:rPr lang="el-GR" dirty="0"/>
              <a:t>Αφορμές προωθήσεων και ακτιβισμού: εκστρατείες υπεράσπισης που χρηματοδοτούνται από την εταιρεία</a:t>
            </a:r>
          </a:p>
          <a:p>
            <a:r>
              <a:rPr lang="el-GR" dirty="0"/>
              <a:t>Μάρκετινγκ που σχετίζεται με σκοπό: δωρεές σε φιλανθρωπικούς σκοπούς με βάση τις πωλήσεις προϊόντων</a:t>
            </a:r>
          </a:p>
          <a:p>
            <a:r>
              <a:rPr lang="el-GR" dirty="0"/>
              <a:t>Εταιρικό κοινωνικό μάρκετινγκ: εκστρατείες αλλαγής συμπεριφοράς που χρηματοδοτούνται από την εταιρεία</a:t>
            </a:r>
          </a:p>
          <a:p>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15</a:t>
            </a:fld>
            <a:endParaRPr lang="en-US"/>
          </a:p>
        </p:txBody>
      </p:sp>
    </p:spTree>
    <p:extLst>
      <p:ext uri="{BB962C8B-B14F-4D97-AF65-F5344CB8AC3E}">
        <p14:creationId xmlns:p14="http://schemas.microsoft.com/office/powerpoint/2010/main" val="1963769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Κοινές δράσεις ΕΚΕ</a:t>
            </a:r>
            <a:endParaRPr lang="en-US" dirty="0"/>
          </a:p>
          <a:p>
            <a:endParaRPr lang="en-US" dirty="0"/>
          </a:p>
          <a:p>
            <a:r>
              <a:rPr lang="el-GR" dirty="0"/>
              <a:t>Οι κοινές δράσεις ΕΚΕ περιλαμβάνουν:</a:t>
            </a:r>
            <a:endParaRPr lang="en-US" dirty="0"/>
          </a:p>
          <a:p>
            <a:r>
              <a:rPr lang="el-GR" dirty="0"/>
              <a:t>Περιβαλλοντική αειφορία: ανακύκλωση, διαχείριση αποβλήτων, διαχείριση νερού, ανανεώσιμες πηγές ενέργειας, επαναχρησιμοποιήσιμα υλικά, «πράσινες» αλυσίδες εφοδιασμού, μείωση της χρήσης χαρτιού.</a:t>
            </a:r>
            <a:endParaRPr lang="en-US" dirty="0"/>
          </a:p>
          <a:p>
            <a:r>
              <a:rPr lang="el-GR" dirty="0"/>
              <a:t>Κοινοτική συμμετοχή: Αυτό μπορεί να περιλαμβάνει τη συγκέντρωση χρημάτων για τοπικές φιλανθρωπικές οργανώσεις, την παροχή εθελοντών, τη χρηματοδότηση τοπικών εκδηλώσεων, την απασχόληση τοπικών εργαζομένων, την υποστήριξη της τοπικής οικονομικής ανάπτυξης, τη συμμετοχή σε πρακτικές δίκαιου εμπορίου κ.λπ.</a:t>
            </a:r>
            <a:endParaRPr lang="en-US" dirty="0"/>
          </a:p>
          <a:p>
            <a:r>
              <a:rPr lang="el-GR" dirty="0"/>
              <a:t>Ηθικό μάρκετινγκ: Οι εταιρείες που εμπορεύονται ηθικά στους καταναλωτές έχουν μεγαλύτερη αξία στους πελάτες τους και τους σέβονται ως άτομα που είναι αυτοσκοπός. Δεν προσπαθούν να χειραγωγούν ή να διαφημίζουν ψευδώς σε πιθανούς καταναλωτές. Αυτό είναι σημαντικό για εταιρείες που θέλουν να θεωρηθούν ηθικές.</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16</a:t>
            </a:fld>
            <a:endParaRPr lang="en-US"/>
          </a:p>
        </p:txBody>
      </p:sp>
    </p:spTree>
    <p:extLst>
      <p:ext uri="{BB962C8B-B14F-4D97-AF65-F5344CB8AC3E}">
        <p14:creationId xmlns:p14="http://schemas.microsoft.com/office/powerpoint/2010/main" val="1075153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Κοινές δράσεις ΕΚΕ</a:t>
            </a:r>
            <a:endParaRPr lang="en-US" dirty="0"/>
          </a:p>
          <a:p>
            <a:endParaRPr lang="en-US" dirty="0"/>
          </a:p>
          <a:p>
            <a:r>
              <a:rPr lang="el-GR" dirty="0"/>
              <a:t>EF</a:t>
            </a:r>
            <a:r>
              <a:rPr lang="en-US" dirty="0"/>
              <a:t> </a:t>
            </a:r>
            <a:r>
              <a:rPr lang="el-GR" dirty="0"/>
              <a:t> Πώς μπορούν να ενσωματωθούν οι ενέργειες ΕΚΕ σε φιλικά προς το περιβάλλον (EF) / Υπεύθυνα (R) επιχειρηματικά μοντέλα / νεοσύστατες επιχειρήσεις;</a:t>
            </a:r>
            <a:endParaRPr lang="en-US" dirty="0"/>
          </a:p>
          <a:p>
            <a:r>
              <a:rPr lang="en-US" dirty="0"/>
              <a:t>D</a:t>
            </a:r>
            <a:r>
              <a:rPr lang="el-GR" dirty="0"/>
              <a:t> Πώς μπορούν να ενσωματωθούν οι ενέργειες ΕΚΕ σε ψηφιακά (D) επιχειρηματικά μοντέλα / νεοσύστατες επιχειρήσεις;</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17</a:t>
            </a:fld>
            <a:endParaRPr lang="en-US"/>
          </a:p>
        </p:txBody>
      </p:sp>
    </p:spTree>
    <p:extLst>
      <p:ext uri="{BB962C8B-B14F-4D97-AF65-F5344CB8AC3E}">
        <p14:creationId xmlns:p14="http://schemas.microsoft.com/office/powerpoint/2010/main" val="2696604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ΕΚΕ - παραδείγματα και περαιτέρω ανάγνωση</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18</a:t>
            </a:fld>
            <a:endParaRPr lang="en-US"/>
          </a:p>
        </p:txBody>
      </p:sp>
    </p:spTree>
    <p:extLst>
      <p:ext uri="{BB962C8B-B14F-4D97-AF65-F5344CB8AC3E}">
        <p14:creationId xmlns:p14="http://schemas.microsoft.com/office/powerpoint/2010/main" val="1476116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Διαχείριση και κατανόηση του πενταπλού έλικα για την προώθηση ψηφιακών και υπεύθυνων νεοσύστατων επιχειρήσεων</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Ερωτήσεις; Σχόλια;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a:t>Εβδομάδα εκπαίδευσης 30 Σεπτεμβρίου - 4 Οκτωβρίου 2019 Θεσσαλονίκη, Ελλάδα</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a:p>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19</a:t>
            </a:fld>
            <a:endParaRPr lang="en-US"/>
          </a:p>
        </p:txBody>
      </p:sp>
    </p:spTree>
    <p:extLst>
      <p:ext uri="{BB962C8B-B14F-4D97-AF65-F5344CB8AC3E}">
        <p14:creationId xmlns:p14="http://schemas.microsoft.com/office/powerpoint/2010/main" val="152742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Φιλικά προς το περιβάλλον (EF) / Υπεύθυνα (R) και Ψηφιακά (D) Επιχειρηματικά μοντέλα / </a:t>
            </a:r>
            <a:r>
              <a:rPr lang="en-US" dirty="0"/>
              <a:t>Start-ups</a:t>
            </a:r>
            <a:endParaRPr lang="el-GR" dirty="0"/>
          </a:p>
          <a:p>
            <a:endParaRPr lang="el-GR" dirty="0"/>
          </a:p>
          <a:p>
            <a:r>
              <a:rPr lang="el-GR" dirty="0"/>
              <a:t>1. Πενταπλός έλικας</a:t>
            </a:r>
          </a:p>
          <a:p>
            <a:r>
              <a:rPr lang="el-GR" dirty="0"/>
              <a:t>2. Δικτύωση</a:t>
            </a:r>
          </a:p>
          <a:p>
            <a:r>
              <a:rPr lang="el-GR" dirty="0"/>
              <a:t>3. Εταιρική Κοινωνική Ευθύνη</a:t>
            </a:r>
          </a:p>
          <a:p>
            <a:r>
              <a:rPr lang="el-GR" dirty="0"/>
              <a:t>4. </a:t>
            </a:r>
            <a:r>
              <a:rPr lang="en-US" dirty="0"/>
              <a:t>ICT </a:t>
            </a:r>
            <a:r>
              <a:rPr lang="el-GR" dirty="0"/>
              <a:t>διαχείρηση</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2</a:t>
            </a:fld>
            <a:endParaRPr lang="en-US"/>
          </a:p>
        </p:txBody>
      </p:sp>
    </p:spTree>
    <p:extLst>
      <p:ext uri="{BB962C8B-B14F-4D97-AF65-F5344CB8AC3E}">
        <p14:creationId xmlns:p14="http://schemas.microsoft.com/office/powerpoint/2010/main" val="3166991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Τριπλός έλικας- η προέλευση του πενταπλού έλικα</a:t>
            </a:r>
          </a:p>
          <a:p>
            <a:r>
              <a:rPr lang="el-GR" dirty="0"/>
              <a:t>Το τριπλό ελικοειδές μοντέλο καινοτομίας αναφέρεται σε ένα σύνολο αλληλεπιδράσεων μεταξύ πανεπιστημίων, βιομηχανίας και κυβερνήσεων, για την προώθηση της οικονομικής και κοινωνικής ανάπτυξης. Σχηματίστηκε θεωρία για αυτό το πλαίσιο  για πρώτη φορά από τους Henry Etzkowitz και Loet Leydesdorff τη δεκαετία του 1990.</a:t>
            </a:r>
          </a:p>
          <a:p>
            <a:r>
              <a:rPr lang="el-GR" dirty="0"/>
              <a:t>Το τριπλό ελικοειδές μοντέλο καινοτομίας βασίζεται στις αλληλεπιδράσεις μεταξύ των τριών ακόλουθων στοιχείων και του σχετικού «αρχικού ρόλου» τους:</a:t>
            </a:r>
          </a:p>
          <a:p>
            <a:r>
              <a:rPr lang="el-GR" dirty="0"/>
              <a:t>πανεπιστήμια που παρέχουν εκπαίδευση σε άτομα και συμμετέχουν σε βασική έρευνα</a:t>
            </a:r>
          </a:p>
          <a:p>
            <a:r>
              <a:rPr lang="el-GR" dirty="0"/>
              <a:t>βιομηχανίες που παράγουν εμπορικά αγαθά</a:t>
            </a:r>
          </a:p>
          <a:p>
            <a:r>
              <a:rPr lang="el-GR" dirty="0"/>
              <a:t>κυβερνήσεις που ρυθμίζουν τις αγορές</a:t>
            </a:r>
          </a:p>
          <a:p>
            <a:endParaRPr lang="el-GR" dirty="0"/>
          </a:p>
        </p:txBody>
      </p:sp>
      <p:sp>
        <p:nvSpPr>
          <p:cNvPr id="4" name="Slide Number Placeholder 3"/>
          <p:cNvSpPr>
            <a:spLocks noGrp="1"/>
          </p:cNvSpPr>
          <p:nvPr>
            <p:ph type="sldNum" sz="quarter" idx="5"/>
          </p:nvPr>
        </p:nvSpPr>
        <p:spPr/>
        <p:txBody>
          <a:bodyPr/>
          <a:lstStyle/>
          <a:p>
            <a:fld id="{532B6FCA-52E5-4565-AF43-E55E50400DB8}" type="slidenum">
              <a:rPr lang="en-US" smtClean="0"/>
              <a:t>3</a:t>
            </a:fld>
            <a:endParaRPr lang="en-US"/>
          </a:p>
        </p:txBody>
      </p:sp>
    </p:spTree>
    <p:extLst>
      <p:ext uri="{BB962C8B-B14F-4D97-AF65-F5344CB8AC3E}">
        <p14:creationId xmlns:p14="http://schemas.microsoft.com/office/powerpoint/2010/main" val="3378456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Τετραπλός και πενταπλός καινοτόμος έλικας</a:t>
            </a:r>
          </a:p>
          <a:p>
            <a:r>
              <a:rPr lang="el-GR" dirty="0"/>
              <a:t>Το πλαίσιο του τετραπλού και πενταπλού καινοτόμου έλικα δημιουργήθηκε από κοινού από τον Ηλία Γ. Καραγιάννη και τον David F.J. Campbell.</a:t>
            </a:r>
          </a:p>
          <a:p>
            <a:r>
              <a:rPr lang="el-GR" dirty="0"/>
              <a:t>Επέκτειναν και εξάπλωσαν ουσιαστικά το μοντέλο του τριπλού έλικα της Καινοτομίας, καθώς το πλαίσιο εισάγει την κοινωνία των πολιτών και το περιβάλλον ως πυλώνες και εστιακά σημεία πολιτικής και πρακτικής.</a:t>
            </a:r>
          </a:p>
          <a:p>
            <a:r>
              <a:rPr lang="el-GR" dirty="0"/>
              <a:t>Περιβάλλον</a:t>
            </a:r>
          </a:p>
          <a:p>
            <a:r>
              <a:rPr lang="el-GR" dirty="0"/>
              <a:t>Ακαδημία</a:t>
            </a:r>
          </a:p>
          <a:p>
            <a:r>
              <a:rPr lang="el-GR" dirty="0"/>
              <a:t>Κυβέρνηση</a:t>
            </a:r>
          </a:p>
          <a:p>
            <a:r>
              <a:rPr lang="el-GR" dirty="0"/>
              <a:t>Βιομηχανία</a:t>
            </a:r>
          </a:p>
          <a:p>
            <a:r>
              <a:rPr lang="el-GR" dirty="0"/>
              <a:t>Κοινωνία</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4</a:t>
            </a:fld>
            <a:endParaRPr lang="en-US"/>
          </a:p>
        </p:txBody>
      </p:sp>
    </p:spTree>
    <p:extLst>
      <p:ext uri="{BB962C8B-B14F-4D97-AF65-F5344CB8AC3E}">
        <p14:creationId xmlns:p14="http://schemas.microsoft.com/office/powerpoint/2010/main" val="4161984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Οι πέντε έλικες</a:t>
            </a:r>
          </a:p>
          <a:p>
            <a:endParaRPr lang="el-GR" dirty="0"/>
          </a:p>
          <a:p>
            <a:r>
              <a:rPr lang="el-GR" dirty="0"/>
              <a:t>Εκτός από τους ενεργούς ανθρώπινους παράγοντες, το πιο σημαντικό συστατικό στοιχείο του πενταπλού έλικα είναι η γνώση, η οποία, μέσω μιας κυκλοφορίας μεταξύ των κοινωνικών υποσυστημάτων, </a:t>
            </a:r>
          </a:p>
          <a:p>
            <a:r>
              <a:rPr lang="el-GR" dirty="0"/>
              <a:t>αλλάζει σε καινοτομία και τεχνογνωσία σε μια κοινωνία και οικονομία. </a:t>
            </a:r>
          </a:p>
          <a:p>
            <a:r>
              <a:rPr lang="el-GR" dirty="0"/>
              <a:t>Ο πενταπλός έλικας απεικονίζει τη συλλογική αλληλεπίδραση και ανταλλαγή αυτής της γνώσης σε μια κατάσταση μέσω των ακόλουθων πέντε υποσυστημάτων (δηλαδή, έλικες):</a:t>
            </a:r>
          </a:p>
          <a:p>
            <a:r>
              <a:rPr lang="el-GR" dirty="0"/>
              <a:t>εκπαιδευτικό σύστημα</a:t>
            </a:r>
          </a:p>
          <a:p>
            <a:r>
              <a:rPr lang="el-GR" dirty="0"/>
              <a:t>οικονομικό σύστημα</a:t>
            </a:r>
          </a:p>
          <a:p>
            <a:r>
              <a:rPr lang="el-GR" dirty="0"/>
              <a:t>φυσικό περιβάλλον</a:t>
            </a:r>
          </a:p>
          <a:p>
            <a:r>
              <a:rPr lang="el-GR" dirty="0"/>
              <a:t>κοινό που βασίζεται στα μέσα ενημέρωσης και στον πολιτισμό (επίσης «κοινωνία των πολιτών»)</a:t>
            </a:r>
          </a:p>
          <a:p>
            <a:r>
              <a:rPr lang="el-GR" dirty="0"/>
              <a:t>και το πολιτικό σύστημα.</a:t>
            </a:r>
          </a:p>
          <a:p>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5</a:t>
            </a:fld>
            <a:endParaRPr lang="en-US"/>
          </a:p>
        </p:txBody>
      </p:sp>
    </p:spTree>
    <p:extLst>
      <p:ext uri="{BB962C8B-B14F-4D97-AF65-F5344CB8AC3E}">
        <p14:creationId xmlns:p14="http://schemas.microsoft.com/office/powerpoint/2010/main" val="1048498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Οι πέντε έλικες – συνέχεια</a:t>
            </a:r>
            <a:endParaRPr lang="en-US" dirty="0"/>
          </a:p>
          <a:p>
            <a:endParaRPr lang="en-US" dirty="0"/>
          </a:p>
          <a:p>
            <a:r>
              <a:rPr lang="el-GR" dirty="0"/>
              <a:t>Καθένας από τους πέντε έλικες έχει ένα πλεονέκτημα στη διάθεσή του, με κοινωνική και επιστημονική σημασία.</a:t>
            </a:r>
          </a:p>
          <a:p>
            <a:r>
              <a:rPr lang="el-GR" dirty="0"/>
              <a:t>Το εκπαιδευτικό σύστημα ορίζεται σε σχέση με ακαδημαϊκούς, πανεπιστήμια, συστήματα τριτοβάθμιας εκπαίδευσης και σχολεία. Σε αυτόν τον έλικα, το απαραίτητο «ανθρώπινο κεφάλαιο» (π.χ. μαθητές, δάσκαλοι, επιστήμονες / ερευνητές, ακαδημαϊκοί επιχειρηματίες κ.λπ.) μιας πολιτείας σχηματίζεται με διάδοση και έρευνα της γνώσης.</a:t>
            </a:r>
          </a:p>
          <a:p>
            <a:r>
              <a:rPr lang="el-GR" dirty="0"/>
              <a:t>Το οικονομικό σύστημα αποτελείται από βιομηχανίες, επιχειρήσεις, υπηρεσίες και τράπεζες. Αυτός ο έλικας συγκεντρώνει και επικεντρώνει το οικονομικό κεφάλαιο (π.χ. επιχειρηματικότητα, μηχανές, προϊόντα, τεχνολογία, χρήματα κ.λπ.) ενός κράτους. </a:t>
            </a:r>
          </a:p>
          <a:p>
            <a:r>
              <a:rPr lang="el-GR" dirty="0"/>
              <a:t>Το υποσύστημα του φυσικού περιβάλλοντος είναι καθοριστικό για την αειφόρο ανάπτυξη και παρέχει στους ανθρώπους φυσικό κεφάλαιο (π.χ. πόροι, φυτά, ποικιλία ζώων κ.λπ.).</a:t>
            </a:r>
          </a:p>
          <a:p>
            <a:r>
              <a:rPr lang="el-GR" dirty="0"/>
              <a:t>Το δημόσιο υποσύστημα που βασίζεται στα μέσα και στον πολιτισμό ενσωματώνει και συνδυάζει δύο μορφές κεφαλαίου. Αυτός ο έλικας έχει, μέσω του πολιτισμού που βασίζεται στο κοινό (π.χ. παραδόσεις, αξίες κ.λπ.), ένα κοινωνικό κεφάλαιο. Επιπλέον, ο έλικας του κοινού που βασίζεται στα μέσα ενημέρωσης (π.χ. τηλεόραση, διαδίκτυο, εφημερίδες κ.λπ.) περιέχει κεφάλαιο πληροφοριών (π.χ. ειδήσεις, επικοινωνία, κοινωνικά δίκτυα).</a:t>
            </a:r>
          </a:p>
          <a:p>
            <a:r>
              <a:rPr lang="el-GR" dirty="0"/>
              <a:t>Το πολιτικό σύστημα διατυπώνει τη βούληση, δηλαδή, πού κατευθύνεται το κράτος, ορίζοντας επίσης, οργανώνοντας και διαχειρίζοντας τις γενικές συνθήκες του κράτους. Επομένως, αυτός ο έλικας έχει πολιτικό και νομικό κεφάλαιο (π.χ. ιδέες, νόμους, σχέδια, πολιτικούς κ.λπ.).</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6</a:t>
            </a:fld>
            <a:endParaRPr lang="en-US"/>
          </a:p>
        </p:txBody>
      </p:sp>
    </p:spTree>
    <p:extLst>
      <p:ext uri="{BB962C8B-B14F-4D97-AF65-F5344CB8AC3E}">
        <p14:creationId xmlns:p14="http://schemas.microsoft.com/office/powerpoint/2010/main" val="2215447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Κυκλοφορία της γνώσης</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7</a:t>
            </a:fld>
            <a:endParaRPr lang="en-US"/>
          </a:p>
        </p:txBody>
      </p:sp>
    </p:spTree>
    <p:extLst>
      <p:ext uri="{BB962C8B-B14F-4D97-AF65-F5344CB8AC3E}">
        <p14:creationId xmlns:p14="http://schemas.microsoft.com/office/powerpoint/2010/main" val="2607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Κυκλοφορία της γνώσης</a:t>
            </a:r>
          </a:p>
          <a:p>
            <a:endParaRPr lang="el-GR" dirty="0"/>
          </a:p>
          <a:p>
            <a:r>
              <a:rPr lang="el-GR" dirty="0"/>
              <a:t>Βήμα 1: Όταν οι επενδύσεις ρέουν στον έλικα εκπαίδευσης για την προώθηση της αειφόρου ανάπτυξης, δημιουργούν νέες παρορμήσεις και προτάσεις για τη δημιουργία γνώσεων στο εκπαιδευτικό σύστημα. Επομένως, μπορεί να επιτευχθεί μεγαλύτερη παραγωγή καινοτομιών από την επιστήμη και την έρευνα. Ταυτόχρονα, η διδασκαλία και η εκπαίδευση βελτιώνουν την αποτελεσματικότητά τους. Η παραγωγή που προκύπτει από το ανθρώπινο κεφάλαιο για αειφόρο ανάπτυξη είναι τότε μια είσοδος στον έλικα του οικονομικού συστήματος.</a:t>
            </a:r>
          </a:p>
          <a:p>
            <a:endParaRPr lang="el-GR" dirty="0"/>
          </a:p>
          <a:p>
            <a:r>
              <a:rPr lang="el-GR" dirty="0"/>
              <a:t>Βήμα 2: Μέσω της εισαγωγής νέων γνώσεων του ανθρώπινου κεφαλαίου στον έλικα του οικονομικού συστήματος, η αξία της οικονομίας της γνώσης αυξάνεται κατά συνέπεια. Μέσω της ενίσχυσης της γνώσης, σημαντική περαιτέρω παραγωγή διευκολύνει και αναπτύσσει ευκαιρίες για μια βιώσιμη, ευαίσθητη στο μέλλον πράσινη οικονομία, βασισμένη στη δημιουργία γνώσεων. Αυτή η δημιουργία γνώσης πραγματοποιεί στο οικονομικό σύστημα νέους τύπους θέσεων εργασίας, νέα πράσινα προϊόντα και νέες πράσινες υπηρεσίες, μαζί με νέες και αποφασιστικές παροχές για πιο πράσινη οικονομική ανάπτυξη. Σε αυτό το υποσύστημα, απαιτούνται νέες αξίες, όπως η εταιρική κοινωνική ευθύνη, επιτρέποντας και υποστηρίζοντας μια νέα παραγωγή τεχνογνωσίας και καινοτομιών από το οικονομικό σύστημα στον έλικα του φυσικού περιβάλλοντος.</a:t>
            </a:r>
          </a:p>
          <a:p>
            <a:endParaRPr lang="el-GR" dirty="0"/>
          </a:p>
          <a:p>
            <a:r>
              <a:rPr lang="el-GR" dirty="0"/>
              <a:t>Βήμα 3: Αυτή η νέα βιωσιμότητα ως προιόν του οικονομικού συστήματος είναι μια νέα συμβολή γνώσης στον έλικα του φυσικού περιβάλλοντος. Αυτή η νέα γνώση «επικοινωνεί» με τη φύση και οδηγεί σε λιγότερη εκμετάλλευση, καταστροφή, μόλυνση και σπατάλη. Το φυσικό περιβάλλον μπορεί, συνεπώς, να αναγεννηθεί και να ενισχύσει το φυσικό του κεφάλαιο, και η ανθρωπότητα μπορεί επίσης να μάθει από τη φύση μέσω της δημιουργίας νέας γνώσης. Ο στόχος αυτού του έλικα είναι να ζει σε ισορροπία με τη φύση, να αναπτύξει αναγεννητικές τεχνολογίες και να χρησιμοποιήσει τους διαθέσιμους, πεπερασμένους πόρους με βιώσιμο τρόπο. Εδώ, οι φυσικοί επιστημονικοί κλάδοι συμμετέχουν στο παιχνίδι, δημιουργώντας μια νέα πράσινη τεχνογνωσία. Αυτή η τεχνογνωσία είναι τότε αποτέλεσμα του υποσυστήματος του φυσικού περιβάλλοντος στον δημόσιο έλικα.</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8</a:t>
            </a:fld>
            <a:endParaRPr lang="en-US"/>
          </a:p>
        </p:txBody>
      </p:sp>
    </p:spTree>
    <p:extLst>
      <p:ext uri="{BB962C8B-B14F-4D97-AF65-F5344CB8AC3E}">
        <p14:creationId xmlns:p14="http://schemas.microsoft.com/office/powerpoint/2010/main" val="3125599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Κυκλοφορία της γνώσης</a:t>
            </a:r>
          </a:p>
          <a:p>
            <a:endParaRPr lang="el-GR" dirty="0"/>
          </a:p>
          <a:p>
            <a:r>
              <a:rPr lang="el-GR" dirty="0"/>
              <a:t>Βήμα 4: Αυτό το αποτέλεσμα του φυσικού περιβάλλοντος οδηγεί σε μια εισαγωγή νέων γνώσεων σχετικά με τη φύση και έναν πιο πράσινο τρόπο ζωής για τον δημόσια έλικα που βασίζεται στα μέσα και τον πολιτισμό. Εδώ, το κοινό που βασίζεται στα μέσα ενημέρωσης λαμβάνει κεφάλαιο πληροφοριών, το οποίο διαδίδεται μέσω των πληροφοριών των μέσων ενημέρωσης σχετικά με μια νέα πράσινη συνείδηση. Αυτό το κεφάλαιο θα πρέπει να παρέχει κίνητρα για το πώς μπορεί να εφαρμοστεί ένας πράσινος τρόπος ζωής με έναν απλό, προσιτό και συνειδητό τρόπο, δηλαδή τη δημιουργία γνώσεων. Αυτή η δημιουργία γνώσης προωθεί το κοινωνικό κεφάλαιο του πολιτισμού, από το οποίο μια κοινωνία εξαρτάται για βιώσιμη ανάπτυξη. Αυτή η παραγωγή τεχνογνωσίας στη συνέχεια χρησιμεύει ως νέα συμβολή, σχετικά με τις επιθυμίες, τις ανάγκες, τα προβλήματα ή την ικανοποίηση των πολιτών, για τον πολιτικό έλικα του συστήματος.</a:t>
            </a:r>
          </a:p>
          <a:p>
            <a:endParaRPr lang="el-GR" dirty="0"/>
          </a:p>
          <a:p>
            <a:r>
              <a:rPr lang="el-GR" dirty="0"/>
              <a:t>Βήμα 5: Η είσοδος της γνώσης στο πολιτικό σύστημα είναι η τεχνογνωσία του κοινού που βασίζεται στα μέσα ενημέρωσης και του πολιτισμού, καθώς και η συλλογική γνώση από τα τρία άλλα υποσυστήματα της κοινωνίας. Σημαντικές συζητήσεις σχετικά με αυτήν τη νέα γνώση στα πολιτικά συστήματα είναι απαραίτητες παρορμήσεις για τη δημιουργία γνώσης. Ο στόχος αυτής της δημιουργίας γνώσης είναι το πολιτικό και νομικό κεφάλαιο, καθιστώντας το πενταπλό ελικοειδές μοντέλο πιο αποτελεσματικό και πιο βιώσιμο. Κατά συνέπεια, υπάρχει ένα αποτέλεσμα προτάσεων, βιώσιμων επενδύσεων και στόχων. Αυτό οδηγεί στην κυκλοφορία της γνώσης πίσω στο εκπαιδευτικό σύστημα.</a:t>
            </a:r>
            <a:endParaRPr lang="en-US" dirty="0"/>
          </a:p>
        </p:txBody>
      </p:sp>
      <p:sp>
        <p:nvSpPr>
          <p:cNvPr id="4" name="Slide Number Placeholder 3"/>
          <p:cNvSpPr>
            <a:spLocks noGrp="1"/>
          </p:cNvSpPr>
          <p:nvPr>
            <p:ph type="sldNum" sz="quarter" idx="5"/>
          </p:nvPr>
        </p:nvSpPr>
        <p:spPr/>
        <p:txBody>
          <a:bodyPr/>
          <a:lstStyle/>
          <a:p>
            <a:fld id="{532B6FCA-52E5-4565-AF43-E55E50400DB8}" type="slidenum">
              <a:rPr lang="en-US" smtClean="0"/>
              <a:t>9</a:t>
            </a:fld>
            <a:endParaRPr lang="en-US"/>
          </a:p>
        </p:txBody>
      </p:sp>
    </p:spTree>
    <p:extLst>
      <p:ext uri="{BB962C8B-B14F-4D97-AF65-F5344CB8AC3E}">
        <p14:creationId xmlns:p14="http://schemas.microsoft.com/office/powerpoint/2010/main" val="2874488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dirty="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20.07.2021</a:t>
            </a:fld>
            <a:endParaRPr lang="pl-PL"/>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pic>
        <p:nvPicPr>
          <p:cNvPr id="20" name="Obraz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9711" y="299849"/>
            <a:ext cx="3583657" cy="788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rostokąt 7"/>
          <p:cNvSpPr/>
          <p:nvPr userDrawn="1"/>
        </p:nvSpPr>
        <p:spPr>
          <a:xfrm>
            <a:off x="606448" y="6455477"/>
            <a:ext cx="8648349" cy="338554"/>
          </a:xfrm>
          <a:prstGeom prst="rect">
            <a:avLst/>
          </a:prstGeom>
        </p:spPr>
        <p:txBody>
          <a:bodyPr wrap="square">
            <a:spAutoFit/>
          </a:bodyPr>
          <a:lstStyle/>
          <a:p>
            <a:r>
              <a:rPr lang="en-GB" sz="800" b="1" dirty="0"/>
              <a:t>This project has been funded with support from the European Commission. This publication [communication] reflects the views only of the author, and the Commission cannot be held responsible for any use which may be made of the information contained therein. </a:t>
            </a:r>
            <a:endParaRPr lang="pl-PL" sz="800" dirty="0"/>
          </a:p>
        </p:txBody>
      </p:sp>
      <p:pic>
        <p:nvPicPr>
          <p:cNvPr id="23" name="Picture 22">
            <a:extLst>
              <a:ext uri="{FF2B5EF4-FFF2-40B4-BE49-F238E27FC236}">
                <a16:creationId xmlns:a16="http://schemas.microsoft.com/office/drawing/2014/main" id="{8665ABA6-4E91-5B4B-B483-C661D5664323}"/>
              </a:ext>
            </a:extLst>
          </p:cNvPr>
          <p:cNvPicPr>
            <a:picLocks noChangeAspect="1"/>
          </p:cNvPicPr>
          <p:nvPr userDrawn="1"/>
        </p:nvPicPr>
        <p:blipFill>
          <a:blip r:embed="rId3"/>
          <a:stretch>
            <a:fillRect/>
          </a:stretch>
        </p:blipFill>
        <p:spPr>
          <a:xfrm>
            <a:off x="3234239" y="312162"/>
            <a:ext cx="1447364" cy="764208"/>
          </a:xfrm>
          <a:prstGeom prst="rect">
            <a:avLst/>
          </a:prstGeom>
        </p:spPr>
      </p:pic>
    </p:spTree>
    <p:extLst>
      <p:ext uri="{BB962C8B-B14F-4D97-AF65-F5344CB8AC3E}">
        <p14:creationId xmlns:p14="http://schemas.microsoft.com/office/powerpoint/2010/main" val="3450492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20.07.2021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66995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20.07.2021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61384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20.07.2021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082668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20.07.2021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24875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20.07.2021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621089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20.07.2021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3602284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20.07.2021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900196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20.07.2021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20513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20.07.2021</a:t>
            </a:fld>
            <a:endParaRPr lang="pl-PL"/>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209011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2E8CA2E-D030-435A-A8C5-0BFFB2E86D68}" type="datetimeFigureOut">
              <a:rPr lang="pl-PL" smtClean="0"/>
              <a:t>20.07.2021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244692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2E8CA2E-D030-435A-A8C5-0BFFB2E86D68}" type="datetimeFigureOut">
              <a:rPr lang="pl-PL" smtClean="0"/>
              <a:t>20.07.2021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946676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2E8CA2E-D030-435A-A8C5-0BFFB2E86D68}" type="datetimeFigureOut">
              <a:rPr lang="pl-PL" smtClean="0"/>
              <a:t>20.07.2021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474082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8CA2E-D030-435A-A8C5-0BFFB2E86D68}" type="datetimeFigureOut">
              <a:rPr lang="pl-PL" smtClean="0"/>
              <a:t>20.07.2021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325462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2E8CA2E-D030-435A-A8C5-0BFFB2E86D68}" type="datetimeFigureOut">
              <a:rPr lang="pl-PL" smtClean="0"/>
              <a:t>20.07.2021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89866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82E8CA2E-D030-435A-A8C5-0BFFB2E86D68}" type="datetimeFigureOut">
              <a:rPr lang="pl-PL" smtClean="0"/>
              <a:t>20.07.2021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9206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dirty="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E8CA2E-D030-435A-A8C5-0BFFB2E86D68}" type="datetimeFigureOut">
              <a:rPr lang="pl-PL" smtClean="0"/>
              <a:t>20.07.2021</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B720F73-06DE-4BD6-AEEE-3A7B85211BBB}" type="slidenum">
              <a:rPr lang="pl-PL" smtClean="0"/>
              <a:t>‹#›</a:t>
            </a:fld>
            <a:endParaRPr lang="pl-PL"/>
          </a:p>
        </p:txBody>
      </p:sp>
      <p:pic>
        <p:nvPicPr>
          <p:cNvPr id="8" name="Picture 7">
            <a:extLst>
              <a:ext uri="{FF2B5EF4-FFF2-40B4-BE49-F238E27FC236}">
                <a16:creationId xmlns:a16="http://schemas.microsoft.com/office/drawing/2014/main" id="{C62CA2A4-391F-DE4A-B05B-75F24A35546F}"/>
              </a:ext>
            </a:extLst>
          </p:cNvPr>
          <p:cNvPicPr>
            <a:picLocks noChangeAspect="1"/>
          </p:cNvPicPr>
          <p:nvPr userDrawn="1"/>
        </p:nvPicPr>
        <p:blipFill>
          <a:blip r:embed="rId18"/>
          <a:stretch>
            <a:fillRect/>
          </a:stretch>
        </p:blipFill>
        <p:spPr>
          <a:xfrm>
            <a:off x="60298" y="94543"/>
            <a:ext cx="965131" cy="509589"/>
          </a:xfrm>
          <a:prstGeom prst="rect">
            <a:avLst/>
          </a:prstGeom>
        </p:spPr>
      </p:pic>
      <p:pic>
        <p:nvPicPr>
          <p:cNvPr id="19" name="Obraz 1">
            <a:extLst>
              <a:ext uri="{FF2B5EF4-FFF2-40B4-BE49-F238E27FC236}">
                <a16:creationId xmlns:a16="http://schemas.microsoft.com/office/drawing/2014/main" id="{43568276-8E15-4E48-A3F9-719B983FE046}"/>
              </a:ext>
            </a:extLst>
          </p:cNvPr>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7537647" y="147908"/>
            <a:ext cx="1830191" cy="402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Prostokąt 7"/>
          <p:cNvSpPr/>
          <p:nvPr userDrawn="1"/>
        </p:nvSpPr>
        <p:spPr>
          <a:xfrm>
            <a:off x="606448" y="6455477"/>
            <a:ext cx="8648349" cy="338554"/>
          </a:xfrm>
          <a:prstGeom prst="rect">
            <a:avLst/>
          </a:prstGeom>
        </p:spPr>
        <p:txBody>
          <a:bodyPr wrap="square">
            <a:spAutoFit/>
          </a:bodyPr>
          <a:lstStyle/>
          <a:p>
            <a:r>
              <a:rPr lang="en-GB" sz="800" b="1" dirty="0"/>
              <a:t>This project has been funded with support from the European Commission. This publication [communication] reflects the views only of the author, and the Commission cannot be held responsible for any use which may be made of the information contained therein. </a:t>
            </a:r>
            <a:endParaRPr lang="pl-PL" sz="800" dirty="0"/>
          </a:p>
        </p:txBody>
      </p:sp>
    </p:spTree>
    <p:extLst>
      <p:ext uri="{BB962C8B-B14F-4D97-AF65-F5344CB8AC3E}">
        <p14:creationId xmlns:p14="http://schemas.microsoft.com/office/powerpoint/2010/main" val="101119049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nnovation-entrepreneurship.springeropen.com/track/pdf/10.1186/2192-5372-1-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interregeurope.eu/fileadmin/user_upload/tx_tevprojects/library/file_1536063863.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ustainability.com/wp-content/uploads/2016/07/model_behavior_20_business_model_innovations_for_sustainability.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349124" y="4528457"/>
            <a:ext cx="7766936" cy="1517049"/>
          </a:xfrm>
        </p:spPr>
        <p:txBody>
          <a:bodyPr>
            <a:normAutofit/>
          </a:bodyPr>
          <a:lstStyle/>
          <a:p>
            <a:pPr algn="ctr"/>
            <a:endParaRPr lang="pl-PL" dirty="0"/>
          </a:p>
          <a:p>
            <a:pPr algn="ctr"/>
            <a:r>
              <a:rPr lang="pl-PL" dirty="0"/>
              <a:t>Training </a:t>
            </a:r>
            <a:r>
              <a:rPr lang="pl-PL" dirty="0" err="1"/>
              <a:t>Week</a:t>
            </a:r>
            <a:r>
              <a:rPr lang="pl-PL" dirty="0"/>
              <a:t> 30 </a:t>
            </a:r>
            <a:r>
              <a:rPr lang="pl-PL" dirty="0" err="1"/>
              <a:t>September</a:t>
            </a:r>
            <a:r>
              <a:rPr lang="pl-PL" dirty="0"/>
              <a:t> – 4th </a:t>
            </a:r>
            <a:r>
              <a:rPr lang="pl-PL" dirty="0" err="1"/>
              <a:t>October</a:t>
            </a:r>
            <a:r>
              <a:rPr lang="pl-PL" dirty="0"/>
              <a:t> 2019</a:t>
            </a:r>
          </a:p>
          <a:p>
            <a:pPr algn="ctr"/>
            <a:r>
              <a:rPr lang="pl-PL" dirty="0" err="1"/>
              <a:t>Thessaloniki</a:t>
            </a:r>
            <a:r>
              <a:rPr lang="pl-PL" dirty="0"/>
              <a:t>, Greece</a:t>
            </a:r>
          </a:p>
        </p:txBody>
      </p:sp>
      <p:sp>
        <p:nvSpPr>
          <p:cNvPr id="5" name="Título 1"/>
          <p:cNvSpPr txBox="1">
            <a:spLocks/>
          </p:cNvSpPr>
          <p:nvPr/>
        </p:nvSpPr>
        <p:spPr>
          <a:xfrm>
            <a:off x="664749" y="1953491"/>
            <a:ext cx="9135687" cy="2238657"/>
          </a:xfrm>
          <a:prstGeom prst="rect">
            <a:avLst/>
          </a:prstGeom>
        </p:spPr>
        <p:txBody>
          <a:bodyPr vert="horz" lIns="91440" tIns="45720" rIns="91440" bIns="45720" rtlCol="0" anchor="b">
            <a:normAutofit fontScale="60000" lnSpcReduction="200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7200" dirty="0"/>
              <a:t>Managing and understanding the quintuple helix towards fostering digital &amp; responsible startups</a:t>
            </a:r>
            <a:endParaRPr lang="es-ES" sz="8000" b="1" dirty="0"/>
          </a:p>
        </p:txBody>
      </p:sp>
    </p:spTree>
    <p:extLst>
      <p:ext uri="{BB962C8B-B14F-4D97-AF65-F5344CB8AC3E}">
        <p14:creationId xmlns:p14="http://schemas.microsoft.com/office/powerpoint/2010/main" val="823869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3" y="2461599"/>
            <a:ext cx="8440788" cy="12135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GB" dirty="0">
                <a:solidFill>
                  <a:srgbClr val="337162"/>
                </a:solidFill>
              </a:rPr>
              <a:t>EF </a:t>
            </a:r>
            <a:r>
              <a:rPr lang="en-GB" dirty="0">
                <a:solidFill>
                  <a:srgbClr val="337162"/>
                </a:solidFill>
                <a:sym typeface="Wingdings" panose="05000000000000000000" pitchFamily="2" charset="2"/>
              </a:rPr>
              <a:t> Which elements of the Quintuple Helix influence Eco-friendly (EF)</a:t>
            </a:r>
            <a:r>
              <a:rPr lang="pl-PL" dirty="0">
                <a:solidFill>
                  <a:srgbClr val="337162"/>
                </a:solidFill>
                <a:sym typeface="Wingdings" panose="05000000000000000000" pitchFamily="2" charset="2"/>
              </a:rPr>
              <a:t>/ </a:t>
            </a:r>
            <a:r>
              <a:rPr lang="pl-PL" dirty="0" err="1">
                <a:solidFill>
                  <a:srgbClr val="337162"/>
                </a:solidFill>
                <a:sym typeface="Wingdings" panose="05000000000000000000" pitchFamily="2" charset="2"/>
              </a:rPr>
              <a:t>Responsible</a:t>
            </a:r>
            <a:r>
              <a:rPr lang="pl-PL" dirty="0">
                <a:solidFill>
                  <a:srgbClr val="337162"/>
                </a:solidFill>
                <a:sym typeface="Wingdings" panose="05000000000000000000" pitchFamily="2" charset="2"/>
              </a:rPr>
              <a:t> (R)</a:t>
            </a:r>
            <a:r>
              <a:rPr lang="en-GB" dirty="0">
                <a:solidFill>
                  <a:srgbClr val="337162"/>
                </a:solidFill>
                <a:sym typeface="Wingdings" panose="05000000000000000000" pitchFamily="2" charset="2"/>
              </a:rPr>
              <a:t> Business Models</a:t>
            </a:r>
            <a:r>
              <a:rPr lang="pl-PL" dirty="0">
                <a:solidFill>
                  <a:srgbClr val="337162"/>
                </a:solidFill>
                <a:sym typeface="Wingdings" panose="05000000000000000000" pitchFamily="2" charset="2"/>
              </a:rPr>
              <a:t> / Start-</a:t>
            </a:r>
            <a:r>
              <a:rPr lang="pl-PL" dirty="0" err="1">
                <a:solidFill>
                  <a:srgbClr val="337162"/>
                </a:solidFill>
                <a:sym typeface="Wingdings" panose="05000000000000000000" pitchFamily="2" charset="2"/>
              </a:rPr>
              <a:t>ups</a:t>
            </a:r>
            <a:r>
              <a:rPr lang="pl-PL" dirty="0">
                <a:solidFill>
                  <a:srgbClr val="337162"/>
                </a:solidFill>
                <a:sym typeface="Wingdings" panose="05000000000000000000" pitchFamily="2" charset="2"/>
              </a:rPr>
              <a:t> </a:t>
            </a:r>
            <a:r>
              <a:rPr lang="en-GB" dirty="0">
                <a:solidFill>
                  <a:srgbClr val="337162"/>
                </a:solidFill>
                <a:sym typeface="Wingdings" panose="05000000000000000000" pitchFamily="2" charset="2"/>
              </a:rPr>
              <a:t>? In what way?</a:t>
            </a:r>
            <a:endParaRPr lang="en-GB" dirty="0">
              <a:solidFill>
                <a:srgbClr val="337162"/>
              </a:solidFill>
            </a:endParaRPr>
          </a:p>
          <a:p>
            <a:pPr marL="0" indent="0">
              <a:buFont typeface="Arial" panose="020B0604020202020204" pitchFamily="34" charset="0"/>
              <a:buNone/>
            </a:pPr>
            <a:endParaRPr lang="en-GB" dirty="0"/>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3" y="3683886"/>
            <a:ext cx="8440788" cy="12135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GB" dirty="0">
                <a:solidFill>
                  <a:srgbClr val="9A3F16"/>
                </a:solidFill>
              </a:rPr>
              <a:t>D </a:t>
            </a:r>
            <a:r>
              <a:rPr lang="en-GB" dirty="0">
                <a:solidFill>
                  <a:srgbClr val="9A3F16"/>
                </a:solidFill>
                <a:sym typeface="Wingdings" panose="05000000000000000000" pitchFamily="2" charset="2"/>
              </a:rPr>
              <a:t> </a:t>
            </a:r>
            <a:r>
              <a:rPr lang="en-US" dirty="0">
                <a:solidFill>
                  <a:srgbClr val="9A3F16"/>
                </a:solidFill>
                <a:sym typeface="Wingdings" panose="05000000000000000000" pitchFamily="2" charset="2"/>
              </a:rPr>
              <a:t>Which elements of the Quintuple Helix influence </a:t>
            </a:r>
            <a:r>
              <a:rPr lang="en-GB" dirty="0">
                <a:solidFill>
                  <a:srgbClr val="9A3F16"/>
                </a:solidFill>
                <a:sym typeface="Wingdings" panose="05000000000000000000" pitchFamily="2" charset="2"/>
              </a:rPr>
              <a:t>Digital (D)</a:t>
            </a:r>
            <a:r>
              <a:rPr lang="en-US" dirty="0">
                <a:solidFill>
                  <a:srgbClr val="9A3F16"/>
                </a:solidFill>
                <a:sym typeface="Wingdings" panose="05000000000000000000" pitchFamily="2" charset="2"/>
              </a:rPr>
              <a:t> Business Models</a:t>
            </a:r>
            <a:r>
              <a:rPr lang="pl-PL" dirty="0">
                <a:solidFill>
                  <a:srgbClr val="9A3F16"/>
                </a:solidFill>
                <a:sym typeface="Wingdings" panose="05000000000000000000" pitchFamily="2" charset="2"/>
              </a:rPr>
              <a:t> / Start-</a:t>
            </a:r>
            <a:r>
              <a:rPr lang="pl-PL" dirty="0" err="1">
                <a:solidFill>
                  <a:srgbClr val="9A3F16"/>
                </a:solidFill>
                <a:sym typeface="Wingdings" panose="05000000000000000000" pitchFamily="2" charset="2"/>
              </a:rPr>
              <a:t>ups</a:t>
            </a:r>
            <a:r>
              <a:rPr lang="pl-PL" dirty="0">
                <a:solidFill>
                  <a:srgbClr val="9A3F16"/>
                </a:solidFill>
                <a:sym typeface="Wingdings" panose="05000000000000000000" pitchFamily="2" charset="2"/>
              </a:rPr>
              <a:t> </a:t>
            </a:r>
            <a:r>
              <a:rPr lang="en-US" dirty="0">
                <a:solidFill>
                  <a:srgbClr val="9A3F16"/>
                </a:solidFill>
                <a:sym typeface="Wingdings" panose="05000000000000000000" pitchFamily="2" charset="2"/>
              </a:rPr>
              <a:t>? In what way?</a:t>
            </a:r>
            <a:endParaRPr lang="en-GB" dirty="0">
              <a:solidFill>
                <a:srgbClr val="9A3F16"/>
              </a:solidFill>
            </a:endParaRPr>
          </a:p>
          <a:p>
            <a:pPr marL="0" indent="0">
              <a:buFont typeface="Arial" panose="020B0604020202020204" pitchFamily="34" charset="0"/>
              <a:buNone/>
            </a:pPr>
            <a:endParaRPr lang="en-GB" dirty="0">
              <a:solidFill>
                <a:schemeClr val="accent2">
                  <a:lumMod val="50000"/>
                </a:schemeClr>
              </a:solidFill>
            </a:endParaRPr>
          </a:p>
        </p:txBody>
      </p:sp>
      <p:sp>
        <p:nvSpPr>
          <p:cNvPr id="9" name="Tytuł 8"/>
          <p:cNvSpPr>
            <a:spLocks noGrp="1"/>
          </p:cNvSpPr>
          <p:nvPr>
            <p:ph type="title"/>
          </p:nvPr>
        </p:nvSpPr>
        <p:spPr/>
        <p:txBody>
          <a:bodyPr>
            <a:normAutofit fontScale="90000"/>
          </a:bodyPr>
          <a:lstStyle/>
          <a:p>
            <a:r>
              <a:rPr lang="pl-PL" dirty="0" err="1"/>
              <a:t>Quintuple</a:t>
            </a:r>
            <a:r>
              <a:rPr lang="pl-PL" dirty="0"/>
              <a:t> </a:t>
            </a:r>
            <a:r>
              <a:rPr lang="pl-PL" dirty="0" err="1"/>
              <a:t>Helix</a:t>
            </a:r>
            <a:r>
              <a:rPr lang="pl-PL" dirty="0"/>
              <a:t> vs Eco-</a:t>
            </a:r>
            <a:r>
              <a:rPr lang="pl-PL" dirty="0" err="1"/>
              <a:t>friendly</a:t>
            </a:r>
            <a:r>
              <a:rPr lang="pl-PL" dirty="0"/>
              <a:t>/</a:t>
            </a:r>
            <a:r>
              <a:rPr lang="pl-PL" dirty="0" err="1"/>
              <a:t>Responsible</a:t>
            </a:r>
            <a:r>
              <a:rPr lang="pl-PL" dirty="0"/>
              <a:t> and Digital Business Models</a:t>
            </a:r>
          </a:p>
        </p:txBody>
      </p:sp>
    </p:spTree>
    <p:extLst>
      <p:ext uri="{BB962C8B-B14F-4D97-AF65-F5344CB8AC3E}">
        <p14:creationId xmlns:p14="http://schemas.microsoft.com/office/powerpoint/2010/main" val="3167046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Quintuple</a:t>
            </a:r>
            <a:r>
              <a:rPr lang="pl-PL" dirty="0"/>
              <a:t> </a:t>
            </a:r>
            <a:r>
              <a:rPr lang="pl-PL" dirty="0" err="1"/>
              <a:t>Helix</a:t>
            </a:r>
            <a:r>
              <a:rPr lang="pl-PL" dirty="0"/>
              <a:t> – </a:t>
            </a:r>
            <a:r>
              <a:rPr lang="pl-PL" dirty="0" err="1"/>
              <a:t>examples</a:t>
            </a:r>
            <a:r>
              <a:rPr lang="pl-PL" dirty="0"/>
              <a:t> and </a:t>
            </a:r>
            <a:r>
              <a:rPr lang="pl-PL" dirty="0" err="1"/>
              <a:t>further</a:t>
            </a:r>
            <a:r>
              <a:rPr lang="pl-PL" dirty="0"/>
              <a:t> </a:t>
            </a:r>
            <a:r>
              <a:rPr lang="pl-PL" dirty="0" err="1"/>
              <a:t>reading</a:t>
            </a:r>
            <a:endParaRPr lang="pl-PL" dirty="0"/>
          </a:p>
        </p:txBody>
      </p:sp>
      <p:sp>
        <p:nvSpPr>
          <p:cNvPr id="3" name="Symbol zastępczy zawartości 2"/>
          <p:cNvSpPr>
            <a:spLocks noGrp="1"/>
          </p:cNvSpPr>
          <p:nvPr>
            <p:ph idx="1"/>
          </p:nvPr>
        </p:nvSpPr>
        <p:spPr/>
        <p:txBody>
          <a:bodyPr/>
          <a:lstStyle/>
          <a:p>
            <a:r>
              <a:rPr lang="pl-PL" dirty="0" err="1"/>
              <a:t>Carayannis</a:t>
            </a:r>
            <a:r>
              <a:rPr lang="pl-PL" dirty="0"/>
              <a:t>, Elias G.; </a:t>
            </a:r>
            <a:r>
              <a:rPr lang="pl-PL" dirty="0" err="1"/>
              <a:t>Barth</a:t>
            </a:r>
            <a:r>
              <a:rPr lang="pl-PL" dirty="0"/>
              <a:t>, </a:t>
            </a:r>
            <a:r>
              <a:rPr lang="pl-PL" dirty="0" err="1"/>
              <a:t>Thorsten</a:t>
            </a:r>
            <a:r>
              <a:rPr lang="pl-PL" dirty="0"/>
              <a:t> D.; Campbell, David F.J. (2012). "The </a:t>
            </a:r>
            <a:r>
              <a:rPr lang="pl-PL" dirty="0" err="1"/>
              <a:t>Quintuple</a:t>
            </a:r>
            <a:r>
              <a:rPr lang="pl-PL" dirty="0"/>
              <a:t> </a:t>
            </a:r>
            <a:r>
              <a:rPr lang="pl-PL" dirty="0" err="1"/>
              <a:t>Helix</a:t>
            </a:r>
            <a:r>
              <a:rPr lang="pl-PL" dirty="0"/>
              <a:t> </a:t>
            </a:r>
            <a:r>
              <a:rPr lang="pl-PL" dirty="0" err="1"/>
              <a:t>innovation</a:t>
            </a:r>
            <a:r>
              <a:rPr lang="pl-PL" dirty="0"/>
              <a:t> model: </a:t>
            </a:r>
            <a:r>
              <a:rPr lang="pl-PL" dirty="0" err="1"/>
              <a:t>global</a:t>
            </a:r>
            <a:r>
              <a:rPr lang="pl-PL" dirty="0"/>
              <a:t> </a:t>
            </a:r>
            <a:r>
              <a:rPr lang="pl-PL" dirty="0" err="1"/>
              <a:t>warming</a:t>
            </a:r>
            <a:r>
              <a:rPr lang="pl-PL" dirty="0"/>
              <a:t> as a challenge and driver for </a:t>
            </a:r>
            <a:r>
              <a:rPr lang="pl-PL" dirty="0" err="1"/>
              <a:t>innovation</a:t>
            </a:r>
            <a:r>
              <a:rPr lang="pl-PL" dirty="0"/>
              <a:t>". </a:t>
            </a:r>
            <a:r>
              <a:rPr lang="pl-PL" dirty="0" err="1"/>
              <a:t>Journal</a:t>
            </a:r>
            <a:r>
              <a:rPr lang="pl-PL" dirty="0"/>
              <a:t> of Innovation and </a:t>
            </a:r>
            <a:r>
              <a:rPr lang="pl-PL" dirty="0" err="1"/>
              <a:t>Entrepreneurship</a:t>
            </a:r>
            <a:r>
              <a:rPr lang="pl-PL" dirty="0"/>
              <a:t>. 1 (2): 2</a:t>
            </a:r>
          </a:p>
          <a:p>
            <a:pPr lvl="1"/>
            <a:r>
              <a:rPr lang="pl-PL" dirty="0">
                <a:hlinkClick r:id="rId3"/>
              </a:rPr>
              <a:t>https://innovation-entrepreneurship.springeropen.com/track/pdf/10.1186/2192-5372-1-2</a:t>
            </a:r>
            <a:endParaRPr lang="pl-PL" dirty="0"/>
          </a:p>
          <a:p>
            <a:r>
              <a:rPr lang="pl-PL" dirty="0" err="1"/>
              <a:t>Social</a:t>
            </a:r>
            <a:r>
              <a:rPr lang="pl-PL" dirty="0"/>
              <a:t> </a:t>
            </a:r>
            <a:r>
              <a:rPr lang="pl-PL" dirty="0" err="1"/>
              <a:t>Seeds</a:t>
            </a:r>
            <a:r>
              <a:rPr lang="pl-PL" dirty="0"/>
              <a:t>, </a:t>
            </a:r>
            <a:r>
              <a:rPr lang="pl-PL" dirty="0" err="1"/>
              <a:t>Interreg</a:t>
            </a:r>
            <a:r>
              <a:rPr lang="pl-PL" dirty="0"/>
              <a:t> Europe. „</a:t>
            </a:r>
            <a:r>
              <a:rPr lang="en-US" dirty="0"/>
              <a:t>Methodology and Good practices on quintuple helix</a:t>
            </a:r>
            <a:r>
              <a:rPr lang="pl-PL" dirty="0"/>
              <a:t> </a:t>
            </a:r>
            <a:r>
              <a:rPr lang="en-US" dirty="0" err="1"/>
              <a:t>cooperations</a:t>
            </a:r>
            <a:r>
              <a:rPr lang="pl-PL" dirty="0"/>
              <a:t>: </a:t>
            </a:r>
            <a:r>
              <a:rPr lang="en-US" dirty="0"/>
              <a:t>Making better use of social entrepreneurship collaborations in policy improvements</a:t>
            </a:r>
            <a:r>
              <a:rPr lang="pl-PL" dirty="0"/>
              <a:t>”</a:t>
            </a:r>
          </a:p>
          <a:p>
            <a:pPr lvl="1"/>
            <a:r>
              <a:rPr lang="pl-PL" dirty="0">
                <a:hlinkClick r:id="rId4"/>
              </a:rPr>
              <a:t>https://www.interregeurope.eu/fileadmin/user_upload/tx_tevprojects/library/file_1536063863.pdf</a:t>
            </a:r>
            <a:endParaRPr lang="pl-PL" dirty="0"/>
          </a:p>
        </p:txBody>
      </p:sp>
    </p:spTree>
    <p:extLst>
      <p:ext uri="{BB962C8B-B14F-4D97-AF65-F5344CB8AC3E}">
        <p14:creationId xmlns:p14="http://schemas.microsoft.com/office/powerpoint/2010/main" val="3593894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Corporate</a:t>
            </a:r>
            <a:r>
              <a:rPr lang="pl-PL" dirty="0"/>
              <a:t> </a:t>
            </a:r>
            <a:r>
              <a:rPr lang="pl-PL" dirty="0" err="1"/>
              <a:t>Social</a:t>
            </a:r>
            <a:r>
              <a:rPr lang="pl-PL" dirty="0"/>
              <a:t> </a:t>
            </a:r>
            <a:r>
              <a:rPr lang="pl-PL" dirty="0" err="1"/>
              <a:t>Responsibility</a:t>
            </a:r>
            <a:r>
              <a:rPr lang="pl-PL" dirty="0"/>
              <a:t> (CSR) - </a:t>
            </a:r>
            <a:r>
              <a:rPr lang="pl-PL" dirty="0" err="1"/>
              <a:t>definition</a:t>
            </a:r>
            <a:endParaRPr lang="pl-PL" dirty="0"/>
          </a:p>
        </p:txBody>
      </p:sp>
      <p:sp>
        <p:nvSpPr>
          <p:cNvPr id="3" name="Symbol zastępczy zawartości 2"/>
          <p:cNvSpPr>
            <a:spLocks noGrp="1"/>
          </p:cNvSpPr>
          <p:nvPr>
            <p:ph idx="1"/>
          </p:nvPr>
        </p:nvSpPr>
        <p:spPr/>
        <p:txBody>
          <a:bodyPr/>
          <a:lstStyle/>
          <a:p>
            <a:r>
              <a:rPr lang="en-US" dirty="0"/>
              <a:t>Corporate social responsibility (CSR) is a type of international private business self-regulation</a:t>
            </a:r>
            <a:r>
              <a:rPr lang="pl-PL" dirty="0"/>
              <a:t> </a:t>
            </a:r>
            <a:r>
              <a:rPr lang="en-US" dirty="0"/>
              <a:t>that aims to contribute to societal goals of a philanthropic, activist, or charitable nature or by engage in or support volunteering or ethically-oriented practices.</a:t>
            </a:r>
          </a:p>
          <a:p>
            <a:endParaRPr lang="pl-PL" dirty="0"/>
          </a:p>
        </p:txBody>
      </p:sp>
      <p:sp>
        <p:nvSpPr>
          <p:cNvPr id="4" name="Prostokąt 3"/>
          <p:cNvSpPr/>
          <p:nvPr/>
        </p:nvSpPr>
        <p:spPr>
          <a:xfrm>
            <a:off x="677334" y="5914185"/>
            <a:ext cx="8596668" cy="461665"/>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 </a:t>
            </a:r>
            <a:r>
              <a:rPr lang="en-US" sz="800" i="1" dirty="0">
                <a:solidFill>
                  <a:srgbClr val="222222"/>
                </a:solidFill>
                <a:latin typeface="Arial" panose="020B0604020202020204" pitchFamily="34" charset="0"/>
              </a:rPr>
              <a:t>Sheehy, Benedict "Defining CSR: Problems and Solutions". Journal of Business Ethics. 131 (3): 625–648.</a:t>
            </a:r>
            <a:endParaRPr lang="en-US" sz="800" dirty="0">
              <a:solidFill>
                <a:srgbClr val="222222"/>
              </a:solidFill>
              <a:latin typeface="Arial" panose="020B0604020202020204" pitchFamily="34" charset="0"/>
            </a:endParaRPr>
          </a:p>
          <a:p>
            <a:pPr>
              <a:buFont typeface="+mj-lt"/>
              <a:buAutoNum type="arabicPeriod"/>
            </a:pPr>
            <a:r>
              <a:rPr lang="en-US" sz="800" dirty="0">
                <a:solidFill>
                  <a:srgbClr val="222222"/>
                </a:solidFill>
                <a:latin typeface="Arial" panose="020B0604020202020204" pitchFamily="34" charset="0"/>
              </a:rPr>
              <a:t> </a:t>
            </a:r>
            <a:r>
              <a:rPr lang="en-US" sz="800" i="1" dirty="0">
                <a:solidFill>
                  <a:srgbClr val="222222"/>
                </a:solidFill>
                <a:latin typeface="Arial" panose="020B0604020202020204" pitchFamily="34" charset="0"/>
              </a:rPr>
              <a:t>Lee, Nancy; Kotler, Philip (2013). Corporate social responsibility doing the most good for your company and your cause. Hoboken, NJ: Wiley.</a:t>
            </a:r>
            <a:endParaRPr lang="pl-PL" sz="800" i="1" dirty="0">
              <a:solidFill>
                <a:srgbClr val="222222"/>
              </a:solidFill>
              <a:latin typeface="Arial" panose="020B0604020202020204" pitchFamily="34" charset="0"/>
            </a:endParaRPr>
          </a:p>
          <a:p>
            <a:pPr>
              <a:buFont typeface="+mj-lt"/>
              <a:buAutoNum type="arabicPeriod"/>
            </a:pPr>
            <a:r>
              <a:rPr lang="en-US" sz="800" i="1" dirty="0">
                <a:solidFill>
                  <a:srgbClr val="222222"/>
                </a:solidFill>
                <a:latin typeface="Arial" panose="020B0604020202020204" pitchFamily="34" charset="0"/>
              </a:rPr>
              <a:t>Carroll, Archie B. (July 1991). "The pyramid of corporate social responsibility: Toward the moral management of organizational stakeholders". Business Horizons. 34 (4): 39–48.</a:t>
            </a:r>
            <a:endParaRPr lang="en-US" sz="800" b="0" i="1"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2069139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Corporate</a:t>
            </a:r>
            <a:r>
              <a:rPr lang="pl-PL" dirty="0"/>
              <a:t> </a:t>
            </a:r>
            <a:r>
              <a:rPr lang="pl-PL" dirty="0" err="1"/>
              <a:t>Social</a:t>
            </a:r>
            <a:r>
              <a:rPr lang="pl-PL" dirty="0"/>
              <a:t> </a:t>
            </a:r>
            <a:r>
              <a:rPr lang="pl-PL" dirty="0" err="1"/>
              <a:t>Responsibility</a:t>
            </a:r>
            <a:r>
              <a:rPr lang="pl-PL" dirty="0"/>
              <a:t> (CSR) - </a:t>
            </a:r>
            <a:r>
              <a:rPr lang="pl-PL" dirty="0" err="1"/>
              <a:t>definition</a:t>
            </a:r>
            <a:endParaRPr lang="pl-PL" dirty="0"/>
          </a:p>
        </p:txBody>
      </p:sp>
      <p:sp>
        <p:nvSpPr>
          <p:cNvPr id="3" name="Symbol zastępczy zawartości 2"/>
          <p:cNvSpPr>
            <a:spLocks noGrp="1"/>
          </p:cNvSpPr>
          <p:nvPr>
            <p:ph idx="1"/>
          </p:nvPr>
        </p:nvSpPr>
        <p:spPr/>
        <p:txBody>
          <a:bodyPr/>
          <a:lstStyle/>
          <a:p>
            <a:r>
              <a:rPr lang="en-US" dirty="0"/>
              <a:t>Since the 1960s,  corporate social responsibility has attracted attention from a range of businesses and stakeholders.</a:t>
            </a:r>
            <a:endParaRPr lang="pl-PL" dirty="0"/>
          </a:p>
          <a:p>
            <a:r>
              <a:rPr lang="en-US" dirty="0"/>
              <a:t>A wide variety of definitions have been developed but with little consensus. </a:t>
            </a:r>
            <a:endParaRPr lang="pl-PL" dirty="0"/>
          </a:p>
          <a:p>
            <a:r>
              <a:rPr lang="en-US" dirty="0"/>
              <a:t>Part of the problem with definitions has arisen because of the different interests represented</a:t>
            </a:r>
            <a:r>
              <a:rPr lang="pl-PL" dirty="0"/>
              <a:t>:</a:t>
            </a:r>
          </a:p>
          <a:p>
            <a:pPr lvl="1"/>
            <a:r>
              <a:rPr lang="en-US" dirty="0"/>
              <a:t>A business person may define CSR as a business strategy</a:t>
            </a:r>
            <a:endParaRPr lang="pl-PL" dirty="0"/>
          </a:p>
          <a:p>
            <a:pPr lvl="1"/>
            <a:r>
              <a:rPr lang="en-US" dirty="0"/>
              <a:t>an NGO activist may see it as 'greenwash‚</a:t>
            </a:r>
            <a:endParaRPr lang="pl-PL" dirty="0"/>
          </a:p>
          <a:p>
            <a:pPr lvl="1"/>
            <a:r>
              <a:rPr lang="en-US" dirty="0"/>
              <a:t>while a government official may see it as voluntary regulation.</a:t>
            </a:r>
          </a:p>
          <a:p>
            <a:endParaRPr lang="pl-PL" dirty="0"/>
          </a:p>
        </p:txBody>
      </p:sp>
      <p:sp>
        <p:nvSpPr>
          <p:cNvPr id="4" name="Prostokąt 3"/>
          <p:cNvSpPr/>
          <p:nvPr/>
        </p:nvSpPr>
        <p:spPr>
          <a:xfrm>
            <a:off x="677334" y="5940310"/>
            <a:ext cx="8596668" cy="461665"/>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 </a:t>
            </a:r>
            <a:r>
              <a:rPr lang="en-US" sz="800" i="1" dirty="0">
                <a:solidFill>
                  <a:srgbClr val="222222"/>
                </a:solidFill>
                <a:latin typeface="Arial" panose="020B0604020202020204" pitchFamily="34" charset="0"/>
              </a:rPr>
              <a:t>Sheehy, Benedict "Defining CSR: Problems and Solutions". Journal of Business Ethics. 131 (3): 625–648.</a:t>
            </a:r>
            <a:endParaRPr lang="en-US" sz="800" dirty="0">
              <a:solidFill>
                <a:srgbClr val="222222"/>
              </a:solidFill>
              <a:latin typeface="Arial" panose="020B0604020202020204" pitchFamily="34" charset="0"/>
            </a:endParaRPr>
          </a:p>
          <a:p>
            <a:pPr>
              <a:buFont typeface="+mj-lt"/>
              <a:buAutoNum type="arabicPeriod"/>
            </a:pPr>
            <a:r>
              <a:rPr lang="en-US" sz="800" dirty="0">
                <a:solidFill>
                  <a:srgbClr val="222222"/>
                </a:solidFill>
                <a:latin typeface="Arial" panose="020B0604020202020204" pitchFamily="34" charset="0"/>
              </a:rPr>
              <a:t> </a:t>
            </a:r>
            <a:r>
              <a:rPr lang="en-US" sz="800" i="1" dirty="0">
                <a:solidFill>
                  <a:srgbClr val="222222"/>
                </a:solidFill>
                <a:latin typeface="Arial" panose="020B0604020202020204" pitchFamily="34" charset="0"/>
              </a:rPr>
              <a:t>Lee, Nancy; Kotler, Philip (2013). Corporate social responsibility doing the most good for your company and your cause. Hoboken, NJ: Wiley.</a:t>
            </a:r>
            <a:endParaRPr lang="pl-PL" sz="800" i="1" dirty="0">
              <a:solidFill>
                <a:srgbClr val="222222"/>
              </a:solidFill>
              <a:latin typeface="Arial" panose="020B0604020202020204" pitchFamily="34" charset="0"/>
            </a:endParaRPr>
          </a:p>
          <a:p>
            <a:pPr>
              <a:buFont typeface="+mj-lt"/>
              <a:buAutoNum type="arabicPeriod"/>
            </a:pPr>
            <a:r>
              <a:rPr lang="en-US" sz="800" i="1" dirty="0">
                <a:solidFill>
                  <a:srgbClr val="222222"/>
                </a:solidFill>
                <a:latin typeface="Arial" panose="020B0604020202020204" pitchFamily="34" charset="0"/>
              </a:rPr>
              <a:t>Carroll, Archie B. (July 1991). "The pyramid of corporate social responsibility: Toward the moral management of organizational stakeholders". Business Horizons. 34 (4): 39–48.</a:t>
            </a:r>
            <a:endParaRPr lang="en-US" sz="800" b="0" i="1"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3914768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CSR </a:t>
            </a:r>
            <a:r>
              <a:rPr lang="pl-PL" dirty="0" err="1"/>
              <a:t>approaches</a:t>
            </a:r>
            <a:endParaRPr lang="pl-PL" dirty="0"/>
          </a:p>
        </p:txBody>
      </p:sp>
      <p:pic>
        <p:nvPicPr>
          <p:cNvPr id="6" name="Symbol zastępczy zawartości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315004" y="1221831"/>
            <a:ext cx="6974687" cy="4499698"/>
          </a:xfrm>
          <a:prstGeom prst="rect">
            <a:avLst/>
          </a:prstGeom>
          <a:noFill/>
          <a:extLst>
            <a:ext uri="{909E8E84-426E-40DD-AFC4-6F175D3DCCD1}">
              <a14:hiddenFill xmlns:a14="http://schemas.microsoft.com/office/drawing/2010/main">
                <a:solidFill>
                  <a:srgbClr val="FFFFFF"/>
                </a:solidFill>
              </a14:hiddenFill>
            </a:ext>
          </a:extLst>
        </p:spPr>
      </p:pic>
      <p:sp>
        <p:nvSpPr>
          <p:cNvPr id="7" name="Prostokąt 6"/>
          <p:cNvSpPr/>
          <p:nvPr/>
        </p:nvSpPr>
        <p:spPr>
          <a:xfrm>
            <a:off x="677334" y="5583267"/>
            <a:ext cx="8596668" cy="954107"/>
          </a:xfrm>
          <a:prstGeom prst="rect">
            <a:avLst/>
          </a:prstGeom>
        </p:spPr>
        <p:txBody>
          <a:bodyPr wrap="square">
            <a:spAutoFit/>
          </a:bodyPr>
          <a:lstStyle/>
          <a:p>
            <a:pPr>
              <a:buFont typeface="+mj-lt"/>
              <a:buAutoNum type="arabicPeriod"/>
            </a:pPr>
            <a:r>
              <a:rPr lang="en-US" sz="800" dirty="0" err="1">
                <a:solidFill>
                  <a:srgbClr val="222222"/>
                </a:solidFill>
                <a:latin typeface="Arial" panose="020B0604020202020204" pitchFamily="34" charset="0"/>
              </a:rPr>
              <a:t>Saether</a:t>
            </a:r>
            <a:r>
              <a:rPr lang="en-US" sz="800" dirty="0">
                <a:solidFill>
                  <a:srgbClr val="222222"/>
                </a:solidFill>
                <a:latin typeface="Arial" panose="020B0604020202020204" pitchFamily="34" charset="0"/>
              </a:rPr>
              <a:t>, Kim T.; Aguilera, Ruth V. (2008). "Corporate Social Responsibility in a Comparative Perspective". In Crane, A.; et al. (eds.). The Oxford Handbook of Corporate Social Responsibility. Oxford University Press. ISBN 978-0-19-921159-3. Archived from the original</a:t>
            </a:r>
          </a:p>
          <a:p>
            <a:pPr>
              <a:buFont typeface="+mj-lt"/>
              <a:buAutoNum type="arabicPeriod"/>
            </a:pP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Maverlinn</a:t>
            </a:r>
            <a:r>
              <a:rPr lang="en-US" sz="800" dirty="0">
                <a:solidFill>
                  <a:srgbClr val="222222"/>
                </a:solidFill>
                <a:latin typeface="Arial" panose="020B0604020202020204" pitchFamily="34" charset="0"/>
              </a:rPr>
              <a:t> and </a:t>
            </a:r>
            <a:r>
              <a:rPr lang="en-US" sz="800" dirty="0" err="1">
                <a:solidFill>
                  <a:srgbClr val="222222"/>
                </a:solidFill>
                <a:latin typeface="Arial" panose="020B0604020202020204" pitchFamily="34" charset="0"/>
              </a:rPr>
              <a:t>Vermander</a:t>
            </a:r>
            <a:r>
              <a:rPr lang="en-US" sz="800" dirty="0">
                <a:solidFill>
                  <a:srgbClr val="222222"/>
                </a:solidFill>
                <a:latin typeface="Arial" panose="020B0604020202020204" pitchFamily="34" charset="0"/>
              </a:rPr>
              <a:t>, B. (2013). "Corporate Social Responsibility in China: A Vision, an Assessment and a Blueprint, World Scientific".</a:t>
            </a:r>
          </a:p>
          <a:p>
            <a:pPr>
              <a:buFont typeface="+mj-lt"/>
              <a:buAutoNum type="arabicPeriod"/>
            </a:pPr>
            <a:r>
              <a:rPr lang="en-US" sz="800" dirty="0">
                <a:solidFill>
                  <a:srgbClr val="222222"/>
                </a:solidFill>
                <a:latin typeface="Arial" panose="020B0604020202020204" pitchFamily="34" charset="0"/>
              </a:rPr>
              <a:t> Knox, Simon (2007). </a:t>
            </a:r>
            <a:r>
              <a:rPr lang="en-US" sz="800" dirty="0" err="1">
                <a:solidFill>
                  <a:srgbClr val="222222"/>
                </a:solidFill>
                <a:latin typeface="Arial" panose="020B0604020202020204" pitchFamily="34" charset="0"/>
              </a:rPr>
              <a:t>Ramsden</a:t>
            </a:r>
            <a:r>
              <a:rPr lang="en-US" sz="800" dirty="0">
                <a:solidFill>
                  <a:srgbClr val="222222"/>
                </a:solidFill>
                <a:latin typeface="Arial" panose="020B0604020202020204" pitchFamily="34" charset="0"/>
              </a:rPr>
              <a:t>, J.J.; Aida, S. and; </a:t>
            </a:r>
            <a:r>
              <a:rPr lang="en-US" sz="800" dirty="0" err="1">
                <a:solidFill>
                  <a:srgbClr val="222222"/>
                </a:solidFill>
                <a:latin typeface="Arial" panose="020B0604020202020204" pitchFamily="34" charset="0"/>
              </a:rPr>
              <a:t>Kakabadse</a:t>
            </a:r>
            <a:r>
              <a:rPr lang="en-US" sz="800" dirty="0">
                <a:solidFill>
                  <a:srgbClr val="222222"/>
                </a:solidFill>
                <a:latin typeface="Arial" panose="020B0604020202020204" pitchFamily="34" charset="0"/>
              </a:rPr>
              <a:t>, A (eds.). Corporate Social Responsibility and Business Decision Making. Spiritual Motivation: New Thinking for Business and Management. Basingstoke: Palgrave Macmillan.</a:t>
            </a:r>
          </a:p>
          <a:p>
            <a:pPr>
              <a:buFont typeface="+mj-lt"/>
              <a:buAutoNum type="arabicPeriod"/>
            </a:pPr>
            <a:r>
              <a:rPr lang="en-US" sz="800" dirty="0" err="1">
                <a:solidFill>
                  <a:srgbClr val="222222"/>
                </a:solidFill>
                <a:latin typeface="Arial" panose="020B0604020202020204" pitchFamily="34" charset="0"/>
              </a:rPr>
              <a:t>Tilcsik</a:t>
            </a: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András</a:t>
            </a:r>
            <a:r>
              <a:rPr lang="en-US" sz="800" dirty="0">
                <a:solidFill>
                  <a:srgbClr val="222222"/>
                </a:solidFill>
                <a:latin typeface="Arial" panose="020B0604020202020204" pitchFamily="34" charset="0"/>
              </a:rPr>
              <a:t>; Marquis, Christopher (1 February 2013). "Punctuated Generosity: How Mega-events and Natural Disasters Affect Corporate Philanthropy in U.S. Communities". Administrative Science Quarterly. 58 (1): 111–148. </a:t>
            </a:r>
            <a:endParaRPr lang="en-US" sz="800" b="0" i="1"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615354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Corporate</a:t>
            </a:r>
            <a:r>
              <a:rPr lang="pl-PL" dirty="0"/>
              <a:t> </a:t>
            </a:r>
            <a:r>
              <a:rPr lang="pl-PL" dirty="0" err="1"/>
              <a:t>social</a:t>
            </a:r>
            <a:r>
              <a:rPr lang="pl-PL" dirty="0"/>
              <a:t> </a:t>
            </a:r>
            <a:r>
              <a:rPr lang="pl-PL" dirty="0" err="1"/>
              <a:t>initiatives</a:t>
            </a:r>
            <a:endParaRPr lang="pl-PL" dirty="0"/>
          </a:p>
        </p:txBody>
      </p:sp>
      <p:sp>
        <p:nvSpPr>
          <p:cNvPr id="3" name="Symbol zastępczy zawartości 2"/>
          <p:cNvSpPr>
            <a:spLocks noGrp="1"/>
          </p:cNvSpPr>
          <p:nvPr>
            <p:ph idx="1"/>
          </p:nvPr>
        </p:nvSpPr>
        <p:spPr/>
        <p:txBody>
          <a:bodyPr>
            <a:normAutofit/>
          </a:bodyPr>
          <a:lstStyle/>
          <a:p>
            <a:r>
              <a:rPr lang="en-US" dirty="0"/>
              <a:t>Corporate social responsibility includes six types of corporate social initiatives:</a:t>
            </a:r>
          </a:p>
          <a:p>
            <a:pPr lvl="1"/>
            <a:r>
              <a:rPr lang="en-US" dirty="0"/>
              <a:t>Corporate philanthropy: company donations to charity, including cash, goods, and services, sometimes via a corporate foundation</a:t>
            </a:r>
          </a:p>
          <a:p>
            <a:pPr lvl="1"/>
            <a:r>
              <a:rPr lang="en-US" dirty="0"/>
              <a:t>Community volunteering: company-organized volunteer activities, sometimes while an employee receives pay for pro-bono work on behalf of a non-profit organization</a:t>
            </a:r>
          </a:p>
          <a:p>
            <a:pPr lvl="1"/>
            <a:r>
              <a:rPr lang="en-US" dirty="0"/>
              <a:t>Socially-responsible business practices: ethically produced products which appeal to a customer segment</a:t>
            </a:r>
          </a:p>
          <a:p>
            <a:pPr lvl="1"/>
            <a:r>
              <a:rPr lang="en-US" dirty="0"/>
              <a:t>Cause promotions and activism: company-funded advocacy campaigns</a:t>
            </a:r>
          </a:p>
          <a:p>
            <a:pPr lvl="1"/>
            <a:r>
              <a:rPr lang="en-US" dirty="0"/>
              <a:t>Cause-related marketing: donations to charity based on product sales</a:t>
            </a:r>
          </a:p>
          <a:p>
            <a:pPr lvl="1"/>
            <a:r>
              <a:rPr lang="en-US" dirty="0"/>
              <a:t>Corporate social marketing: company-funded behavior-change campaigns</a:t>
            </a:r>
            <a:endParaRPr lang="pl-PL" dirty="0"/>
          </a:p>
        </p:txBody>
      </p:sp>
    </p:spTree>
    <p:extLst>
      <p:ext uri="{BB962C8B-B14F-4D97-AF65-F5344CB8AC3E}">
        <p14:creationId xmlns:p14="http://schemas.microsoft.com/office/powerpoint/2010/main" val="346369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Common CSR actions</a:t>
            </a:r>
            <a:endParaRPr lang="pl-PL" dirty="0"/>
          </a:p>
        </p:txBody>
      </p:sp>
      <p:sp>
        <p:nvSpPr>
          <p:cNvPr id="3" name="Symbol zastępczy zawartości 2"/>
          <p:cNvSpPr>
            <a:spLocks noGrp="1"/>
          </p:cNvSpPr>
          <p:nvPr>
            <p:ph idx="1"/>
          </p:nvPr>
        </p:nvSpPr>
        <p:spPr/>
        <p:txBody>
          <a:bodyPr>
            <a:normAutofit/>
          </a:bodyPr>
          <a:lstStyle/>
          <a:p>
            <a:r>
              <a:rPr lang="en-US" dirty="0"/>
              <a:t>Common CSR actions include:</a:t>
            </a:r>
          </a:p>
          <a:p>
            <a:pPr lvl="1"/>
            <a:r>
              <a:rPr lang="en-US" dirty="0"/>
              <a:t>Environmental sustainability: recycling, waste management, water management, renewable energy, reusable materials, 'greener' supply chains, reducing paper use</a:t>
            </a:r>
            <a:r>
              <a:rPr lang="pl-PL" dirty="0"/>
              <a:t>.</a:t>
            </a:r>
            <a:endParaRPr lang="en-US" dirty="0"/>
          </a:p>
          <a:p>
            <a:pPr lvl="1"/>
            <a:r>
              <a:rPr lang="en-US" dirty="0"/>
              <a:t>Community involvement: This can include raising money for local charities, providing volunteers, sponsoring local events, employing local workers, supporting local economic growth, engaging in fair trade practices, etc.</a:t>
            </a:r>
          </a:p>
          <a:p>
            <a:pPr lvl="1"/>
            <a:r>
              <a:rPr lang="en-US" dirty="0"/>
              <a:t>Ethical marketing: Companies that ethically market to consumers are placing a higher value on their customers and respecting them as people who are ends in themselves. They do not try to manipulate or falsely advertise to potential consumers. This is important for companies that want to be viewed as ethical.</a:t>
            </a:r>
            <a:endParaRPr lang="pl-PL" dirty="0"/>
          </a:p>
        </p:txBody>
      </p:sp>
      <p:sp>
        <p:nvSpPr>
          <p:cNvPr id="4" name="Prostokąt 3"/>
          <p:cNvSpPr/>
          <p:nvPr/>
        </p:nvSpPr>
        <p:spPr>
          <a:xfrm>
            <a:off x="677334" y="5304593"/>
            <a:ext cx="8596668" cy="830997"/>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Jones, Tegan (2007-05-14). "Talent Management". The Business Value of Virtue: Corporate Social Responsibility and Employee Engagement.</a:t>
            </a:r>
          </a:p>
          <a:p>
            <a:pPr>
              <a:buFont typeface="+mj-lt"/>
              <a:buAutoNum type="arabicPeriod"/>
            </a:pPr>
            <a:r>
              <a:rPr lang="en-US" sz="800" dirty="0">
                <a:solidFill>
                  <a:srgbClr val="222222"/>
                </a:solidFill>
                <a:latin typeface="Arial" panose="020B0604020202020204" pitchFamily="34" charset="0"/>
              </a:rPr>
              <a:t> Matthews, Richard (2012-01-26). "The Green Market Oracle". Top Business Sustainability Trends for 2012.</a:t>
            </a:r>
          </a:p>
          <a:p>
            <a:pPr>
              <a:buFont typeface="+mj-lt"/>
              <a:buAutoNum type="arabicPeriod"/>
            </a:pPr>
            <a:r>
              <a:rPr lang="en-US" sz="800" dirty="0">
                <a:solidFill>
                  <a:srgbClr val="222222"/>
                </a:solidFill>
                <a:latin typeface="Arial" panose="020B0604020202020204" pitchFamily="34" charset="0"/>
              </a:rPr>
              <a:t> "Great Forest". Services. 2013.</a:t>
            </a:r>
          </a:p>
          <a:p>
            <a:pPr>
              <a:buFont typeface="+mj-lt"/>
              <a:buAutoNum type="arabicPeriod"/>
            </a:pPr>
            <a:r>
              <a:rPr lang="en-US" sz="800" dirty="0">
                <a:solidFill>
                  <a:srgbClr val="222222"/>
                </a:solidFill>
                <a:latin typeface="Arial" panose="020B0604020202020204" pitchFamily="34" charset="0"/>
              </a:rPr>
              <a:t> "Environmental Leader". Top Sustainability Consultants Revealed.</a:t>
            </a:r>
          </a:p>
          <a:p>
            <a:pPr>
              <a:buFont typeface="+mj-lt"/>
              <a:buAutoNum type="arabicPeriod"/>
            </a:pPr>
            <a:r>
              <a:rPr lang="en-US" sz="800" dirty="0">
                <a:solidFill>
                  <a:srgbClr val="222222"/>
                </a:solidFill>
                <a:latin typeface="Arial" panose="020B0604020202020204" pitchFamily="34" charset="0"/>
              </a:rPr>
              <a:t> "Camden Community Empowerment Network". Camden Community Empowerment Network Jargon Buster.</a:t>
            </a:r>
            <a:endParaRPr lang="pl-PL" sz="800" dirty="0">
              <a:solidFill>
                <a:srgbClr val="222222"/>
              </a:solidFill>
              <a:latin typeface="Arial" panose="020B0604020202020204" pitchFamily="34" charset="0"/>
            </a:endParaRPr>
          </a:p>
          <a:p>
            <a:pPr>
              <a:buFont typeface="+mj-lt"/>
              <a:buAutoNum type="arabicPeriod"/>
            </a:pPr>
            <a:r>
              <a:rPr lang="en-US" sz="800" dirty="0">
                <a:solidFill>
                  <a:srgbClr val="222222"/>
                </a:solidFill>
                <a:latin typeface="Arial" panose="020B0604020202020204" pitchFamily="34" charset="0"/>
              </a:rPr>
              <a:t>"Workforce Management". Starbucks is Pleasing Employees and Pouring Profits. October 2003. pp. 58–59.</a:t>
            </a:r>
            <a:endParaRPr lang="en-US" sz="800" b="0" i="1"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295837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3" y="2461599"/>
            <a:ext cx="8440788" cy="12135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GB" dirty="0">
                <a:solidFill>
                  <a:srgbClr val="337162"/>
                </a:solidFill>
              </a:rPr>
              <a:t>EF </a:t>
            </a:r>
            <a:r>
              <a:rPr lang="en-GB" dirty="0">
                <a:solidFill>
                  <a:srgbClr val="337162"/>
                </a:solidFill>
                <a:sym typeface="Wingdings" panose="05000000000000000000" pitchFamily="2" charset="2"/>
              </a:rPr>
              <a:t> How CSR actions can be embedded into Eco-friendly (EF)</a:t>
            </a:r>
            <a:r>
              <a:rPr lang="pl-PL" dirty="0">
                <a:solidFill>
                  <a:srgbClr val="337162"/>
                </a:solidFill>
                <a:sym typeface="Wingdings" panose="05000000000000000000" pitchFamily="2" charset="2"/>
              </a:rPr>
              <a:t> / </a:t>
            </a:r>
            <a:r>
              <a:rPr lang="pl-PL" dirty="0" err="1">
                <a:solidFill>
                  <a:srgbClr val="337162"/>
                </a:solidFill>
                <a:sym typeface="Wingdings" panose="05000000000000000000" pitchFamily="2" charset="2"/>
              </a:rPr>
              <a:t>Responsible</a:t>
            </a:r>
            <a:r>
              <a:rPr lang="pl-PL" dirty="0">
                <a:solidFill>
                  <a:srgbClr val="337162"/>
                </a:solidFill>
                <a:sym typeface="Wingdings" panose="05000000000000000000" pitchFamily="2" charset="2"/>
              </a:rPr>
              <a:t> (R)</a:t>
            </a:r>
            <a:r>
              <a:rPr lang="en-GB" dirty="0">
                <a:solidFill>
                  <a:srgbClr val="337162"/>
                </a:solidFill>
                <a:sym typeface="Wingdings" panose="05000000000000000000" pitchFamily="2" charset="2"/>
              </a:rPr>
              <a:t> Business Models</a:t>
            </a:r>
            <a:r>
              <a:rPr lang="pl-PL" dirty="0">
                <a:solidFill>
                  <a:srgbClr val="337162"/>
                </a:solidFill>
                <a:sym typeface="Wingdings" panose="05000000000000000000" pitchFamily="2" charset="2"/>
              </a:rPr>
              <a:t> / Start-</a:t>
            </a:r>
            <a:r>
              <a:rPr lang="pl-PL" dirty="0" err="1">
                <a:solidFill>
                  <a:srgbClr val="337162"/>
                </a:solidFill>
                <a:sym typeface="Wingdings" panose="05000000000000000000" pitchFamily="2" charset="2"/>
              </a:rPr>
              <a:t>ups</a:t>
            </a:r>
            <a:r>
              <a:rPr lang="en-GB" dirty="0">
                <a:solidFill>
                  <a:srgbClr val="337162"/>
                </a:solidFill>
                <a:sym typeface="Wingdings" panose="05000000000000000000" pitchFamily="2" charset="2"/>
              </a:rPr>
              <a:t>?</a:t>
            </a:r>
            <a:endParaRPr lang="en-GB" dirty="0">
              <a:solidFill>
                <a:srgbClr val="337162"/>
              </a:solidFill>
            </a:endParaRPr>
          </a:p>
          <a:p>
            <a:pPr marL="0" indent="0">
              <a:buFont typeface="Arial" panose="020B0604020202020204" pitchFamily="34" charset="0"/>
              <a:buNone/>
            </a:pPr>
            <a:endParaRPr lang="en-GB" dirty="0"/>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3" y="3683886"/>
            <a:ext cx="8440788" cy="12135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GB" dirty="0">
                <a:solidFill>
                  <a:srgbClr val="9A3F16"/>
                </a:solidFill>
              </a:rPr>
              <a:t>D </a:t>
            </a:r>
            <a:r>
              <a:rPr lang="en-GB" dirty="0">
                <a:solidFill>
                  <a:srgbClr val="9A3F16"/>
                </a:solidFill>
                <a:sym typeface="Wingdings" panose="05000000000000000000" pitchFamily="2" charset="2"/>
              </a:rPr>
              <a:t> How CSR actions can be embedded into Digital (D) Business Models</a:t>
            </a:r>
            <a:r>
              <a:rPr lang="pl-PL" dirty="0">
                <a:solidFill>
                  <a:srgbClr val="9A3F16"/>
                </a:solidFill>
                <a:sym typeface="Wingdings" panose="05000000000000000000" pitchFamily="2" charset="2"/>
              </a:rPr>
              <a:t> </a:t>
            </a:r>
            <a:r>
              <a:rPr lang="en-GB" dirty="0">
                <a:solidFill>
                  <a:srgbClr val="9A3F16"/>
                </a:solidFill>
                <a:sym typeface="Wingdings" panose="05000000000000000000" pitchFamily="2" charset="2"/>
              </a:rPr>
              <a:t>/ Start-ups ?</a:t>
            </a:r>
            <a:endParaRPr lang="en-GB" dirty="0">
              <a:solidFill>
                <a:srgbClr val="9A3F16"/>
              </a:solidFill>
            </a:endParaRPr>
          </a:p>
          <a:p>
            <a:pPr marL="0" indent="0">
              <a:buFont typeface="Arial" panose="020B0604020202020204" pitchFamily="34" charset="0"/>
              <a:buNone/>
            </a:pPr>
            <a:endParaRPr lang="en-GB" dirty="0">
              <a:solidFill>
                <a:schemeClr val="accent2">
                  <a:lumMod val="50000"/>
                </a:schemeClr>
              </a:solidFill>
            </a:endParaRPr>
          </a:p>
        </p:txBody>
      </p:sp>
      <p:sp>
        <p:nvSpPr>
          <p:cNvPr id="9" name="Tytuł 8"/>
          <p:cNvSpPr>
            <a:spLocks noGrp="1"/>
          </p:cNvSpPr>
          <p:nvPr>
            <p:ph type="title"/>
          </p:nvPr>
        </p:nvSpPr>
        <p:spPr/>
        <p:txBody>
          <a:bodyPr/>
          <a:lstStyle/>
          <a:p>
            <a:r>
              <a:rPr lang="en-US" dirty="0"/>
              <a:t>Common CSR actions</a:t>
            </a:r>
            <a:br>
              <a:rPr lang="es-ES" dirty="0"/>
            </a:br>
            <a:endParaRPr lang="pl-PL" dirty="0"/>
          </a:p>
        </p:txBody>
      </p:sp>
    </p:spTree>
    <p:extLst>
      <p:ext uri="{BB962C8B-B14F-4D97-AF65-F5344CB8AC3E}">
        <p14:creationId xmlns:p14="http://schemas.microsoft.com/office/powerpoint/2010/main" val="3020469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CSR – </a:t>
            </a:r>
            <a:r>
              <a:rPr lang="pl-PL" dirty="0" err="1"/>
              <a:t>examples</a:t>
            </a:r>
            <a:r>
              <a:rPr lang="pl-PL" dirty="0"/>
              <a:t> and </a:t>
            </a:r>
            <a:r>
              <a:rPr lang="pl-PL" dirty="0" err="1"/>
              <a:t>further</a:t>
            </a:r>
            <a:r>
              <a:rPr lang="pl-PL" dirty="0"/>
              <a:t> </a:t>
            </a:r>
            <a:r>
              <a:rPr lang="pl-PL" dirty="0" err="1"/>
              <a:t>reading</a:t>
            </a:r>
            <a:endParaRPr lang="pl-PL" dirty="0"/>
          </a:p>
        </p:txBody>
      </p:sp>
      <p:sp>
        <p:nvSpPr>
          <p:cNvPr id="3" name="Symbol zastępczy zawartości 2"/>
          <p:cNvSpPr>
            <a:spLocks noGrp="1"/>
          </p:cNvSpPr>
          <p:nvPr>
            <p:ph idx="1"/>
          </p:nvPr>
        </p:nvSpPr>
        <p:spPr/>
        <p:txBody>
          <a:bodyPr/>
          <a:lstStyle/>
          <a:p>
            <a:r>
              <a:rPr lang="en-US" dirty="0"/>
              <a:t>Clinton</a:t>
            </a:r>
            <a:r>
              <a:rPr lang="pl-PL" dirty="0"/>
              <a:t>, </a:t>
            </a:r>
            <a:r>
              <a:rPr lang="en-US" dirty="0"/>
              <a:t>Lindsay</a:t>
            </a:r>
            <a:r>
              <a:rPr lang="pl-PL" dirty="0"/>
              <a:t>;</a:t>
            </a:r>
            <a:r>
              <a:rPr lang="en-US" dirty="0"/>
              <a:t> </a:t>
            </a:r>
            <a:r>
              <a:rPr lang="en-US" dirty="0" err="1"/>
              <a:t>Whisnant</a:t>
            </a:r>
            <a:r>
              <a:rPr lang="pl-PL" dirty="0"/>
              <a:t>, </a:t>
            </a:r>
            <a:r>
              <a:rPr lang="en-US" dirty="0"/>
              <a:t>Ryan </a:t>
            </a:r>
            <a:r>
              <a:rPr lang="pl-PL" dirty="0"/>
              <a:t>(2014). „</a:t>
            </a:r>
            <a:r>
              <a:rPr lang="en-US" dirty="0"/>
              <a:t>20 Business Model Innovations for Sustainability</a:t>
            </a:r>
            <a:r>
              <a:rPr lang="pl-PL" dirty="0"/>
              <a:t>”</a:t>
            </a:r>
          </a:p>
          <a:p>
            <a:pPr lvl="1"/>
            <a:r>
              <a:rPr lang="pl-PL" dirty="0">
                <a:hlinkClick r:id="rId3"/>
              </a:rPr>
              <a:t>https</a:t>
            </a:r>
            <a:r>
              <a:rPr lang="pl-PL">
                <a:hlinkClick r:id="rId3"/>
              </a:rPr>
              <a:t>://sustainability.com/wp-content/uploads/2016/07/model_behavior_20_business_model_innovations_for_sustainability.pdf</a:t>
            </a:r>
            <a:endParaRPr lang="pl-PL" dirty="0"/>
          </a:p>
        </p:txBody>
      </p:sp>
    </p:spTree>
    <p:extLst>
      <p:ext uri="{BB962C8B-B14F-4D97-AF65-F5344CB8AC3E}">
        <p14:creationId xmlns:p14="http://schemas.microsoft.com/office/powerpoint/2010/main" val="1285262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349124" y="4528457"/>
            <a:ext cx="7766936" cy="1517049"/>
          </a:xfrm>
        </p:spPr>
        <p:txBody>
          <a:bodyPr>
            <a:normAutofit fontScale="85000" lnSpcReduction="20000"/>
          </a:bodyPr>
          <a:lstStyle/>
          <a:p>
            <a:pPr algn="ctr"/>
            <a:r>
              <a:rPr lang="pl-PL" sz="3900" dirty="0" err="1"/>
              <a:t>Questions</a:t>
            </a:r>
            <a:r>
              <a:rPr lang="pl-PL" sz="3900" dirty="0"/>
              <a:t>? </a:t>
            </a:r>
            <a:r>
              <a:rPr lang="pl-PL" sz="3900" dirty="0" err="1"/>
              <a:t>Comments</a:t>
            </a:r>
            <a:r>
              <a:rPr lang="pl-PL" sz="3900" dirty="0"/>
              <a:t>? Feedback?</a:t>
            </a:r>
          </a:p>
          <a:p>
            <a:pPr algn="ctr"/>
            <a:endParaRPr lang="pl-PL" dirty="0"/>
          </a:p>
          <a:p>
            <a:pPr algn="ctr"/>
            <a:r>
              <a:rPr lang="pl-PL" dirty="0"/>
              <a:t>Training </a:t>
            </a:r>
            <a:r>
              <a:rPr lang="pl-PL" dirty="0" err="1"/>
              <a:t>Week</a:t>
            </a:r>
            <a:r>
              <a:rPr lang="pl-PL" dirty="0"/>
              <a:t> 30 </a:t>
            </a:r>
            <a:r>
              <a:rPr lang="pl-PL" dirty="0" err="1"/>
              <a:t>September</a:t>
            </a:r>
            <a:r>
              <a:rPr lang="pl-PL" dirty="0"/>
              <a:t> – 4th </a:t>
            </a:r>
            <a:r>
              <a:rPr lang="pl-PL" dirty="0" err="1"/>
              <a:t>October</a:t>
            </a:r>
            <a:r>
              <a:rPr lang="pl-PL" dirty="0"/>
              <a:t> 2019</a:t>
            </a:r>
          </a:p>
          <a:p>
            <a:pPr algn="ctr"/>
            <a:r>
              <a:rPr lang="pl-PL" dirty="0" err="1"/>
              <a:t>Thessaloniki</a:t>
            </a:r>
            <a:r>
              <a:rPr lang="pl-PL" dirty="0"/>
              <a:t>, Greece</a:t>
            </a:r>
          </a:p>
        </p:txBody>
      </p:sp>
      <p:sp>
        <p:nvSpPr>
          <p:cNvPr id="5" name="Título 1"/>
          <p:cNvSpPr txBox="1">
            <a:spLocks/>
          </p:cNvSpPr>
          <p:nvPr/>
        </p:nvSpPr>
        <p:spPr>
          <a:xfrm>
            <a:off x="664749" y="1953491"/>
            <a:ext cx="9135687" cy="2238657"/>
          </a:xfrm>
          <a:prstGeom prst="rect">
            <a:avLst/>
          </a:prstGeom>
        </p:spPr>
        <p:txBody>
          <a:bodyPr vert="horz" lIns="91440" tIns="45720" rIns="91440" bIns="45720" rtlCol="0" anchor="b">
            <a:normAutofit fontScale="60000" lnSpcReduction="200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7200" dirty="0"/>
              <a:t>Managing and understanding the quintuple helix towards fostering digital &amp; responsible startups</a:t>
            </a:r>
            <a:endParaRPr lang="es-ES" sz="8000" b="1" dirty="0"/>
          </a:p>
        </p:txBody>
      </p:sp>
    </p:spTree>
    <p:extLst>
      <p:ext uri="{BB962C8B-B14F-4D97-AF65-F5344CB8AC3E}">
        <p14:creationId xmlns:p14="http://schemas.microsoft.com/office/powerpoint/2010/main" val="2930419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s-ES" dirty="0"/>
              <a:t>Contents</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614467155"/>
              </p:ext>
            </p:extLst>
          </p:nvPr>
        </p:nvGraphicFramePr>
        <p:xfrm>
          <a:off x="460148" y="627017"/>
          <a:ext cx="9563417" cy="5432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784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Triple</a:t>
            </a:r>
            <a:r>
              <a:rPr lang="pl-PL" dirty="0"/>
              <a:t> </a:t>
            </a:r>
            <a:r>
              <a:rPr lang="pl-PL" dirty="0" err="1"/>
              <a:t>Helix</a:t>
            </a:r>
            <a:r>
              <a:rPr lang="pl-PL" dirty="0"/>
              <a:t> – the </a:t>
            </a:r>
            <a:r>
              <a:rPr lang="pl-PL" dirty="0" err="1"/>
              <a:t>origin</a:t>
            </a:r>
            <a:r>
              <a:rPr lang="pl-PL" dirty="0"/>
              <a:t> of </a:t>
            </a:r>
            <a:r>
              <a:rPr lang="pl-PL" dirty="0" err="1"/>
              <a:t>Quintuple</a:t>
            </a:r>
            <a:r>
              <a:rPr lang="pl-PL" dirty="0"/>
              <a:t> </a:t>
            </a:r>
            <a:r>
              <a:rPr lang="pl-PL" dirty="0" err="1"/>
              <a:t>Helix</a:t>
            </a:r>
            <a:endParaRPr lang="pl-PL" dirty="0"/>
          </a:p>
        </p:txBody>
      </p:sp>
      <p:sp>
        <p:nvSpPr>
          <p:cNvPr id="3" name="Symbol zastępczy zawartości 2"/>
          <p:cNvSpPr>
            <a:spLocks noGrp="1"/>
          </p:cNvSpPr>
          <p:nvPr>
            <p:ph idx="1"/>
          </p:nvPr>
        </p:nvSpPr>
        <p:spPr>
          <a:xfrm>
            <a:off x="677334" y="2151880"/>
            <a:ext cx="8596668" cy="3880773"/>
          </a:xfrm>
        </p:spPr>
        <p:txBody>
          <a:bodyPr>
            <a:normAutofit/>
          </a:bodyPr>
          <a:lstStyle/>
          <a:p>
            <a:r>
              <a:rPr lang="en-US" dirty="0"/>
              <a:t>The </a:t>
            </a:r>
            <a:r>
              <a:rPr lang="en-US" u="sng" dirty="0"/>
              <a:t>triple helix model of innovation</a:t>
            </a:r>
            <a:r>
              <a:rPr lang="en-US" dirty="0"/>
              <a:t> refers to a set of interactions between academia, industry and governments, to foster economic and social development</a:t>
            </a:r>
            <a:endParaRPr lang="pl-PL" dirty="0"/>
          </a:p>
          <a:p>
            <a:r>
              <a:rPr lang="en-US" dirty="0"/>
              <a:t>This framework was first theorized by Henry </a:t>
            </a:r>
            <a:r>
              <a:rPr lang="en-US" dirty="0" err="1"/>
              <a:t>Etzkowitz</a:t>
            </a:r>
            <a:r>
              <a:rPr lang="en-US" dirty="0"/>
              <a:t> and </a:t>
            </a:r>
            <a:r>
              <a:rPr lang="en-US" dirty="0" err="1"/>
              <a:t>Loet</a:t>
            </a:r>
            <a:r>
              <a:rPr lang="en-US" dirty="0"/>
              <a:t> </a:t>
            </a:r>
            <a:r>
              <a:rPr lang="en-US" dirty="0" err="1"/>
              <a:t>Leydesdorff</a:t>
            </a:r>
            <a:r>
              <a:rPr lang="en-US" dirty="0"/>
              <a:t> in the 1990s</a:t>
            </a:r>
            <a:endParaRPr lang="pl-PL" dirty="0"/>
          </a:p>
          <a:p>
            <a:r>
              <a:rPr lang="en-US" dirty="0"/>
              <a:t>The triple helix model of Innovation</a:t>
            </a:r>
            <a:r>
              <a:rPr lang="pl-PL" dirty="0"/>
              <a:t> </a:t>
            </a:r>
            <a:r>
              <a:rPr lang="en-US" dirty="0"/>
              <a:t>is based on the interactions between the three following elements and their associated ‘initial role’:</a:t>
            </a:r>
            <a:endParaRPr lang="pl-PL" dirty="0"/>
          </a:p>
          <a:p>
            <a:pPr lvl="1"/>
            <a:r>
              <a:rPr lang="en-US" dirty="0"/>
              <a:t>universities </a:t>
            </a:r>
            <a:r>
              <a:rPr lang="pl-PL" dirty="0" err="1"/>
              <a:t>providing</a:t>
            </a:r>
            <a:r>
              <a:rPr lang="pl-PL" dirty="0"/>
              <a:t> </a:t>
            </a:r>
            <a:r>
              <a:rPr lang="pl-PL" dirty="0" err="1"/>
              <a:t>education</a:t>
            </a:r>
            <a:r>
              <a:rPr lang="pl-PL" dirty="0"/>
              <a:t> to </a:t>
            </a:r>
            <a:r>
              <a:rPr lang="pl-PL" dirty="0" err="1"/>
              <a:t>individuals</a:t>
            </a:r>
            <a:r>
              <a:rPr lang="pl-PL" dirty="0"/>
              <a:t> and </a:t>
            </a:r>
            <a:r>
              <a:rPr lang="en-US" dirty="0"/>
              <a:t>engaging in basic research</a:t>
            </a:r>
            <a:endParaRPr lang="pl-PL" dirty="0"/>
          </a:p>
          <a:p>
            <a:pPr lvl="1"/>
            <a:r>
              <a:rPr lang="en-US" dirty="0"/>
              <a:t>industries producing commercial goods</a:t>
            </a:r>
            <a:endParaRPr lang="pl-PL" dirty="0"/>
          </a:p>
          <a:p>
            <a:pPr lvl="1"/>
            <a:r>
              <a:rPr lang="en-US" dirty="0"/>
              <a:t>governments that are regulating markets</a:t>
            </a:r>
            <a:endParaRPr lang="pl-PL" dirty="0"/>
          </a:p>
        </p:txBody>
      </p:sp>
      <p:sp>
        <p:nvSpPr>
          <p:cNvPr id="4" name="Prostokąt 3"/>
          <p:cNvSpPr/>
          <p:nvPr/>
        </p:nvSpPr>
        <p:spPr>
          <a:xfrm>
            <a:off x="677334" y="5874747"/>
            <a:ext cx="8596668" cy="461665"/>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 "The Triple Helix Concept". Stanford University Triple Helix Research Group. 11 July 2011.</a:t>
            </a:r>
          </a:p>
          <a:p>
            <a:pPr>
              <a:buFont typeface="+mj-lt"/>
              <a:buAutoNum type="arabicPeriod"/>
            </a:pPr>
            <a:r>
              <a:rPr lang="pl-PL"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Leydesdorff</a:t>
            </a: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Loet</a:t>
            </a:r>
            <a:r>
              <a:rPr lang="en-US" sz="800" dirty="0">
                <a:solidFill>
                  <a:srgbClr val="222222"/>
                </a:solidFill>
                <a:latin typeface="Arial" panose="020B0604020202020204" pitchFamily="34" charset="0"/>
              </a:rPr>
              <a:t> (2012). "The Knowledge-Based Economy and the Triple Helix Model" . University of Amsterdam, Amsterdam School of Communications Research. </a:t>
            </a:r>
          </a:p>
          <a:p>
            <a:pPr>
              <a:buFont typeface="+mj-lt"/>
              <a:buAutoNum type="arabicPeriod"/>
            </a:pP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Leydesdorff</a:t>
            </a: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Loet</a:t>
            </a:r>
            <a:r>
              <a:rPr lang="en-US" sz="800" dirty="0">
                <a:solidFill>
                  <a:srgbClr val="222222"/>
                </a:solidFill>
                <a:latin typeface="Arial" panose="020B0604020202020204" pitchFamily="34" charset="0"/>
              </a:rPr>
              <a:t>; Lawton Smith, Helen. "The Triple Helix in the context of global change: dynamics and challenges"</a:t>
            </a:r>
          </a:p>
        </p:txBody>
      </p:sp>
    </p:spTree>
    <p:extLst>
      <p:ext uri="{BB962C8B-B14F-4D97-AF65-F5344CB8AC3E}">
        <p14:creationId xmlns:p14="http://schemas.microsoft.com/office/powerpoint/2010/main" val="16923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Quadruple</a:t>
            </a:r>
            <a:r>
              <a:rPr lang="pl-PL" dirty="0"/>
              <a:t> and </a:t>
            </a:r>
            <a:r>
              <a:rPr lang="pl-PL" dirty="0" err="1"/>
              <a:t>Quintuple</a:t>
            </a:r>
            <a:r>
              <a:rPr lang="pl-PL" dirty="0"/>
              <a:t> Innovation </a:t>
            </a:r>
            <a:r>
              <a:rPr lang="pl-PL" dirty="0" err="1"/>
              <a:t>Helix</a:t>
            </a:r>
            <a:endParaRPr lang="pl-PL" dirty="0"/>
          </a:p>
        </p:txBody>
      </p:sp>
      <p:sp>
        <p:nvSpPr>
          <p:cNvPr id="3" name="Symbol zastępczy zawartości 2"/>
          <p:cNvSpPr>
            <a:spLocks noGrp="1"/>
          </p:cNvSpPr>
          <p:nvPr>
            <p:ph idx="1"/>
          </p:nvPr>
        </p:nvSpPr>
        <p:spPr>
          <a:xfrm>
            <a:off x="677334" y="2160589"/>
            <a:ext cx="4356220" cy="3880773"/>
          </a:xfrm>
        </p:spPr>
        <p:txBody>
          <a:bodyPr/>
          <a:lstStyle/>
          <a:p>
            <a:r>
              <a:rPr lang="en-US" dirty="0"/>
              <a:t>The quadruple along with the quintuple innovation helix framework was co-developed by Elias G. </a:t>
            </a:r>
            <a:r>
              <a:rPr lang="en-US" dirty="0" err="1"/>
              <a:t>Carayannis</a:t>
            </a:r>
            <a:r>
              <a:rPr lang="en-US" dirty="0"/>
              <a:t> and David F.J. Campbell</a:t>
            </a:r>
            <a:endParaRPr lang="pl-PL" dirty="0"/>
          </a:p>
          <a:p>
            <a:r>
              <a:rPr lang="en-US" dirty="0"/>
              <a:t>They extend</a:t>
            </a:r>
            <a:r>
              <a:rPr lang="pl-PL" dirty="0" err="1"/>
              <a:t>ed</a:t>
            </a:r>
            <a:r>
              <a:rPr lang="en-US" dirty="0"/>
              <a:t> and expand</a:t>
            </a:r>
            <a:r>
              <a:rPr lang="pl-PL" dirty="0" err="1"/>
              <a:t>ed</a:t>
            </a:r>
            <a:r>
              <a:rPr lang="en-US" dirty="0"/>
              <a:t> substantially the triple helix model of Innovation</a:t>
            </a:r>
            <a:r>
              <a:rPr lang="pl-PL" dirty="0"/>
              <a:t>,</a:t>
            </a:r>
            <a:r>
              <a:rPr lang="en-US" dirty="0"/>
              <a:t> as the framework introduces civil society and the environment as pillars and focal points of policy and practice</a:t>
            </a:r>
          </a:p>
        </p:txBody>
      </p:sp>
      <p:pic>
        <p:nvPicPr>
          <p:cNvPr id="5" name="Symbol zastępczy zawartości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4441" y="1930400"/>
            <a:ext cx="4119561" cy="3881437"/>
          </a:xfrm>
          <a:prstGeom prst="rect">
            <a:avLst/>
          </a:prstGeom>
        </p:spPr>
      </p:pic>
    </p:spTree>
    <p:extLst>
      <p:ext uri="{BB962C8B-B14F-4D97-AF65-F5344CB8AC3E}">
        <p14:creationId xmlns:p14="http://schemas.microsoft.com/office/powerpoint/2010/main" val="1582261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five </a:t>
            </a:r>
            <a:r>
              <a:rPr lang="pl-PL" dirty="0" err="1"/>
              <a:t>helices</a:t>
            </a:r>
            <a:endParaRPr lang="pl-PL" dirty="0"/>
          </a:p>
        </p:txBody>
      </p:sp>
      <p:sp>
        <p:nvSpPr>
          <p:cNvPr id="3" name="Symbol zastępczy zawartości 2"/>
          <p:cNvSpPr>
            <a:spLocks noGrp="1"/>
          </p:cNvSpPr>
          <p:nvPr>
            <p:ph idx="1"/>
          </p:nvPr>
        </p:nvSpPr>
        <p:spPr>
          <a:xfrm>
            <a:off x="686043" y="2108335"/>
            <a:ext cx="8596668" cy="3880773"/>
          </a:xfrm>
        </p:spPr>
        <p:txBody>
          <a:bodyPr>
            <a:normAutofit/>
          </a:bodyPr>
          <a:lstStyle/>
          <a:p>
            <a:r>
              <a:rPr lang="en-US" dirty="0"/>
              <a:t>Apart from active human agents, the most important constituent element of the quintuple helix is knowledge, which, through a circulation between societal subsystems, changes to innovation and know-how in a society and for the economy.</a:t>
            </a:r>
            <a:endParaRPr lang="pl-PL" baseline="30000" dirty="0"/>
          </a:p>
          <a:p>
            <a:r>
              <a:rPr lang="en-US" dirty="0"/>
              <a:t>The quintuple helix visualizes the collective interaction and exchange of this knowledge in a state by means of the following five subsystems (i.e., helices):</a:t>
            </a:r>
            <a:endParaRPr lang="pl-PL" dirty="0"/>
          </a:p>
          <a:p>
            <a:pPr lvl="1"/>
            <a:r>
              <a:rPr lang="en-US" dirty="0"/>
              <a:t>education system</a:t>
            </a:r>
            <a:endParaRPr lang="pl-PL" dirty="0"/>
          </a:p>
          <a:p>
            <a:pPr lvl="1"/>
            <a:r>
              <a:rPr lang="en-US" dirty="0"/>
              <a:t>economic system</a:t>
            </a:r>
            <a:endParaRPr lang="pl-PL" dirty="0"/>
          </a:p>
          <a:p>
            <a:pPr lvl="1"/>
            <a:r>
              <a:rPr lang="en-US" dirty="0"/>
              <a:t>natural environment</a:t>
            </a:r>
            <a:endParaRPr lang="pl-PL" dirty="0"/>
          </a:p>
          <a:p>
            <a:pPr lvl="1"/>
            <a:r>
              <a:rPr lang="en-US" dirty="0"/>
              <a:t>media-based and culture-based public (also ‘civil society’)</a:t>
            </a:r>
            <a:endParaRPr lang="pl-PL" dirty="0"/>
          </a:p>
          <a:p>
            <a:pPr lvl="1"/>
            <a:r>
              <a:rPr lang="en-US" dirty="0"/>
              <a:t>and the political system.</a:t>
            </a:r>
            <a:endParaRPr lang="pl-PL" dirty="0"/>
          </a:p>
        </p:txBody>
      </p:sp>
      <p:sp>
        <p:nvSpPr>
          <p:cNvPr id="5" name="Prostokąt 4"/>
          <p:cNvSpPr/>
          <p:nvPr/>
        </p:nvSpPr>
        <p:spPr>
          <a:xfrm>
            <a:off x="677334" y="5848633"/>
            <a:ext cx="8596668" cy="707886"/>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 Barth, Thorsten D. (2011). "The Idea of a Green New Deal in a Quintuple Helix Model of Knowledge, Know-How and Innovation". International Journal of Social Ecology and Sustainable Development. 2 (1): 6</a:t>
            </a:r>
          </a:p>
          <a:p>
            <a:pPr>
              <a:buFont typeface="+mj-lt"/>
              <a:buAutoNum type="arabicPeriod"/>
            </a:pP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Carayannis</a:t>
            </a:r>
            <a:r>
              <a:rPr lang="en-US" sz="800" dirty="0">
                <a:solidFill>
                  <a:srgbClr val="222222"/>
                </a:solidFill>
                <a:latin typeface="Arial" panose="020B0604020202020204" pitchFamily="34" charset="0"/>
              </a:rPr>
              <a:t>, Elias G.; Campbell, David F.J. (2010). "Triple Helix, Quadruple Helix and Quintuple Helix and How Do Knowledge, Innovation and the Environment Relate To Each Other?: A Proposed Framework for a Trans-disciplinary Analysis of Sustainable Development and Social Ecology". International Journal of Social Ecology and Sustainable Development. 1 (1): 46–48, 62. </a:t>
            </a:r>
          </a:p>
        </p:txBody>
      </p:sp>
    </p:spTree>
    <p:extLst>
      <p:ext uri="{BB962C8B-B14F-4D97-AF65-F5344CB8AC3E}">
        <p14:creationId xmlns:p14="http://schemas.microsoft.com/office/powerpoint/2010/main" val="1838793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five </a:t>
            </a:r>
            <a:r>
              <a:rPr lang="pl-PL" dirty="0" err="1"/>
              <a:t>helices</a:t>
            </a:r>
            <a:r>
              <a:rPr lang="pl-PL" dirty="0"/>
              <a:t> - </a:t>
            </a:r>
            <a:r>
              <a:rPr lang="pl-PL" dirty="0" err="1"/>
              <a:t>continued</a:t>
            </a:r>
            <a:endParaRPr lang="pl-PL" dirty="0"/>
          </a:p>
        </p:txBody>
      </p:sp>
      <p:sp>
        <p:nvSpPr>
          <p:cNvPr id="3" name="Symbol zastępczy zawartości 2"/>
          <p:cNvSpPr>
            <a:spLocks noGrp="1"/>
          </p:cNvSpPr>
          <p:nvPr>
            <p:ph idx="1"/>
          </p:nvPr>
        </p:nvSpPr>
        <p:spPr/>
        <p:txBody>
          <a:bodyPr>
            <a:normAutofit fontScale="85000" lnSpcReduction="20000"/>
          </a:bodyPr>
          <a:lstStyle/>
          <a:p>
            <a:r>
              <a:rPr lang="en-US" dirty="0"/>
              <a:t>Each of the five helices has an asset at its disposal, with a societal and scientific relevance.</a:t>
            </a:r>
          </a:p>
          <a:p>
            <a:pPr lvl="1"/>
            <a:r>
              <a:rPr lang="en-US" dirty="0"/>
              <a:t>The education system defines itself in reference to academia, universities, higher education systems, and schools. In this helix, the necessary ‘human capital’ (e.g., students, teachers, scientists/ researchers, academic entrepreneurs, etc.) of a state is being formed by diffusion and research of knowledge.</a:t>
            </a:r>
          </a:p>
          <a:p>
            <a:pPr lvl="1"/>
            <a:r>
              <a:rPr lang="en-US" dirty="0"/>
              <a:t>The economic system consists of industry/industries, firms, services and banks. This helix concentrates and focuses the economic capital (e.g., entrepreneurship, machines, products, technology, money, etc.) of a state.</a:t>
            </a:r>
          </a:p>
          <a:p>
            <a:pPr lvl="1"/>
            <a:r>
              <a:rPr lang="en-US" dirty="0"/>
              <a:t>The natural environment subsystem is decisive for sustainable development and provides people with natural capital (e.g., resources, plants, variety of animals, etc.).</a:t>
            </a:r>
          </a:p>
          <a:p>
            <a:pPr lvl="1"/>
            <a:r>
              <a:rPr lang="en-US" dirty="0"/>
              <a:t>The media-based and culture-based public subsystem integrates and combines two forms of capital. This helix has, through the culture-based public (e.g., traditions, values, etc.), a social capital. In addition, the helix of media-based public (e.g., television, internet, newspapers, etc.) contains capital of information (e.g., news, communication, social networks).</a:t>
            </a:r>
          </a:p>
          <a:p>
            <a:pPr lvl="1"/>
            <a:r>
              <a:rPr lang="en-US" dirty="0"/>
              <a:t>The political system formulates the will, i.e., where the state is heading, thereby also defining, organizing, and administering the general conditions of the state. Therefore, this helix has political and legal capital (e.g., ideas, laws, plans, politicians, etc.).</a:t>
            </a:r>
          </a:p>
          <a:p>
            <a:endParaRPr lang="pl-PL" dirty="0"/>
          </a:p>
        </p:txBody>
      </p:sp>
    </p:spTree>
    <p:extLst>
      <p:ext uri="{BB962C8B-B14F-4D97-AF65-F5344CB8AC3E}">
        <p14:creationId xmlns:p14="http://schemas.microsoft.com/office/powerpoint/2010/main" val="131486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Circulation</a:t>
            </a:r>
            <a:r>
              <a:rPr lang="pl-PL" dirty="0"/>
              <a:t> of </a:t>
            </a:r>
            <a:r>
              <a:rPr lang="pl-PL" dirty="0" err="1"/>
              <a:t>knowledge</a:t>
            </a:r>
            <a:endParaRPr lang="pl-PL" dirty="0"/>
          </a:p>
        </p:txBody>
      </p:sp>
      <p:pic>
        <p:nvPicPr>
          <p:cNvPr id="5" name="Obraz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421" y="1259840"/>
            <a:ext cx="8928876" cy="4436002"/>
          </a:xfrm>
          <a:prstGeom prst="rect">
            <a:avLst/>
          </a:prstGeom>
        </p:spPr>
      </p:pic>
      <p:sp>
        <p:nvSpPr>
          <p:cNvPr id="4" name="Prostokąt 3"/>
          <p:cNvSpPr/>
          <p:nvPr/>
        </p:nvSpPr>
        <p:spPr>
          <a:xfrm>
            <a:off x="677334" y="5909596"/>
            <a:ext cx="8596668" cy="338554"/>
          </a:xfrm>
          <a:prstGeom prst="rect">
            <a:avLst/>
          </a:prstGeom>
        </p:spPr>
        <p:txBody>
          <a:bodyPr wrap="square">
            <a:spAutoFit/>
          </a:bodyPr>
          <a:lstStyle/>
          <a:p>
            <a:pPr>
              <a:buFont typeface="+mj-lt"/>
              <a:buAutoNum type="arabicPeriod"/>
            </a:pP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Carayannis</a:t>
            </a:r>
            <a:r>
              <a:rPr lang="en-US" sz="800" dirty="0">
                <a:solidFill>
                  <a:srgbClr val="222222"/>
                </a:solidFill>
                <a:latin typeface="Arial" panose="020B0604020202020204" pitchFamily="34" charset="0"/>
              </a:rPr>
              <a:t>, Elias G.; Barth, Thorsten D.; Campbell, David F.J. (2012). "The Quintuple Helix innovation model: global warming as a challenge and driver for innovation". Journal of Innovation and Entrepreneurship. 1 (2): 2.</a:t>
            </a:r>
          </a:p>
        </p:txBody>
      </p:sp>
    </p:spTree>
    <p:extLst>
      <p:ext uri="{BB962C8B-B14F-4D97-AF65-F5344CB8AC3E}">
        <p14:creationId xmlns:p14="http://schemas.microsoft.com/office/powerpoint/2010/main" val="154835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Circulation</a:t>
            </a:r>
            <a:r>
              <a:rPr lang="pl-PL" dirty="0"/>
              <a:t> of </a:t>
            </a:r>
            <a:r>
              <a:rPr lang="pl-PL" dirty="0" err="1"/>
              <a:t>knowledge</a:t>
            </a:r>
            <a:endParaRPr lang="pl-PL" dirty="0"/>
          </a:p>
        </p:txBody>
      </p:sp>
      <p:sp>
        <p:nvSpPr>
          <p:cNvPr id="3" name="Symbol zastępczy zawartości 2"/>
          <p:cNvSpPr>
            <a:spLocks noGrp="1"/>
          </p:cNvSpPr>
          <p:nvPr>
            <p:ph idx="1"/>
          </p:nvPr>
        </p:nvSpPr>
        <p:spPr/>
        <p:txBody>
          <a:bodyPr>
            <a:normAutofit fontScale="70000" lnSpcReduction="20000"/>
          </a:bodyPr>
          <a:lstStyle/>
          <a:p>
            <a:r>
              <a:rPr lang="en-US" dirty="0"/>
              <a:t>Step 1: When investments flow into the education helix to promote sustainable development, they create new impulses and suggestions for knowledge creation in the education system. Therefore, a larger output of innovations from science and research can be obtained. Simultaneously, teaching and training improve their effectiveness. The output that arises from human capital for sustainable development is then an input into the economic system helix.</a:t>
            </a:r>
          </a:p>
          <a:p>
            <a:r>
              <a:rPr lang="en-US" dirty="0"/>
              <a:t>Step 2: Through the input of new knowledge via human capital into the economic system helix, the value of the knowledge economy consequently increases. Through the enhancement of knowledge, important further production facilitates and develops opportunities for a sustainable, future-sensitive green economy, based on knowledge creation. This knowledge creation realizes in the economic system new types of jobs, new green products and new green services, together with new and decisive impulses for greener economic growth. In this subsystem, new values, like corporate social responsibility, are demanded, enabling and supporting a new output of know-how and innovations by the economic system into the natural environment helix.</a:t>
            </a:r>
          </a:p>
          <a:p>
            <a:r>
              <a:rPr lang="en-US" dirty="0"/>
              <a:t>Step 3: This new sustainability as an output of the economic system is a new input of knowledge in the natural environment helix. This new knowledge ‘communicates’ to nature and results in less exploitation, destruction, contamination, and wastefulness. The natural environment can, thus, regenerate itself and strengthen its natural capital, and humanity can also learn from nature via new knowledge creation. The goal of this helix is to live in balance with nature, to develop regenerative technologies, and to use available, finite resources sustainably. Here, natural science disciplines come into play, forming new green know-how. This know-how is then an output of the natural environment subsystem into the public helix.</a:t>
            </a:r>
          </a:p>
        </p:txBody>
      </p:sp>
    </p:spTree>
    <p:extLst>
      <p:ext uri="{BB962C8B-B14F-4D97-AF65-F5344CB8AC3E}">
        <p14:creationId xmlns:p14="http://schemas.microsoft.com/office/powerpoint/2010/main" val="2069918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Circulation</a:t>
            </a:r>
            <a:r>
              <a:rPr lang="pl-PL" dirty="0"/>
              <a:t> of </a:t>
            </a:r>
            <a:r>
              <a:rPr lang="pl-PL" dirty="0" err="1"/>
              <a:t>knowledge</a:t>
            </a:r>
            <a:endParaRPr lang="pl-PL" dirty="0"/>
          </a:p>
        </p:txBody>
      </p:sp>
      <p:sp>
        <p:nvSpPr>
          <p:cNvPr id="3" name="Symbol zastępczy zawartości 2"/>
          <p:cNvSpPr>
            <a:spLocks noGrp="1"/>
          </p:cNvSpPr>
          <p:nvPr>
            <p:ph idx="1"/>
          </p:nvPr>
        </p:nvSpPr>
        <p:spPr/>
        <p:txBody>
          <a:bodyPr>
            <a:normAutofit fontScale="70000" lnSpcReduction="20000"/>
          </a:bodyPr>
          <a:lstStyle/>
          <a:p>
            <a:r>
              <a:rPr lang="en-US" dirty="0"/>
              <a:t>Step 3: This new sustainability as an output of the economic system is a new input of knowledge in the natural environment helix. This new knowledge ‘communicates’ to nature and results in less exploitation, destruction, contamination, and wastefulness. The natural environment can, thus, regenerate itself and strengthen its natural capital, and humanity can also learn from nature via new knowledge creation. The goal of this helix is to live in balance with nature, to develop regenerative technologies, and to use available, finite resources sustainably. Here, natural science disciplines come into play, forming new green know-how. This know-how is then an output of the natural environment subsystem into the public helix.</a:t>
            </a:r>
          </a:p>
          <a:p>
            <a:r>
              <a:rPr lang="en-US" dirty="0"/>
              <a:t>Step 4: The output of the natural environment results in an input of new knowledge about nature and a greener lifestyle for the media-based and culture-based public helix. Here, the media-based public receives information capital, which spreads through the media information about a new green consciousness. This capital should provide incentives on how a green lifestyle can be implemented in a simple, affordable, and conscious way, i.e., knowledge creation. This knowledge creation promotes the social capital of the culture-based public, on which a society depends for sustainable development. This know-how output then serves as new input, about the wishes, needs, problems, or satisfaction of citizens, for the political system helix.</a:t>
            </a:r>
          </a:p>
          <a:p>
            <a:r>
              <a:rPr lang="en-US" dirty="0"/>
              <a:t>Step 5: The input of knowledge into the political system is the know-how from the media-based and culture-based public together with the collective knowledge from the three other subsystems of society. Important discussions on this new knowledge in the political systems are necessary impulses for knowledge creation. The goal of this knowledge creation is political and legal capital, making the quintuple helix model more effective and more sustainable. Consequently, there is an output of suggestions, sustainable investments, and objectives. This leads to the circulation of knowledge back into the education system.</a:t>
            </a:r>
          </a:p>
        </p:txBody>
      </p:sp>
    </p:spTree>
    <p:extLst>
      <p:ext uri="{BB962C8B-B14F-4D97-AF65-F5344CB8AC3E}">
        <p14:creationId xmlns:p14="http://schemas.microsoft.com/office/powerpoint/2010/main" val="508786608"/>
      </p:ext>
    </p:extLst>
  </p:cSld>
  <p:clrMapOvr>
    <a:masterClrMapping/>
  </p:clrMapOvr>
</p:sld>
</file>

<file path=ppt/theme/theme1.xml><?xml version="1.0" encoding="utf-8"?>
<a:theme xmlns:a="http://schemas.openxmlformats.org/drawingml/2006/main" name="Faseta">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5080</TotalTime>
  <Words>4388</Words>
  <Application>Microsoft Office PowerPoint</Application>
  <PresentationFormat>Widescreen</PresentationFormat>
  <Paragraphs>225</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Trebuchet MS</vt:lpstr>
      <vt:lpstr>Wingdings</vt:lpstr>
      <vt:lpstr>Wingdings 3</vt:lpstr>
      <vt:lpstr>Faseta</vt:lpstr>
      <vt:lpstr>PowerPoint Presentation</vt:lpstr>
      <vt:lpstr>Contents</vt:lpstr>
      <vt:lpstr>Triple Helix – the origin of Quintuple Helix</vt:lpstr>
      <vt:lpstr>Quadruple and Quintuple Innovation Helix</vt:lpstr>
      <vt:lpstr>The five helices</vt:lpstr>
      <vt:lpstr>The five helices - continued</vt:lpstr>
      <vt:lpstr>Circulation of knowledge</vt:lpstr>
      <vt:lpstr>Circulation of knowledge</vt:lpstr>
      <vt:lpstr>Circulation of knowledge</vt:lpstr>
      <vt:lpstr>Quintuple Helix vs Eco-friendly/Responsible and Digital Business Models</vt:lpstr>
      <vt:lpstr>Quintuple Helix – examples and further reading</vt:lpstr>
      <vt:lpstr>Corporate Social Responsibility (CSR) - definition</vt:lpstr>
      <vt:lpstr>Corporate Social Responsibility (CSR) - definition</vt:lpstr>
      <vt:lpstr>CSR approaches</vt:lpstr>
      <vt:lpstr>Corporate social initiatives</vt:lpstr>
      <vt:lpstr>Common CSR actions</vt:lpstr>
      <vt:lpstr>Common CSR actions </vt:lpstr>
      <vt:lpstr>CSR – examples and further reading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Bartek Kalinowski</dc:creator>
  <cp:lastModifiedBy>Zoi Xygalata</cp:lastModifiedBy>
  <cp:revision>100</cp:revision>
  <dcterms:created xsi:type="dcterms:W3CDTF">2016-09-07T12:06:41Z</dcterms:created>
  <dcterms:modified xsi:type="dcterms:W3CDTF">2021-07-20T10:19:09Z</dcterms:modified>
</cp:coreProperties>
</file>