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62" r:id="rId4"/>
    <p:sldId id="260" r:id="rId5"/>
    <p:sldId id="261" r:id="rId6"/>
    <p:sldId id="266" r:id="rId7"/>
    <p:sldId id="267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63" r:id="rId17"/>
    <p:sldId id="264" r:id="rId18"/>
    <p:sldId id="275" r:id="rId19"/>
    <p:sldId id="277" r:id="rId20"/>
    <p:sldId id="282" r:id="rId21"/>
    <p:sldId id="278" r:id="rId22"/>
    <p:sldId id="279" r:id="rId23"/>
    <p:sldId id="280" r:id="rId24"/>
    <p:sldId id="281" r:id="rId25"/>
    <p:sldId id="283" r:id="rId26"/>
    <p:sldId id="290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  <p:pic>
        <p:nvPicPr>
          <p:cNvPr id="20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1" y="299849"/>
            <a:ext cx="3583657" cy="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 userDrawn="1"/>
        </p:nvSpPr>
        <p:spPr>
          <a:xfrm>
            <a:off x="606448" y="6455477"/>
            <a:ext cx="864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This project has been funded with support from the European Commission. This publication [communication] reflects the views only of the author, and the Commission cannot be held responsible for any use which may be made of the information contained therein. </a:t>
            </a:r>
            <a:endParaRPr lang="pl-PL" sz="8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665ABA6-4E91-5B4B-B483-C661D5664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239" y="312162"/>
            <a:ext cx="1447364" cy="7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9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38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66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87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08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8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92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67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08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62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tiff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CA2E-D030-435A-A8C5-0BFFB2E86D68}" type="datetimeFigureOut">
              <a:rPr lang="pl-PL" smtClean="0"/>
              <a:t>09.07.2021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20F73-06DE-4BD6-AEEE-3A7B85211BBB}" type="slidenum">
              <a:rPr lang="pl-PL" smtClean="0"/>
              <a:t>‹n.›</a:t>
            </a:fld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2CA2A4-391F-DE4A-B05B-75F24A35546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0298" y="94543"/>
            <a:ext cx="965131" cy="509589"/>
          </a:xfrm>
          <a:prstGeom prst="rect">
            <a:avLst/>
          </a:prstGeom>
        </p:spPr>
      </p:pic>
      <p:pic>
        <p:nvPicPr>
          <p:cNvPr id="19" name="Obraz 1">
            <a:extLst>
              <a:ext uri="{FF2B5EF4-FFF2-40B4-BE49-F238E27FC236}">
                <a16:creationId xmlns="" xmlns:a16="http://schemas.microsoft.com/office/drawing/2014/main" id="{43568276-8E15-4E48-A3F9-719B983FE0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47" y="147908"/>
            <a:ext cx="1830191" cy="4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AhIFD9czk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d/e/1FAIpQLSch4T8v-hF5K9KhfNOvVQYtolbuGEMjdP92p8H2YLAUD_efYg/viewform?usp=sf_lin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1vskiVDwl4" TargetMode="Externa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SgOiUNxlO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noProof="1" smtClean="0"/>
              <a:t>Strategie per imprenditori digitali e responsabili</a:t>
            </a:r>
            <a:endParaRPr lang="es-ES_tradnl" noProof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pl-PL" dirty="0"/>
          </a:p>
          <a:p>
            <a:pPr algn="ctr"/>
            <a:r>
              <a:rPr lang="pl-PL" dirty="0" err="1" smtClean="0"/>
              <a:t>Gennaio</a:t>
            </a:r>
            <a:r>
              <a:rPr lang="pl-PL" dirty="0" smtClean="0"/>
              <a:t> </a:t>
            </a:r>
            <a:r>
              <a:rPr lang="pl-PL" dirty="0"/>
              <a:t>2021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94083" y="521141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/>
              <a:t>Elisa </a:t>
            </a:r>
            <a:r>
              <a:rPr lang="es-ES" dirty="0" err="1"/>
              <a:t>Almenzar</a:t>
            </a:r>
            <a:r>
              <a:rPr lang="es-ES" dirty="0"/>
              <a:t> Ramírez</a:t>
            </a:r>
            <a:endParaRPr lang="pl-PL" dirty="0"/>
          </a:p>
          <a:p>
            <a:pPr algn="l"/>
            <a:r>
              <a:rPr lang="es-ES" dirty="0"/>
              <a:t>Abel Jiménez De la Torre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386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Capacità di comunicazione</a:t>
            </a:r>
            <a:endParaRPr lang="es-ES_tradnl" noProof="1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499095"/>
            <a:ext cx="8687637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4645026"/>
            <a:ext cx="8596668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Google Shape;221;p10"/>
          <p:cNvSpPr>
            <a:spLocks noGrp="1"/>
          </p:cNvSpPr>
          <p:nvPr>
            <p:ph idx="1"/>
          </p:nvPr>
        </p:nvSpPr>
        <p:spPr>
          <a:xfrm>
            <a:off x="662820" y="2165499"/>
            <a:ext cx="8596668" cy="3880773"/>
          </a:xfrm>
          <a:prstGeom prst="ellipse">
            <a:avLst/>
          </a:prstGeom>
          <a:gradFill>
            <a:gsLst>
              <a:gs pos="0">
                <a:srgbClr val="D6948E"/>
              </a:gs>
              <a:gs pos="73000">
                <a:srgbClr val="E3BEBB"/>
              </a:gs>
              <a:gs pos="100000">
                <a:srgbClr val="F0E0DE"/>
              </a:gs>
            </a:gsLst>
            <a:lin ang="5400000" scaled="0"/>
          </a:gra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223;p10"/>
          <p:cNvSpPr/>
          <p:nvPr/>
        </p:nvSpPr>
        <p:spPr>
          <a:xfrm>
            <a:off x="4261666" y="5068937"/>
            <a:ext cx="1375410" cy="365760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0" i="0" u="none" strike="noStrike" cap="none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Ricevitore</a:t>
            </a:r>
            <a:endParaRPr lang="es-ES_tradnl" noProof="1"/>
          </a:p>
        </p:txBody>
      </p:sp>
      <p:sp>
        <p:nvSpPr>
          <p:cNvPr id="10" name="Google Shape;222;p10"/>
          <p:cNvSpPr/>
          <p:nvPr/>
        </p:nvSpPr>
        <p:spPr>
          <a:xfrm>
            <a:off x="3989196" y="2634343"/>
            <a:ext cx="2058169" cy="457200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Comunicatore</a:t>
            </a:r>
            <a:endParaRPr lang="es-ES_tradnl" sz="1800" b="0" i="0" u="none" strike="noStrike" cap="none" noProof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65257" y="3759200"/>
            <a:ext cx="1464827" cy="346686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</a:rPr>
              <a:t>Messaggio</a:t>
            </a:r>
            <a:endParaRPr lang="es-ES" dirty="0">
              <a:solidFill>
                <a:srgbClr val="3F3F3F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937657" y="3759200"/>
            <a:ext cx="1502229" cy="346686"/>
          </a:xfrm>
          <a:prstGeom prst="rect">
            <a:avLst/>
          </a:prstGeom>
          <a:solidFill>
            <a:srgbClr val="F49D86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_tradnl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</a:rPr>
              <a:t>Feedback</a:t>
            </a:r>
            <a:endParaRPr lang="es-ES_tradnl" noProof="1">
              <a:solidFill>
                <a:srgbClr val="3F3F3F"/>
              </a:solidFill>
              <a:latin typeface="Century Gothic"/>
              <a:ea typeface="Century Gothic"/>
              <a:cs typeface="Century Gothic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545455" y="2862943"/>
            <a:ext cx="768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6313714" y="2862943"/>
            <a:ext cx="0" cy="238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5637076" y="5251817"/>
            <a:ext cx="6766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3628571" y="5251817"/>
            <a:ext cx="633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3628571" y="2862943"/>
            <a:ext cx="0" cy="238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3628571" y="2862943"/>
            <a:ext cx="6330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439886" y="1505633"/>
            <a:ext cx="35087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noProof="1" smtClean="0"/>
              <a:t>Ciclo della comunicazione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9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1486"/>
          </a:xfrm>
        </p:spPr>
        <p:txBody>
          <a:bodyPr>
            <a:normAutofit fontScale="90000"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Elementi essenziali per una comunicazione efficace e responsabile</a:t>
            </a:r>
            <a:endParaRPr lang="es-ES_tradnl" noProof="1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555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Pts val="1800"/>
              <a:buNone/>
            </a:pPr>
            <a:r>
              <a:rPr lang="en-US" noProof="1" smtClean="0"/>
              <a:t>Scopo della comunicazione: </a:t>
            </a:r>
          </a:p>
          <a:p>
            <a:pPr>
              <a:lnSpc>
                <a:spcPct val="90000"/>
              </a:lnSpc>
              <a:buSzPts val="1800"/>
              <a:buFont typeface="Wingdings 3" charset="2"/>
              <a:buChar char="🠶"/>
            </a:pPr>
            <a:r>
              <a:rPr lang="en-US" noProof="1" smtClean="0"/>
              <a:t>- Veicolare idee in una maniera chiara, concisa e diretta </a:t>
            </a:r>
          </a:p>
          <a:p>
            <a:pPr>
              <a:lnSpc>
                <a:spcPct val="90000"/>
              </a:lnSpc>
              <a:buSzPts val="1800"/>
              <a:buFont typeface="Wingdings 3" charset="2"/>
              <a:buChar char="🠶"/>
            </a:pPr>
            <a:r>
              <a:rPr lang="en-US" noProof="1" smtClean="0"/>
              <a:t>2. </a:t>
            </a:r>
            <a:r>
              <a:rPr lang="en-US" noProof="1" smtClean="0"/>
              <a:t>Comunicazione efficace</a:t>
            </a:r>
            <a:r>
              <a:rPr lang="en-US" noProof="1" smtClean="0"/>
              <a:t>:</a:t>
            </a:r>
          </a:p>
          <a:p>
            <a:pPr marL="0" indent="0">
              <a:lnSpc>
                <a:spcPct val="90000"/>
              </a:lnSpc>
              <a:buSzPts val="1800"/>
              <a:buNone/>
            </a:pPr>
            <a:r>
              <a:rPr lang="en-US" noProof="1" smtClean="0"/>
              <a:t>- Utilizza un linguaggio chiaro, conciso e diretto </a:t>
            </a:r>
          </a:p>
          <a:p>
            <a:pPr marL="0" indent="0">
              <a:lnSpc>
                <a:spcPct val="90000"/>
              </a:lnSpc>
              <a:buSzPts val="1800"/>
              <a:buNone/>
            </a:pPr>
            <a:r>
              <a:rPr lang="en-US" noProof="1" smtClean="0"/>
              <a:t>- Rendi chiaramente comprensibile il tuo punto di vista.</a:t>
            </a:r>
          </a:p>
          <a:p>
            <a:pPr marL="0" indent="0">
              <a:buNone/>
            </a:pPr>
            <a:endParaRPr lang="en-US" noProof="1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4" y="4433034"/>
            <a:ext cx="8596668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Esercizio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 3 🡪  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Creazione del messaggio</a:t>
            </a:r>
            <a:endParaRPr lang="es-ES_tradnl" noProof="1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487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Per gruppi</a:t>
            </a:r>
            <a:r>
              <a:rPr lang="en-US" noProof="1" smtClean="0"/>
              <a:t>: (3 minuti) immaginate un messaggio breve, chiaro e diretto, utilizzando una o tutte le seguenti parole. Assicuratevi che abbia un senso e utilizzate almeno 4 termini tra quelli dell’elenco a seguire. </a:t>
            </a:r>
          </a:p>
          <a:p>
            <a:pPr marL="0" lvl="0" indent="0">
              <a:buSzPts val="1800"/>
              <a:buNone/>
            </a:pPr>
            <a:r>
              <a:rPr lang="en-US" noProof="1" smtClean="0"/>
              <a:t>Parole</a:t>
            </a:r>
            <a:r>
              <a:rPr lang="en-US" noProof="1" smtClean="0"/>
              <a:t>: </a:t>
            </a:r>
            <a:r>
              <a:rPr lang="en-US" noProof="1" smtClean="0"/>
              <a:t>c</a:t>
            </a:r>
            <a:r>
              <a:rPr lang="en-US" noProof="1" smtClean="0"/>
              <a:t>omputer, </a:t>
            </a:r>
            <a:r>
              <a:rPr lang="en-US" noProof="1" smtClean="0"/>
              <a:t>pittura</a:t>
            </a:r>
            <a:r>
              <a:rPr lang="en-US" noProof="1" smtClean="0"/>
              <a:t>, mouse, </a:t>
            </a:r>
            <a:r>
              <a:rPr lang="en-US" noProof="1" smtClean="0"/>
              <a:t>farmacia</a:t>
            </a:r>
            <a:r>
              <a:rPr lang="en-US" noProof="1" smtClean="0"/>
              <a:t>, mela, pasta, penna, appartamento, porta, furgone, aria condizionata, guardaroba, sport, TV </a:t>
            </a:r>
            <a:r>
              <a:rPr lang="en-US" noProof="1" smtClean="0"/>
              <a:t>e</a:t>
            </a:r>
            <a:r>
              <a:rPr lang="en-US" noProof="1" smtClean="0"/>
              <a:t> paesi (stati). </a:t>
            </a:r>
          </a:p>
          <a:p>
            <a:pPr fontAlgn="base"/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753156"/>
            <a:ext cx="8979040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557009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0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5029"/>
          </a:xfrm>
        </p:spPr>
        <p:txBody>
          <a:bodyPr>
            <a:normAutofit fontScale="90000"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Importanza della comunicazione per l’imprenditorialità</a:t>
            </a:r>
            <a:endParaRPr lang="es-ES_tradnl" noProof="1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31" y="2119096"/>
            <a:ext cx="8596668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Necessità di spiegare, discutere, vendere e promuovere merci o servizi. </a:t>
            </a:r>
          </a:p>
          <a:p>
            <a:pPr>
              <a:spcBef>
                <a:spcPts val="0"/>
              </a:spcBef>
              <a:buSzPts val="1800"/>
            </a:pPr>
            <a:endParaRPr lang="en-US" noProof="1" smtClean="0"/>
          </a:p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Necessità di esprimersi in maniera chiara, sia in forma verbale che scritta. </a:t>
            </a:r>
          </a:p>
          <a:p>
            <a:pPr>
              <a:buSzPts val="1800"/>
            </a:pPr>
            <a:endParaRPr lang="en-US" noProof="1" smtClean="0"/>
          </a:p>
          <a:p>
            <a:pPr marL="0" lvl="0" indent="0">
              <a:buSzPts val="1800"/>
              <a:buNone/>
            </a:pPr>
            <a:endParaRPr lang="en-US" noProof="1" smtClean="0"/>
          </a:p>
          <a:p>
            <a:pPr marL="0" lvl="0" indent="0">
              <a:buSzPts val="2000"/>
              <a:buNone/>
            </a:pPr>
            <a:r>
              <a:rPr lang="en-US" sz="2000" b="1" noProof="1" smtClean="0"/>
              <a:t>Cosa potrebbe accadere se queste condizioni non vengono rispettate? </a:t>
            </a:r>
            <a:r>
              <a:rPr lang="en-US" u="sng" noProof="1" smtClean="0">
                <a:solidFill>
                  <a:schemeClr val="hlink"/>
                </a:solidFill>
                <a:hlinkClick r:id="rId2"/>
              </a:rPr>
              <a:t>https://www.youtube.com/watch?v=AAhIFD9czks</a:t>
            </a:r>
            <a:endParaRPr lang="en-US" noProof="1" smtClean="0"/>
          </a:p>
          <a:p>
            <a:pPr marL="0" indent="0" fontAlgn="base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4" y="3671496"/>
            <a:ext cx="8727831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23546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7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>
            <a:normAutofit fontScale="90000"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Barriere a una comunicazione efficace e responsabile</a:t>
            </a:r>
            <a:endParaRPr lang="es-ES_tradnl" noProof="1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9604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n-US" b="1" noProof="1" smtClean="0"/>
              <a:t>Barriere </a:t>
            </a:r>
            <a:r>
              <a:rPr lang="en-US" noProof="1" smtClean="0"/>
              <a:t>fisiche come equipaggiamento non adeguato (</a:t>
            </a:r>
            <a:r>
              <a:rPr lang="en-US" i="1" noProof="1" smtClean="0"/>
              <a:t>computer</a:t>
            </a:r>
            <a:r>
              <a:rPr lang="en-US" noProof="1" smtClean="0"/>
              <a:t> obsoleti o segnale digitale instabile).</a:t>
            </a:r>
          </a:p>
          <a:p>
            <a:pPr>
              <a:lnSpc>
                <a:spcPct val="90000"/>
              </a:lnSpc>
              <a:buSzPts val="1800"/>
            </a:pPr>
            <a:r>
              <a:rPr lang="en-US" b="1" noProof="1" smtClean="0"/>
              <a:t>Attitudini</a:t>
            </a:r>
            <a:r>
              <a:rPr lang="en-US" noProof="1" smtClean="0"/>
              <a:t>: una forte carica emotiva mediata da </a:t>
            </a:r>
            <a:r>
              <a:rPr lang="en-US" i="1" noProof="1" smtClean="0"/>
              <a:t>stress</a:t>
            </a:r>
            <a:r>
              <a:rPr lang="en-US" noProof="1" smtClean="0"/>
              <a:t> o rabbia può distogliere dall’obiettivo. Ciò nondimeno le conversazioni emotive non necessariamente sono infruttuose; dipende tutto dal contesto. </a:t>
            </a:r>
          </a:p>
          <a:p>
            <a:pPr>
              <a:lnSpc>
                <a:spcPct val="90000"/>
              </a:lnSpc>
              <a:buSzPts val="1800"/>
            </a:pPr>
            <a:r>
              <a:rPr lang="en-US" b="1" noProof="1" smtClean="0"/>
              <a:t>Linguaggio</a:t>
            </a:r>
            <a:r>
              <a:rPr lang="en-US" noProof="1" smtClean="0"/>
              <a:t>: è importantissimo, soprattutto quando le persone coinvolte appartengono a differenti generazioni o aree geografiche. </a:t>
            </a:r>
          </a:p>
          <a:p>
            <a:pPr>
              <a:lnSpc>
                <a:spcPct val="90000"/>
              </a:lnSpc>
              <a:buSzPts val="1800"/>
            </a:pPr>
            <a:r>
              <a:rPr lang="en-US" b="1" noProof="1" smtClean="0"/>
              <a:t>Problemi</a:t>
            </a:r>
            <a:r>
              <a:rPr lang="en-US" noProof="1" smtClean="0"/>
              <a:t> </a:t>
            </a:r>
            <a:r>
              <a:rPr lang="en-US" noProof="1" smtClean="0"/>
              <a:t>con l’organizzazione del </a:t>
            </a:r>
            <a:r>
              <a:rPr lang="en-US" i="1" noProof="1" smtClean="0"/>
              <a:t>business</a:t>
            </a:r>
            <a:r>
              <a:rPr lang="en-US" noProof="1" smtClean="0"/>
              <a:t>: una pianificazione poco chiara dei compiti e delle scadenze può impattare sul ritmo e sull’efficacia di una conversazione. </a:t>
            </a:r>
          </a:p>
          <a:p>
            <a:pPr>
              <a:lnSpc>
                <a:spcPct val="90000"/>
              </a:lnSpc>
              <a:buSzPts val="1800"/>
            </a:pPr>
            <a:r>
              <a:rPr lang="en-US" b="1" noProof="1" smtClean="0"/>
              <a:t>Giudizi</a:t>
            </a:r>
            <a:r>
              <a:rPr lang="en-US" b="1" noProof="1" smtClean="0"/>
              <a:t> culturali</a:t>
            </a:r>
            <a:r>
              <a:rPr lang="en-US" noProof="1" smtClean="0"/>
              <a:t>: non di rado le persone si fanno idee sugli altri partendo dal loro retroterra culturale o dagli stereotipi. </a:t>
            </a:r>
            <a:endParaRPr lang="en-US" noProof="1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041895"/>
            <a:ext cx="8918749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767548" y="4435496"/>
            <a:ext cx="8747927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LAVORO PER LA PROSSIMA SESSIONE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noProof="1" smtClean="0"/>
              <a:t>Per gruppi: definire un breve </a:t>
            </a:r>
            <a:r>
              <a:rPr lang="en-US" b="1" noProof="1" smtClean="0"/>
              <a:t>business plan </a:t>
            </a:r>
            <a:r>
              <a:rPr lang="en-US" noProof="1" smtClean="0"/>
              <a:t>(anche utilizzando quello sul quale state lavorando) e prepararsi a presentarlo in termini sintetici in non più di 5 minuti. </a:t>
            </a:r>
            <a:endParaRPr lang="en-US" noProof="1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3394503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4966069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6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1200"/>
          </a:xfrm>
        </p:spPr>
        <p:txBody>
          <a:bodyPr>
            <a:normAutofit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Questionario sulle capacità comunicative</a:t>
            </a:r>
            <a:endParaRPr lang="es-ES_tradnl" b="1" noProof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165415"/>
          </a:xfrm>
        </p:spPr>
        <p:txBody>
          <a:bodyPr/>
          <a:lstStyle/>
          <a:p>
            <a:r>
              <a:rPr lang="es-ES" u="sng" dirty="0">
                <a:solidFill>
                  <a:schemeClr val="hlink"/>
                </a:solidFill>
                <a:hlinkClick r:id="rId2"/>
              </a:rPr>
              <a:t>https://docs.google.com/forms/d/e/1FAIpQLSch4T8v-hF5K9KhfNOvVQYtolbuGEMjdP92p8H2YLAUD_efYg/viewform?usp=sf_link</a:t>
            </a:r>
            <a:endParaRPr lang="es-ES" dirty="0"/>
          </a:p>
          <a:p>
            <a:pPr lvl="0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44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566057"/>
            <a:ext cx="8596668" cy="1248229"/>
          </a:xfrm>
        </p:spPr>
        <p:txBody>
          <a:bodyPr>
            <a:normAutofit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10 modi per costruire conversazioni migliori (TED Talk)</a:t>
            </a:r>
            <a:endParaRPr lang="es-ES_tradnl" b="1" noProof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1800" u="sng" dirty="0">
                <a:solidFill>
                  <a:schemeClr val="hlink"/>
                </a:solidFill>
                <a:hlinkClick r:id="rId2"/>
              </a:rPr>
              <a:t>https://www.youtube.com/watch?v=R1vskiVDwl4</a:t>
            </a:r>
            <a:endParaRPr lang="es-ES" sz="1800" dirty="0"/>
          </a:p>
          <a:p>
            <a:pPr marL="457200" lvl="1" indent="0">
              <a:buNone/>
            </a:pPr>
            <a:endParaRPr lang="es-ES" sz="1800" b="1" dirty="0"/>
          </a:p>
        </p:txBody>
      </p:sp>
      <p:pic>
        <p:nvPicPr>
          <p:cNvPr id="4" name="Google Shape;262;p15" descr="C:\Users\USUARIO\Downloads\akson-1K8pIbIrhkQ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074" y="3078843"/>
            <a:ext cx="780288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44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noProof="1" smtClean="0"/>
              <a:t>Benvenuti alla sessione</a:t>
            </a:r>
            <a:r>
              <a:rPr lang="es-ES_tradnl" noProof="1" smtClean="0"/>
              <a:t> 2</a:t>
            </a:r>
            <a:endParaRPr lang="es-ES_tradnl" noProof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  <a:r>
              <a:rPr lang="es-ES" noProof="1" smtClean="0"/>
              <a:t>Promuovere strategie per imprenditori digitali e responsabili </a:t>
            </a:r>
          </a:p>
          <a:p>
            <a:pPr algn="ctr"/>
            <a:r>
              <a:rPr lang="pl-PL" noProof="1" smtClean="0"/>
              <a:t>Online- </a:t>
            </a:r>
            <a:r>
              <a:rPr lang="es-ES" noProof="1" smtClean="0"/>
              <a:t>Granada</a:t>
            </a:r>
            <a:r>
              <a:rPr lang="pl-PL" noProof="1" smtClean="0"/>
              <a:t>, Spagna</a:t>
            </a:r>
            <a:endParaRPr lang="pl-PL" noProof="1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94083" y="521141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noProof="1" smtClean="0"/>
              <a:t>Elisa Almenzar Ramirez</a:t>
            </a:r>
            <a:endParaRPr lang="pl-PL" noProof="1" smtClean="0"/>
          </a:p>
          <a:p>
            <a:pPr algn="l"/>
            <a:r>
              <a:rPr lang="es-ES" noProof="1" smtClean="0"/>
              <a:t>Abel Jiménez de la Torre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25353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Risultati del questionario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="" xmlns:a16="http://schemas.microsoft.com/office/drawing/2014/main" id="{C0E99B15-729C-6E45-91DC-2650F922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2172"/>
            <a:ext cx="9645950" cy="1204685"/>
          </a:xfrm>
        </p:spPr>
        <p:txBody>
          <a:bodyPr>
            <a:noAutofit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</a:rPr>
              <a:t>Capacità comunicative per imprenditori responsabili e digitali</a:t>
            </a:r>
            <a:endParaRPr lang="es-ES_tradnl" noProof="1"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77334" y="2160589"/>
            <a:ext cx="5708952" cy="3880773"/>
          </a:xfrm>
        </p:spPr>
        <p:txBody>
          <a:bodyPr/>
          <a:lstStyle/>
          <a:p>
            <a:pPr lvl="0">
              <a:spcBef>
                <a:spcPts val="0"/>
              </a:spcBef>
              <a:buSzPts val="1800"/>
              <a:buChar char="🠶"/>
            </a:pPr>
            <a:r>
              <a:rPr lang="en-US" b="1" noProof="1" smtClean="0"/>
              <a:t>Blocco 1 </a:t>
            </a:r>
            <a:r>
              <a:rPr lang="en-US" noProof="1" smtClean="0"/>
              <a:t>🡪 </a:t>
            </a:r>
            <a:r>
              <a:rPr lang="en-US" noProof="1" smtClean="0"/>
              <a:t>Giovedì 21 gennaio</a:t>
            </a:r>
            <a:endParaRPr lang="en-US" noProof="1" smtClean="0"/>
          </a:p>
          <a:p>
            <a:pPr marL="0" lvl="0" indent="0">
              <a:buSzPts val="1800"/>
              <a:buNone/>
            </a:pPr>
            <a:r>
              <a:rPr lang="en-US" noProof="1" smtClean="0"/>
              <a:t>-    </a:t>
            </a:r>
            <a:r>
              <a:rPr lang="en-US" noProof="1" smtClean="0"/>
              <a:t>Imprenditori responsabili</a:t>
            </a:r>
            <a:endParaRPr lang="en-US" noProof="1" smtClean="0"/>
          </a:p>
          <a:p>
            <a:pPr marL="0" lvl="0" indent="0">
              <a:buSzPts val="1800"/>
              <a:buNone/>
            </a:pPr>
            <a:r>
              <a:rPr lang="en-US" noProof="1" smtClean="0"/>
              <a:t>-    </a:t>
            </a:r>
            <a:r>
              <a:rPr lang="en-US" noProof="1" smtClean="0"/>
              <a:t>Imprenditoria digitale</a:t>
            </a:r>
            <a:endParaRPr lang="en-US" noProof="1" smtClean="0"/>
          </a:p>
          <a:p>
            <a:pPr lvl="0">
              <a:buSzPts val="1800"/>
              <a:buFont typeface="Century Gothic"/>
              <a:buChar char="-"/>
            </a:pPr>
            <a:r>
              <a:rPr lang="en-US" noProof="1" smtClean="0"/>
              <a:t>Capacità richieste </a:t>
            </a:r>
          </a:p>
          <a:p>
            <a:pPr lvl="0">
              <a:buSzPts val="1800"/>
              <a:buFont typeface="Century Gothic"/>
              <a:buChar char="-"/>
            </a:pPr>
            <a:r>
              <a:rPr lang="en-US" noProof="1" smtClean="0"/>
              <a:t>Importanza delle capacità comunicative nel business </a:t>
            </a:r>
          </a:p>
          <a:p>
            <a:pPr lvl="0">
              <a:buSzPts val="1800"/>
              <a:buFont typeface="Century Gothic"/>
              <a:buChar char="-"/>
            </a:pPr>
            <a:r>
              <a:rPr lang="en-US" noProof="1" smtClean="0"/>
              <a:t>Barriere ad una comunicazione efficace</a:t>
            </a:r>
            <a:endParaRPr lang="en-US" noProof="1"/>
          </a:p>
        </p:txBody>
      </p:sp>
      <p:sp>
        <p:nvSpPr>
          <p:cNvPr id="3" name="2 CuadroTexto"/>
          <p:cNvSpPr txBox="1"/>
          <p:nvPr/>
        </p:nvSpPr>
        <p:spPr>
          <a:xfrm>
            <a:off x="7024914" y="2090057"/>
            <a:ext cx="458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lang="en-US" b="1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Blocco 2 </a:t>
            </a:r>
            <a:r>
              <a:rPr lang="en-US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🡪 </a:t>
            </a:r>
            <a:r>
              <a:rPr lang="en-US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Lunedì</a:t>
            </a:r>
            <a:r>
              <a:rPr lang="en-US" noProof="1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25 gennaio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30918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LAVORO PER LA SECONDA SESSIONE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Per gruppi: definire un breve </a:t>
            </a:r>
            <a:r>
              <a:rPr lang="en-US" b="1" noProof="1"/>
              <a:t>business plan </a:t>
            </a:r>
            <a:r>
              <a:rPr lang="en-US" noProof="1"/>
              <a:t>(anche utilizzando quello sul quale state lavorando) e prepararsi a presentarlo in termini sintetici in non più di 5 minuti</a:t>
            </a:r>
            <a:r>
              <a:rPr lang="en-US" noProof="1"/>
              <a:t>.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4590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Comunicazione digitale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Per comunicazione digitale si intende ogni messaggio che sia veicolato attraverso congegni digitali o comunque ogni tipo di comunicazione che sia condivisa digitalmente. </a:t>
            </a:r>
          </a:p>
          <a:p>
            <a:pPr>
              <a:buSzPts val="1800"/>
            </a:pPr>
            <a:r>
              <a:rPr lang="en-US" noProof="1" smtClean="0"/>
              <a:t>Mailing, Texting, Fax, Video conferencing…</a:t>
            </a:r>
          </a:p>
          <a:p>
            <a:pPr>
              <a:buSzPts val="1800"/>
            </a:pPr>
            <a:r>
              <a:rPr lang="en-US" noProof="1" smtClean="0"/>
              <a:t>Oltre alla comunicazione verbale occore sempre considerare quella non verbale, anche in contesti digitali. </a:t>
            </a:r>
          </a:p>
          <a:p>
            <a:pPr>
              <a:buSzPts val="1800"/>
            </a:pPr>
            <a:r>
              <a:rPr lang="en-US" noProof="1" smtClean="0"/>
              <a:t>Vantaggi: veloce e semplice, non spreca carta, consente l’accumulazione di più informazioni e le lunghe distanze non sono più un problema. </a:t>
            </a:r>
          </a:p>
          <a:p>
            <a:pPr>
              <a:buSzPts val="1800"/>
            </a:pPr>
            <a:r>
              <a:rPr lang="en-US" noProof="1" smtClean="0"/>
              <a:t>Svantaggi: minor grado di affidabilità, impatto negativo sull’ambiente attraverso lo scarto dei materiali elettronici, </a:t>
            </a:r>
            <a:r>
              <a:rPr lang="en-US" noProof="1" smtClean="0"/>
              <a:t>riduzione della fiducia.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0424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Responsabilità digitale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Responsabilità digitale significa lavorare con la gestione delle informazioni con un approccio proattivo e sostenibile.</a:t>
            </a:r>
          </a:p>
          <a:p>
            <a:pPr>
              <a:buSzPts val="1800"/>
            </a:pPr>
            <a:r>
              <a:rPr lang="en-US" noProof="1" smtClean="0"/>
              <a:t>La gestione responsabile delle informazioni consente di sviluppare </a:t>
            </a:r>
            <a:r>
              <a:rPr lang="en-US" i="1" noProof="1" smtClean="0"/>
              <a:t>business </a:t>
            </a:r>
            <a:r>
              <a:rPr lang="en-US" noProof="1" smtClean="0"/>
              <a:t>realistici e sostenibili che si aprano all’innovazione e a nuove opportunità di guadagno.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2847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Elevator pitch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285750">
              <a:spcBef>
                <a:spcPts val="0"/>
              </a:spcBef>
              <a:buSzPts val="1800"/>
            </a:pPr>
            <a:r>
              <a:rPr lang="en-US" noProof="1" smtClean="0"/>
              <a:t>Un </a:t>
            </a:r>
            <a:r>
              <a:rPr lang="en-US" i="1" noProof="1" smtClean="0"/>
              <a:t>elevator pitch </a:t>
            </a:r>
            <a:r>
              <a:rPr lang="en-US" noProof="1" smtClean="0"/>
              <a:t>è un discorso breve e persuasivo che può essere utilizzato per suscitare interesse in ciò che una determinata organizzazione fa. Un buon </a:t>
            </a:r>
            <a:r>
              <a:rPr lang="en-US" i="1" noProof="1" smtClean="0"/>
              <a:t>elevator pitch </a:t>
            </a:r>
            <a:r>
              <a:rPr lang="en-US" noProof="1" smtClean="0"/>
              <a:t>non dovrebbe durare più di 20 o 30 secondi. </a:t>
            </a:r>
          </a:p>
          <a:p>
            <a:pPr marL="400050" indent="-285750">
              <a:spcBef>
                <a:spcPts val="0"/>
              </a:spcBef>
              <a:buSzPts val="1800"/>
            </a:pPr>
            <a:endParaRPr lang="en-US" noProof="1" smtClean="0"/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US" noProof="1" smtClean="0"/>
              <a:t>https://www.youtube.com/watch?v=GNpuQHY2hDE</a:t>
            </a:r>
          </a:p>
          <a:p>
            <a:pPr marL="742950" indent="-285750">
              <a:spcBef>
                <a:spcPts val="0"/>
              </a:spcBef>
            </a:pPr>
            <a:endParaRPr lang="en-US" noProof="1" smtClean="0"/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US" noProof="1" smtClean="0"/>
              <a:t>Esercizio</a:t>
            </a:r>
            <a:r>
              <a:rPr lang="en-US" noProof="1" smtClean="0"/>
              <a:t> 4. </a:t>
            </a:r>
            <a:r>
              <a:rPr lang="en-US" noProof="1" smtClean="0"/>
              <a:t>Per gruppi</a:t>
            </a:r>
            <a:r>
              <a:rPr lang="en-US" noProof="1" smtClean="0"/>
              <a:t>:  avete 5 minuti per preparare il vostro </a:t>
            </a:r>
            <a:r>
              <a:rPr lang="en-US" i="1" noProof="1" smtClean="0"/>
              <a:t>elevator pitch </a:t>
            </a:r>
            <a:r>
              <a:rPr lang="en-US" noProof="1" smtClean="0"/>
              <a:t>per promuovere un’idea di </a:t>
            </a:r>
            <a:r>
              <a:rPr lang="en-US" i="1" noProof="1" smtClean="0"/>
              <a:t>business</a:t>
            </a:r>
            <a:r>
              <a:rPr lang="en-US" noProof="1" smtClean="0"/>
              <a:t>. Il discorso non dovrà durare più di 20/30 secondi!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6396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Come comunicare il tuo piano di business</a:t>
            </a:r>
            <a:r>
              <a:rPr lang="es-ES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Un piano di </a:t>
            </a:r>
            <a:r>
              <a:rPr lang="en-US" i="1" noProof="1" smtClean="0"/>
              <a:t>business </a:t>
            </a:r>
            <a:r>
              <a:rPr lang="en-US" noProof="1" smtClean="0"/>
              <a:t>può </a:t>
            </a:r>
            <a:r>
              <a:rPr lang="en-US" noProof="1" smtClean="0"/>
              <a:t>essere presentato sia in forma verbale che scritta, ma, a prescindere da ciò, per comunicarlo e presentarlo in maniera efficace</a:t>
            </a:r>
            <a:r>
              <a:rPr lang="en-US" noProof="1" smtClean="0"/>
              <a:t>, dovrai:</a:t>
            </a:r>
          </a:p>
          <a:p>
            <a:pPr lvl="0">
              <a:spcBef>
                <a:spcPts val="0"/>
              </a:spcBef>
              <a:buSzPts val="1800"/>
              <a:buChar char="🠶"/>
            </a:pPr>
            <a:endParaRPr lang="en-US" noProof="1" smtClean="0"/>
          </a:p>
          <a:p>
            <a:pPr marL="0" lvl="0" indent="0">
              <a:buSzPts val="1800"/>
              <a:buNone/>
            </a:pPr>
            <a:r>
              <a:rPr lang="en-US" noProof="1" smtClean="0"/>
              <a:t>	- </a:t>
            </a:r>
            <a:r>
              <a:rPr lang="en-US" b="1" noProof="1" smtClean="0"/>
              <a:t>Conoscere a chi lo </a:t>
            </a:r>
            <a:r>
              <a:rPr lang="en-US" b="1" noProof="1" smtClean="0"/>
              <a:t>stai </a:t>
            </a:r>
            <a:r>
              <a:rPr lang="en-US" b="1" noProof="1" smtClean="0"/>
              <a:t>presentando</a:t>
            </a:r>
            <a:endParaRPr lang="en-US" noProof="1" smtClean="0"/>
          </a:p>
          <a:p>
            <a:pPr marL="0" lvl="0" indent="0">
              <a:buSzPts val="1800"/>
              <a:buNone/>
            </a:pPr>
            <a:r>
              <a:rPr lang="en-US" b="1" noProof="1" smtClean="0"/>
              <a:t>	- </a:t>
            </a:r>
            <a:r>
              <a:rPr lang="en-US" b="1" noProof="1" smtClean="0"/>
              <a:t>Veicolarlo in maniera semplice</a:t>
            </a:r>
            <a:endParaRPr lang="en-US" noProof="1" smtClean="0"/>
          </a:p>
          <a:p>
            <a:pPr marL="0" lvl="0" indent="0">
              <a:buSzPts val="1800"/>
              <a:buNone/>
            </a:pPr>
            <a:r>
              <a:rPr lang="en-US" b="1" noProof="1" smtClean="0"/>
              <a:t>	- Affrontarne i punti critici</a:t>
            </a:r>
          </a:p>
          <a:p>
            <a:pPr marL="0" lvl="0" indent="0">
              <a:buSzPts val="1800"/>
              <a:buNone/>
            </a:pPr>
            <a:r>
              <a:rPr lang="en-US" b="1" noProof="1" smtClean="0"/>
              <a:t>	-</a:t>
            </a:r>
            <a:r>
              <a:rPr lang="en-US" b="1" noProof="1" smtClean="0"/>
              <a:t> Conoscere bene i dati</a:t>
            </a:r>
            <a:endParaRPr lang="en-US" noProof="1" smtClean="0"/>
          </a:p>
          <a:p>
            <a:pPr marL="0" lvl="0" indent="0">
              <a:buSzPts val="1800"/>
              <a:buNone/>
            </a:pPr>
            <a:r>
              <a:rPr lang="en-US" b="1" noProof="1" smtClean="0"/>
              <a:t>	- Ricercare i potenziali concorrenti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5898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noProof="1" smtClean="0"/>
              <a:t>6 passaggi per una presentazione efficace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A seguire potrai trovare alcuni consigli che ti aiuteranno a strutturare una presentazione della tua idea di </a:t>
            </a:r>
            <a:r>
              <a:rPr lang="en-US" i="1" noProof="1" smtClean="0"/>
              <a:t>busienss </a:t>
            </a:r>
            <a:r>
              <a:rPr lang="en-US" noProof="1" smtClean="0"/>
              <a:t>in maniera efficace. Ricordati </a:t>
            </a:r>
            <a:r>
              <a:rPr lang="en-US" noProof="1" smtClean="0"/>
              <a:t>sempre </a:t>
            </a:r>
            <a:r>
              <a:rPr lang="en-US" noProof="1" smtClean="0"/>
              <a:t>che </a:t>
            </a:r>
            <a:r>
              <a:rPr lang="en-US" noProof="1" smtClean="0"/>
              <a:t>l’obiettivo principale è quello di catturare e mantenere alta l’attenzione del tuo </a:t>
            </a:r>
            <a:r>
              <a:rPr lang="en-US" i="1" noProof="1" smtClean="0"/>
              <a:t>audience</a:t>
            </a:r>
            <a:r>
              <a:rPr lang="en-US" noProof="1" smtClean="0"/>
              <a:t>, utilizzando un linguaggio comprensibile. 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65185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Esrcizio</a:t>
            </a:r>
            <a:r>
              <a:rPr lang="es-ES" dirty="0" smtClean="0"/>
              <a:t> 5</a:t>
            </a:r>
            <a:r>
              <a:rPr lang="es-ES" dirty="0" smtClean="0"/>
              <a:t> “Vero o falso”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46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_tradnl" noProof="1" smtClean="0"/>
              <a:t>Pianificazione 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285750">
              <a:buSzPts val="1800"/>
            </a:pPr>
            <a:r>
              <a:rPr lang="en-US" noProof="1" smtClean="0"/>
              <a:t>Devi sempre essere consapevole del tipo di </a:t>
            </a:r>
            <a:r>
              <a:rPr lang="en-US" i="1" noProof="1" smtClean="0"/>
              <a:t>audience </a:t>
            </a:r>
            <a:r>
              <a:rPr lang="en-US" noProof="1" smtClean="0"/>
              <a:t>al quale ti stai rivolgendo. Le condizioni </a:t>
            </a:r>
            <a:r>
              <a:rPr lang="en-US" noProof="1" smtClean="0"/>
              <a:t>sono </a:t>
            </a:r>
            <a:r>
              <a:rPr lang="en-US" noProof="1" smtClean="0"/>
              <a:t>differenti,</a:t>
            </a:r>
            <a:r>
              <a:rPr lang="en-US" noProof="1" smtClean="0"/>
              <a:t> </a:t>
            </a:r>
            <a:r>
              <a:rPr lang="en-US" noProof="1" smtClean="0"/>
              <a:t>tanto quanto lo sono le persone. Prendi sempre in esame fattori come: l’età media dei tuoi interlocutori, il settore di mercato, gli studi fatti</a:t>
            </a:r>
            <a:r>
              <a:rPr lang="is-IS" noProof="1" smtClean="0"/>
              <a:t>… </a:t>
            </a:r>
          </a:p>
          <a:p>
            <a:pPr marL="400050" indent="-285750">
              <a:buSzPts val="1800"/>
            </a:pPr>
            <a:r>
              <a:rPr lang="is-IS" noProof="1" smtClean="0"/>
              <a:t>Dovrai anche misurare la durata della tua presentazione, facendo i conti con le scadenze e col contesto, adattando l’esposizione in maniera tale da rispettare determinati </a:t>
            </a:r>
            <a:r>
              <a:rPr lang="is-IS" b="1" noProof="1" smtClean="0"/>
              <a:t>limiti di tempo</a:t>
            </a:r>
            <a:r>
              <a:rPr lang="is-IS" noProof="1" smtClean="0"/>
              <a:t>. 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62188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</a:t>
            </a:r>
            <a:r>
              <a:rPr lang="es-ES_tradnl" noProof="1" smtClean="0"/>
              <a:t>Materiale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/>
              <a:t>Dovrai organizzare tutti i documenti e il materiale prima di presentarlo, includendo possibilmente più informazioni di quante tu non voglia condividerne, nel caso in cui il tuo </a:t>
            </a:r>
            <a:r>
              <a:rPr lang="es-ES_tradnl" i="1" noProof="1" smtClean="0"/>
              <a:t>audience </a:t>
            </a:r>
            <a:r>
              <a:rPr lang="es-ES_tradnl" noProof="1" smtClean="0"/>
              <a:t>abbia qualche domanda da porre. </a:t>
            </a:r>
          </a:p>
          <a:p>
            <a:r>
              <a:rPr lang="es-ES_tradnl" b="1" noProof="1" smtClean="0"/>
              <a:t>Non riuscire </a:t>
            </a:r>
            <a:r>
              <a:rPr lang="es-ES_tradnl" b="1" noProof="1" smtClean="0"/>
              <a:t>a </a:t>
            </a:r>
            <a:r>
              <a:rPr lang="es-ES_tradnl" b="1" noProof="1" smtClean="0"/>
              <a:t>rispondere</a:t>
            </a:r>
            <a:r>
              <a:rPr lang="es-ES_tradnl" noProof="1" smtClean="0"/>
              <a:t> </a:t>
            </a:r>
            <a:r>
              <a:rPr lang="es-ES_tradnl" noProof="1" smtClean="0"/>
              <a:t>è un’eventualità sempre possibile, ma essendo </a:t>
            </a:r>
            <a:r>
              <a:rPr lang="es-ES_tradnl" noProof="1" smtClean="0"/>
              <a:t>preparato </a:t>
            </a:r>
            <a:r>
              <a:rPr lang="es-ES_tradnl" noProof="1" smtClean="0"/>
              <a:t>ridurrai </a:t>
            </a:r>
            <a:r>
              <a:rPr lang="es-ES_tradnl" noProof="1" smtClean="0"/>
              <a:t>la possibilità che possa verificarsi. 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101817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</a:t>
            </a:r>
            <a:r>
              <a:rPr lang="es-ES_tradnl" noProof="1" smtClean="0"/>
              <a:t>Struttura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Elaborare una sorta di guida alla presentazione è sempre utile per te, onde tenere monitorati tutti i contenuti dei quali stai parlando e le idee di cui vuoi discutere. Ricordati anche di tenere traccia, o comunque di ricordare, quanto tempo potrai dedicare a ciascun tema.  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412770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Domande precedenti</a:t>
            </a:r>
            <a:endParaRPr lang="es-ES_tradnl" noProof="1"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  <a:buChar char="🠶"/>
            </a:pPr>
            <a:r>
              <a:rPr lang="en-US" dirty="0"/>
              <a:t>1. </a:t>
            </a:r>
            <a:r>
              <a:rPr lang="en-US" noProof="1" smtClean="0"/>
              <a:t>Come definiresti un imprenditore responsabile e digitale? </a:t>
            </a:r>
          </a:p>
          <a:p>
            <a:pPr lvl="0">
              <a:buSzPts val="1800"/>
              <a:buChar char="🠶"/>
            </a:pPr>
            <a:r>
              <a:rPr lang="en-US" noProof="1" smtClean="0"/>
              <a:t>2. Quali sono le capacità  più importanti per un imprenditore? </a:t>
            </a:r>
          </a:p>
          <a:p>
            <a:pPr lvl="0">
              <a:buSzPts val="1800"/>
              <a:buChar char="🠶"/>
            </a:pPr>
            <a:r>
              <a:rPr lang="en-US" noProof="1" smtClean="0"/>
              <a:t>3. Cosa si intende per comunicazione efficace? </a:t>
            </a:r>
          </a:p>
          <a:p>
            <a:pPr lvl="0">
              <a:buSzPts val="1800"/>
              <a:buChar char="🠶"/>
            </a:pPr>
            <a:r>
              <a:rPr lang="en-US" noProof="1" smtClean="0"/>
              <a:t>4. Cosa significa comunicazione digitale?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15810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</a:t>
            </a:r>
            <a:r>
              <a:rPr lang="es-ES_tradnl" noProof="1" smtClean="0"/>
              <a:t>Conoscenza del tema in oggetto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Avere una certa </a:t>
            </a:r>
            <a:r>
              <a:rPr lang="es-ES_tradnl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conoscenza</a:t>
            </a:r>
            <a:r>
              <a:rPr lang="es-ES_tradnl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del tema in oggetto ti dà la sicurezza per poterne parlare, garantendo l’efficacia della tua presentazione. Ricordati che non stai leggendo un libro, ma raccontando una storia. </a:t>
            </a:r>
          </a:p>
          <a:p>
            <a:r>
              <a:rPr lang="es-ES_tradnl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Evita di andare veloce per finire prima. L’obiettivo è quello di </a:t>
            </a:r>
            <a:r>
              <a:rPr lang="es-ES_tradnl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suscitare interesse </a:t>
            </a:r>
            <a:r>
              <a:rPr lang="es-ES_tradnl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 il tuo discorso, non quello di terminarlo il prima possibile. 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213618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</a:t>
            </a:r>
            <a:r>
              <a:rPr lang="es-ES_tradnl" noProof="1" smtClean="0"/>
              <a:t>Reazioni dell’</a:t>
            </a:r>
            <a:r>
              <a:rPr lang="es-ES_tradnl" i="1" noProof="1" smtClean="0"/>
              <a:t>audience</a:t>
            </a:r>
            <a:endParaRPr lang="es-ES_tradnl" i="1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Osserva sempre il tuo </a:t>
            </a:r>
            <a:r>
              <a:rPr lang="es-ES" b="1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audience</a:t>
            </a:r>
            <a:r>
              <a:rPr lang="es-ES" b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durante la presentazione. Sono loro che ti diranno come sta andando. Presta attenzione ai gesti, ai movimenti, al tono delle domande</a:t>
            </a:r>
            <a:r>
              <a:rPr lang="is-I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…e analizza questi fattori per capre se mantenere lo stesso stile o modificarlo.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239675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</a:t>
            </a:r>
            <a:r>
              <a:rPr lang="es-ES_tradnl" noProof="1" smtClean="0"/>
              <a:t>Innovazione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noProof="1" smtClean="0"/>
              <a:t>Innovare </a:t>
            </a:r>
            <a:r>
              <a:rPr lang="es-ES_tradnl" noProof="1" smtClean="0"/>
              <a:t>significa utilizzare la tua conoscenza per costruire un nuovo percorso che conduca a determinati obiettivi. </a:t>
            </a:r>
          </a:p>
          <a:p>
            <a:r>
              <a:rPr lang="es-ES_tradnl" noProof="1" smtClean="0"/>
              <a:t>Quando stai tenendo un discorso, l’innovazione è sempre una buona idea per attrarre l’interesse dei tuoi intrelocutori. Il fattore “sorpresa, a questo scopo, è uno di quelli che funziona meglio. </a:t>
            </a:r>
            <a:endParaRPr lang="es-ES_tradnl" noProof="1"/>
          </a:p>
        </p:txBody>
      </p:sp>
    </p:spTree>
    <p:extLst>
      <p:ext uri="{BB962C8B-B14F-4D97-AF65-F5344CB8AC3E}">
        <p14:creationId xmlns:p14="http://schemas.microsoft.com/office/powerpoint/2010/main" val="351454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Imprenditorialità responsabile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“</a:t>
            </a:r>
            <a:r>
              <a:rPr lang="en-US" noProof="1" smtClean="0"/>
              <a:t>Gli imprenditori responsabili sono una specie rara che cerca di trasformare le imprese e la società stessa, sfidando e ridefinendo gli assunti tradizionali, le leggi, le regolamentazioni e perfino i processi di </a:t>
            </a:r>
            <a:r>
              <a:rPr lang="en-US" i="1" noProof="1" smtClean="0"/>
              <a:t>governance. </a:t>
            </a:r>
            <a:r>
              <a:rPr lang="en-US" noProof="1" smtClean="0"/>
              <a:t>Ciò però richiede loro una capactà di fare e di pensare decisamente fuori dell’ordinario” Carol Sanford in The Responsible Entrepreneur, June 2014. 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2574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L’imprenditorialità digitale</a:t>
            </a:r>
            <a:endParaRPr lang="es-ES_tradnl" b="1" noProof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Gli imprenditori digitali sono individui focalizzati in termini preferenziali sul commercio digitale. In maniera più semplice, potremmo definire l’imprenditorialità digitale che quel</a:t>
            </a:r>
            <a:r>
              <a:rPr lang="en-US" noProof="1" smtClean="0"/>
              <a:t>la modalità di fare impresa che include attività di </a:t>
            </a:r>
            <a:r>
              <a:rPr lang="en-US" i="1" noProof="1" smtClean="0"/>
              <a:t>business</a:t>
            </a:r>
            <a:r>
              <a:rPr lang="en-US" noProof="1" smtClean="0"/>
              <a:t> che non sopravviverebbero al collasso delle reti digitali. </a:t>
            </a:r>
            <a:endParaRPr lang="en-US" noProof="1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0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Capacità imprenditoriali</a:t>
            </a:r>
            <a:endParaRPr lang="es-ES_tradnl" b="1" noProof="1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noProof="1" smtClean="0"/>
              <a:t>Autostima</a:t>
            </a:r>
            <a:endParaRPr lang="en-US" noProof="1" smtClean="0"/>
          </a:p>
          <a:p>
            <a:pPr>
              <a:buSzPts val="1800"/>
            </a:pPr>
            <a:r>
              <a:rPr lang="en-US" noProof="1" smtClean="0"/>
              <a:t>Propensione al rischio</a:t>
            </a:r>
            <a:endParaRPr lang="en-US" noProof="1" smtClean="0"/>
          </a:p>
          <a:p>
            <a:pPr>
              <a:buSzPts val="1800"/>
            </a:pPr>
            <a:r>
              <a:rPr lang="en-US" noProof="1" smtClean="0"/>
              <a:t>Capacità di organizzare, coordinare e gestire variabili economiche, umane e materiali</a:t>
            </a:r>
            <a:r>
              <a:rPr lang="en-US" noProof="1" smtClean="0"/>
              <a:t> </a:t>
            </a:r>
          </a:p>
          <a:p>
            <a:pPr>
              <a:buSzPts val="1800"/>
            </a:pPr>
            <a:r>
              <a:rPr lang="en-US" noProof="1" smtClean="0"/>
              <a:t>Conoscenza tecnica e professionale adeguata allo sviluppo di una determinata attività</a:t>
            </a:r>
          </a:p>
          <a:p>
            <a:pPr>
              <a:buSzPts val="1800"/>
            </a:pPr>
            <a:r>
              <a:rPr lang="en-US" noProof="1" smtClean="0"/>
              <a:t>Capacità di negoziazione e </a:t>
            </a:r>
            <a:r>
              <a:rPr lang="en-US" noProof="1" smtClean="0"/>
              <a:t>di </a:t>
            </a:r>
            <a:r>
              <a:rPr lang="en-US" noProof="1" smtClean="0"/>
              <a:t>iniziativa</a:t>
            </a:r>
            <a:endParaRPr lang="en-US" noProof="1" smtClean="0"/>
          </a:p>
          <a:p>
            <a:pPr>
              <a:buSzPts val="1800"/>
            </a:pPr>
            <a:r>
              <a:rPr lang="en-US" noProof="1" smtClean="0"/>
              <a:t>Capacità di comunicazione</a:t>
            </a:r>
          </a:p>
          <a:p>
            <a:endParaRPr lang="en-US" b="1" noProof="1"/>
          </a:p>
        </p:txBody>
      </p:sp>
    </p:spTree>
    <p:extLst>
      <p:ext uri="{BB962C8B-B14F-4D97-AF65-F5344CB8AC3E}">
        <p14:creationId xmlns:p14="http://schemas.microsoft.com/office/powerpoint/2010/main" val="385730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Primo esercizio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 “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telefonata fake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”</a:t>
            </a:r>
            <a:endParaRPr lang="es-ES_tradnl" noProof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  <a:buChar char="🠶"/>
            </a:pPr>
            <a:r>
              <a:rPr lang="en-US" noProof="1" smtClean="0"/>
              <a:t>Per gruppi</a:t>
            </a:r>
            <a:r>
              <a:rPr lang="en-US" noProof="1" smtClean="0"/>
              <a:t>:</a:t>
            </a:r>
          </a:p>
          <a:p>
            <a:pPr lvl="0">
              <a:buSzPts val="1800"/>
              <a:buChar char="🠶"/>
            </a:pPr>
            <a:r>
              <a:rPr lang="en-US" noProof="1" smtClean="0"/>
              <a:t>2 min: trovare un nuovo prodotto o servizio da vendere agli altri gruppi</a:t>
            </a:r>
            <a:r>
              <a:rPr lang="en-US" noProof="1" smtClean="0"/>
              <a:t>, dopo aver scelto un rappresentante (R).</a:t>
            </a:r>
            <a:endParaRPr lang="en-US" noProof="1" smtClean="0"/>
          </a:p>
          <a:p>
            <a:pPr lvl="0">
              <a:buSzPts val="1800"/>
              <a:buChar char="🠶"/>
            </a:pPr>
            <a:r>
              <a:rPr lang="en-US" noProof="1" smtClean="0"/>
              <a:t>“</a:t>
            </a:r>
            <a:r>
              <a:rPr lang="en-US" noProof="1" smtClean="0"/>
              <a:t>Telefonata fake</a:t>
            </a:r>
            <a:r>
              <a:rPr lang="en-US" noProof="1" smtClean="0"/>
              <a:t>”:  il </a:t>
            </a:r>
            <a:r>
              <a:rPr lang="en-US" noProof="1" smtClean="0"/>
              <a:t>g</a:t>
            </a:r>
            <a:r>
              <a:rPr lang="en-US" noProof="1" smtClean="0"/>
              <a:t>ruppo nº 1(R) deve vendere il prodotto scelto per telefono al gruppo n° 2. Il gruppo n° 2 dovrà porre delle domande nel corso della chiamata del tipo: come funziona? Quanto costa?. Nel qual mentre il gruppo n° 3 dovrà suggerire nella </a:t>
            </a:r>
            <a:r>
              <a:rPr lang="en-US" i="1" noProof="1" smtClean="0"/>
              <a:t>chat box </a:t>
            </a:r>
            <a:r>
              <a:rPr lang="en-US" noProof="1" smtClean="0"/>
              <a:t>alcune parole divertenti (del tipo: drone, pepe</a:t>
            </a:r>
            <a:r>
              <a:rPr lang="is-IS" noProof="1" smtClean="0"/>
              <a:t>…) che il gruppo n° 1 dovrà includere nella chiamata. </a:t>
            </a:r>
            <a:r>
              <a:rPr lang="en-US" noProof="1" smtClean="0"/>
              <a:t>  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8034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9543"/>
          </a:xfrm>
        </p:spPr>
        <p:txBody>
          <a:bodyPr>
            <a:normAutofit fontScale="90000"/>
          </a:bodyPr>
          <a:lstStyle/>
          <a:p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Esercizio</a:t>
            </a:r>
            <a:r>
              <a:rPr lang="es-ES_tradnl" noProof="1" smtClean="0">
                <a:latin typeface="Quattrocento Sans"/>
                <a:ea typeface="Quattrocento Sans"/>
                <a:cs typeface="Quattrocento Sans"/>
                <a:sym typeface="Quattrocento Sans"/>
              </a:rPr>
              <a:t> 2 – Come migliorare la comunicazione business</a:t>
            </a:r>
            <a:endParaRPr lang="es-ES_tradnl" noProof="1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6" y="2123037"/>
            <a:ext cx="8356042" cy="365631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ts val="1800"/>
              <a:buNone/>
            </a:pPr>
            <a:endParaRPr lang="en-US" u="sng" dirty="0">
              <a:solidFill>
                <a:schemeClr val="hlink"/>
              </a:solidFill>
              <a:hlinkClick r:id="rId2"/>
            </a:endParaRPr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https://www.youtube.com/watch?v=SSgOiUNxlOA</a:t>
            </a:r>
            <a:endParaRPr lang="en-US" dirty="0"/>
          </a:p>
          <a:p>
            <a:pPr lvl="0" indent="-228600">
              <a:lnSpc>
                <a:spcPct val="90000"/>
              </a:lnSpc>
              <a:buSzPts val="1800"/>
              <a:buNone/>
            </a:pPr>
            <a:endParaRPr lang="en-US" dirty="0"/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en-US" noProof="1" smtClean="0"/>
              <a:t>Scenario 1: immaginati nei panni di un nuovo imprenditore che vuole sviluppare il suo </a:t>
            </a:r>
            <a:r>
              <a:rPr lang="en-US" i="1" noProof="1" smtClean="0"/>
              <a:t>target</a:t>
            </a:r>
            <a:r>
              <a:rPr lang="en-US" noProof="1" smtClean="0"/>
              <a:t> di mercato attraverso nuovi clienti. Ora immaginati la conversazione con un potenziale gruppo di questi. </a:t>
            </a:r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en-US" noProof="1" smtClean="0"/>
              <a:t>- Che tipo di domande ti porresti prima di iniziare un colloquio di </a:t>
            </a:r>
            <a:r>
              <a:rPr lang="en-US" i="1" noProof="1" smtClean="0"/>
              <a:t>business? </a:t>
            </a:r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en-US" noProof="1" smtClean="0"/>
              <a:t>Che strumento utilizzeresti </a:t>
            </a:r>
            <a:r>
              <a:rPr lang="en-US" noProof="1" smtClean="0"/>
              <a:t>(</a:t>
            </a:r>
            <a:r>
              <a:rPr lang="en-US" i="1" noProof="1" smtClean="0"/>
              <a:t>media</a:t>
            </a:r>
            <a:r>
              <a:rPr lang="en-US" noProof="1" smtClean="0"/>
              <a:t>/faccia a faccia/</a:t>
            </a:r>
            <a:r>
              <a:rPr lang="en-US" i="1" noProof="1" smtClean="0"/>
              <a:t>e-mail</a:t>
            </a:r>
            <a:r>
              <a:rPr lang="en-US" noProof="1" smtClean="0"/>
              <a:t>…) </a:t>
            </a:r>
          </a:p>
          <a:p>
            <a:pPr lvl="0">
              <a:lnSpc>
                <a:spcPct val="90000"/>
              </a:lnSpc>
              <a:buSzPts val="1800"/>
              <a:buChar char="🠶"/>
            </a:pPr>
            <a:r>
              <a:rPr lang="en-US" noProof="1" smtClean="0"/>
              <a:t>Utilizzeresti un linguaggio complesso oppure semplice?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4026634"/>
            <a:ext cx="8918749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838200" y="5172565"/>
            <a:ext cx="853691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2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EC98D-8F7D-2340-9A4C-A1631393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 </a:t>
            </a:r>
            <a:r>
              <a:rPr lang="es-ES" dirty="0" smtClean="0"/>
              <a:t>MINUTI DI </a:t>
            </a:r>
            <a:r>
              <a:rPr lang="es-ES" dirty="0"/>
              <a:t>BREAK!!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677334" y="3064575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B0A18D0-4C18-8044-B5A2-D0020919AAA4}"/>
              </a:ext>
            </a:extLst>
          </p:cNvPr>
          <p:cNvSpPr txBox="1">
            <a:spLocks/>
          </p:cNvSpPr>
          <p:nvPr/>
        </p:nvSpPr>
        <p:spPr>
          <a:xfrm>
            <a:off x="757767" y="4508763"/>
            <a:ext cx="8435802" cy="12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Google Shape;214;p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232819" y="2582069"/>
            <a:ext cx="5486400" cy="303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18827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1524</Words>
  <Application>Microsoft Macintosh PowerPoint</Application>
  <PresentationFormat>Widescreen</PresentationFormat>
  <Paragraphs>127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Century Gothic</vt:lpstr>
      <vt:lpstr>Noto Sans Symbols</vt:lpstr>
      <vt:lpstr>Quattrocento Sans</vt:lpstr>
      <vt:lpstr>Trebuchet MS</vt:lpstr>
      <vt:lpstr>Wingdings 3</vt:lpstr>
      <vt:lpstr>Arial</vt:lpstr>
      <vt:lpstr>Faseta</vt:lpstr>
      <vt:lpstr>Strategie per imprenditori digitali e responsabili</vt:lpstr>
      <vt:lpstr>Capacità comunicative per imprenditori responsabili e digitali</vt:lpstr>
      <vt:lpstr>Domande precedenti</vt:lpstr>
      <vt:lpstr>Imprenditorialità responsabile</vt:lpstr>
      <vt:lpstr>L’imprenditorialità digitale</vt:lpstr>
      <vt:lpstr>Capacità imprenditoriali</vt:lpstr>
      <vt:lpstr>Primo esercizio “telefonata fake”</vt:lpstr>
      <vt:lpstr>Esercizio 2 – Come migliorare la comunicazione business</vt:lpstr>
      <vt:lpstr>5 MINUTI DI BREAK!!</vt:lpstr>
      <vt:lpstr>Capacità di comunicazione</vt:lpstr>
      <vt:lpstr>Elementi essenziali per una comunicazione efficace e responsabile</vt:lpstr>
      <vt:lpstr>Esercizio 3 🡪  Creazione del messaggio</vt:lpstr>
      <vt:lpstr>Importanza della comunicazione per l’imprenditorialità</vt:lpstr>
      <vt:lpstr>Barriere a una comunicazione efficace e responsabile</vt:lpstr>
      <vt:lpstr>LAVORO PER LA PROSSIMA SESSIONE</vt:lpstr>
      <vt:lpstr>Questionario sulle capacità comunicative</vt:lpstr>
      <vt:lpstr>10 modi per costruire conversazioni migliori (TED Talk)</vt:lpstr>
      <vt:lpstr>Benvenuti alla sessione 2</vt:lpstr>
      <vt:lpstr>Risultati del questionario</vt:lpstr>
      <vt:lpstr>LAVORO PER LA SECONDA SESSIONE</vt:lpstr>
      <vt:lpstr>Comunicazione digitale </vt:lpstr>
      <vt:lpstr>Responsabilità digitale</vt:lpstr>
      <vt:lpstr>Elevator pitch</vt:lpstr>
      <vt:lpstr>Come comunicare il tuo piano di business?</vt:lpstr>
      <vt:lpstr>6 passaggi per una presentazione efficace</vt:lpstr>
      <vt:lpstr>Esrcizio 5 “Vero o falso”</vt:lpstr>
      <vt:lpstr>1. Pianificazione </vt:lpstr>
      <vt:lpstr>2. Materiale</vt:lpstr>
      <vt:lpstr>3. Struttura</vt:lpstr>
      <vt:lpstr>4. Conoscenza del tema in oggetto</vt:lpstr>
      <vt:lpstr>5. Reazioni dell’audience</vt:lpstr>
      <vt:lpstr>6. Innovazione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Session</dc:title>
  <dc:creator>Miguel Pérez Valls</dc:creator>
  <cp:lastModifiedBy>Utente di Microsoft Office</cp:lastModifiedBy>
  <cp:revision>26</cp:revision>
  <dcterms:created xsi:type="dcterms:W3CDTF">2021-01-18T11:13:10Z</dcterms:created>
  <dcterms:modified xsi:type="dcterms:W3CDTF">2021-07-09T13:59:30Z</dcterms:modified>
</cp:coreProperties>
</file>