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6" r:id="rId3"/>
    <p:sldId id="258" r:id="rId4"/>
    <p:sldId id="262" r:id="rId5"/>
    <p:sldId id="260" r:id="rId6"/>
    <p:sldId id="261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64" r:id="rId19"/>
    <p:sldId id="275" r:id="rId20"/>
    <p:sldId id="277" r:id="rId21"/>
    <p:sldId id="282" r:id="rId22"/>
    <p:sldId id="278" r:id="rId23"/>
    <p:sldId id="279" r:id="rId24"/>
    <p:sldId id="280" r:id="rId25"/>
    <p:sldId id="281" r:id="rId26"/>
    <p:sldId id="283" r:id="rId27"/>
    <p:sldId id="290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pic>
        <p:nvPicPr>
          <p:cNvPr id="20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1" y="299849"/>
            <a:ext cx="3583657" cy="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606448" y="6455477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smtClean="0"/>
              <a:t>Ten projekt został zrealizowany przy wsparciu finansowym Komisji Europejskiej. Ta publikacja [komunikat] odzwierciedla jedynie stanowisko autora i Komisja Europejska nie ponosi odpowiedzialności za umieszczoną w niej zawartość merytoryczną. </a:t>
            </a:r>
            <a:endParaRPr lang="pl-PL" sz="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665ABA6-4E91-5B4B-B483-C661D5664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239" y="312162"/>
            <a:ext cx="1447364" cy="7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9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3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66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87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08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8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92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67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0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6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CA2E-D030-435A-A8C5-0BFFB2E86D68}" type="datetimeFigureOut">
              <a:rPr lang="pl-PL" smtClean="0"/>
              <a:t>24.08.2021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20F73-06DE-4BD6-AEEE-3A7B85211BB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CA2A4-391F-DE4A-B05B-75F24A35546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0298" y="94543"/>
            <a:ext cx="965131" cy="509589"/>
          </a:xfrm>
          <a:prstGeom prst="rect">
            <a:avLst/>
          </a:prstGeom>
        </p:spPr>
      </p:pic>
      <p:pic>
        <p:nvPicPr>
          <p:cNvPr id="19" name="Obraz 1">
            <a:extLst>
              <a:ext uri="{FF2B5EF4-FFF2-40B4-BE49-F238E27FC236}">
                <a16:creationId xmlns:a16="http://schemas.microsoft.com/office/drawing/2014/main" xmlns="" id="{43568276-8E15-4E48-A3F9-719B983FE0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7" y="147908"/>
            <a:ext cx="1830191" cy="4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51110" y="6455444"/>
            <a:ext cx="865097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hIFD9czk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h4T8v-hF5K9KhfNOvVQYtolbuGEMjdP92p8H2YLAUD_efYg/viewform?usp=sf_li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R1vskiVDwl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puQHY2hD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gOiUNxlO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6162" y="2429248"/>
            <a:ext cx="8746781" cy="2060374"/>
          </a:xfrm>
        </p:spPr>
        <p:txBody>
          <a:bodyPr/>
          <a:lstStyle/>
          <a:p>
            <a:pPr algn="ctr"/>
            <a:r>
              <a:rPr lang="pl-PL" dirty="0" smtClean="0"/>
              <a:t>Strategie </a:t>
            </a:r>
            <a:r>
              <a:rPr lang="pl-PL" dirty="0" err="1"/>
              <a:t>pitchingowe</a:t>
            </a:r>
            <a:r>
              <a:rPr lang="pl-PL" dirty="0"/>
              <a:t> dla przedsiębiorców cyfrowych i odpowiedzialnych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/>
            <a:endParaRPr lang="pl-PL" dirty="0"/>
          </a:p>
          <a:p>
            <a:pPr algn="ctr" rtl="0"/>
            <a:r>
              <a:rPr lang="pl-PL" dirty="0"/>
              <a:t>styczeń 2021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Eliza </a:t>
            </a:r>
            <a:r>
              <a:rPr lang="es-ES" dirty="0" err="1"/>
              <a:t>Almenzar</a:t>
            </a:r>
            <a:r>
              <a:rPr lang="es-ES" dirty="0"/>
              <a:t> Ramírez</a:t>
            </a:r>
            <a:endParaRPr lang="pl-PL" dirty="0"/>
          </a:p>
          <a:p>
            <a:pPr algn="l" rtl="0"/>
            <a:r>
              <a:rPr lang="es-ES" dirty="0"/>
              <a:t>Abel Jiménez de la Torre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86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5 MINUT PRZERWY!!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3064575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757767" y="4508763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Google Shape;214;p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32819" y="2582069"/>
            <a:ext cx="5486400" cy="303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18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rmAutofit/>
          </a:bodyPr>
          <a:lstStyle/>
          <a:p>
            <a:pPr algn="l" rtl="0"/>
            <a:r>
              <a:rPr lang="pl-PL" dirty="0" smtClean="0">
                <a:latin typeface="Quattrocento Sans"/>
                <a:sym typeface="Quattrocento Sans"/>
              </a:rPr>
              <a:t>U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miejętności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komunikacyjne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499095"/>
            <a:ext cx="8687637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645026"/>
            <a:ext cx="859666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Google Shape;221;p10"/>
          <p:cNvSpPr>
            <a:spLocks noGrp="1"/>
          </p:cNvSpPr>
          <p:nvPr>
            <p:ph idx="1"/>
          </p:nvPr>
        </p:nvSpPr>
        <p:spPr>
          <a:xfrm>
            <a:off x="662820" y="2165499"/>
            <a:ext cx="8596668" cy="3880773"/>
          </a:xfrm>
          <a:prstGeom prst="ellipse">
            <a:avLst/>
          </a:prstGeom>
          <a:gradFill>
            <a:gsLst>
              <a:gs pos="0">
                <a:srgbClr val="D6948E"/>
              </a:gs>
              <a:gs pos="73000">
                <a:srgbClr val="E3BEBB"/>
              </a:gs>
              <a:gs pos="100000">
                <a:srgbClr val="F0E0DE"/>
              </a:gs>
            </a:gsLst>
            <a:lin ang="5400000" scaled="0"/>
          </a:gra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223;p10"/>
          <p:cNvSpPr/>
          <p:nvPr/>
        </p:nvSpPr>
        <p:spPr>
          <a:xfrm>
            <a:off x="4261666" y="5068937"/>
            <a:ext cx="1375410" cy="365760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Odbiorca</a:t>
            </a:r>
            <a:endParaRPr/>
          </a:p>
        </p:txBody>
      </p:sp>
      <p:sp>
        <p:nvSpPr>
          <p:cNvPr id="10" name="Google Shape;222;p10"/>
          <p:cNvSpPr/>
          <p:nvPr/>
        </p:nvSpPr>
        <p:spPr>
          <a:xfrm>
            <a:off x="4288154" y="2634343"/>
            <a:ext cx="1392465" cy="457200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Nadawca</a:t>
            </a: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65257" y="3759200"/>
            <a:ext cx="1570289" cy="346686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</a:rPr>
              <a:t>Wiadomość</a:t>
            </a:r>
            <a:endParaRPr lang="es-ES" dirty="0">
              <a:solidFill>
                <a:srgbClr val="3F3F3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60605" y="3759200"/>
            <a:ext cx="1479281" cy="529566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</a:rPr>
              <a:t>Sprzężenie zwrotne</a:t>
            </a:r>
            <a:endParaRPr lang="es-ES" dirty="0">
              <a:solidFill>
                <a:srgbClr val="3F3F3F"/>
              </a:solidFill>
              <a:latin typeface="Century Gothic"/>
              <a:ea typeface="Century Gothic"/>
              <a:cs typeface="Century Gothic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545455" y="2862943"/>
            <a:ext cx="768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313714" y="2862943"/>
            <a:ext cx="0" cy="238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637076" y="5251817"/>
            <a:ext cx="6766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3628571" y="5251817"/>
            <a:ext cx="633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3628571" y="2862943"/>
            <a:ext cx="0" cy="238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3628571" y="2862943"/>
            <a:ext cx="6330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4037939" y="1287622"/>
            <a:ext cx="21971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pl-PL" sz="2000" dirty="0" smtClean="0"/>
              <a:t>Cykl k</a:t>
            </a:r>
            <a:r>
              <a:rPr lang="es-ES" sz="2000" dirty="0" smtClean="0"/>
              <a:t>omunikacj</a:t>
            </a:r>
            <a:r>
              <a:rPr lang="pl-PL" sz="2000" dirty="0" smtClean="0"/>
              <a:t>i</a:t>
            </a:r>
            <a:r>
              <a:rPr lang="es-ES" sz="2000" dirty="0" smtClean="0"/>
              <a:t> </a:t>
            </a:r>
            <a:endParaRPr lang="es-ES" sz="2000" dirty="0"/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9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148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Klucze </a:t>
            </a:r>
            <a:r>
              <a:rPr lang="pl-PL" dirty="0">
                <a:latin typeface="Quattrocento Sans"/>
                <a:ea typeface="Quattrocento Sans"/>
                <a:cs typeface="Quattrocento Sans"/>
                <a:sym typeface="Quattrocento Sans"/>
              </a:rPr>
              <a:t>do skutecznej i odpowiedzialnej komunikacji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5558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SzPts val="1800"/>
              <a:buFont typeface="Wingdings 3" charset="2"/>
              <a:buChar char="🠶"/>
            </a:pPr>
            <a:r>
              <a:rPr lang="en-US" dirty="0"/>
              <a:t>Cel komunikacji:</a:t>
            </a:r>
          </a:p>
          <a:p>
            <a:pPr marL="0" indent="0" algn="l" rtl="0">
              <a:lnSpc>
                <a:spcPct val="90000"/>
              </a:lnSpc>
              <a:buSzPts val="1800"/>
              <a:buNone/>
            </a:pPr>
            <a:r>
              <a:rPr lang="en-US" dirty="0"/>
              <a:t>- Przekazuje pomysły w jasny, zwięzły i bezpośredni sposób.</a:t>
            </a:r>
          </a:p>
          <a:p>
            <a:pPr algn="l" rtl="0">
              <a:lnSpc>
                <a:spcPct val="90000"/>
              </a:lnSpc>
              <a:buSzPts val="1800"/>
              <a:buFont typeface="Wingdings 3" charset="2"/>
              <a:buChar char="🠶"/>
            </a:pPr>
            <a:r>
              <a:rPr lang="en-US" dirty="0"/>
              <a:t>2. Skuteczna komunikacja:</a:t>
            </a:r>
          </a:p>
          <a:p>
            <a:pPr marL="0" indent="0" algn="l" rtl="0">
              <a:lnSpc>
                <a:spcPct val="90000"/>
              </a:lnSpc>
              <a:buSzPts val="1800"/>
              <a:buNone/>
            </a:pPr>
            <a:r>
              <a:rPr lang="en-US" dirty="0"/>
              <a:t>- Używaj jasnego, zwięzłego i prostego języka</a:t>
            </a:r>
          </a:p>
          <a:p>
            <a:pPr marL="0" indent="0" algn="l" rtl="0">
              <a:lnSpc>
                <a:spcPct val="90000"/>
              </a:lnSpc>
              <a:buSzPts val="1800"/>
              <a:buNone/>
            </a:pPr>
            <a:r>
              <a:rPr lang="en-US" dirty="0"/>
              <a:t>- Wyraź swój punkt widzenia.</a:t>
            </a:r>
          </a:p>
          <a:p>
            <a:pPr marL="0" indent="0" algn="l" rtl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4433034"/>
            <a:ext cx="859666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96" y="750050"/>
            <a:ext cx="8596668" cy="740229"/>
          </a:xfrm>
        </p:spPr>
        <p:txBody>
          <a:bodyPr/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Zadanie 3 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- Tworzenie w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iadomoś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ci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487"/>
            <a:ext cx="8979040" cy="4351338"/>
          </a:xfrm>
        </p:spPr>
        <p:txBody>
          <a:bodyPr>
            <a:normAutofit/>
          </a:bodyPr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W grupach: (3 minuty) musisz wymyślić krótką, jasną i bezpośrednią wiadomość, używając niektórych lub wszystkich z poniższych słów. Swobodny sens przekazu. Musisz użyć co najmniej 4 rzeczowników z poniższej listy.</a:t>
            </a:r>
          </a:p>
          <a:p>
            <a:pPr lvl="0" indent="-228600" algn="l" rtl="0">
              <a:buSzPts val="1800"/>
              <a:buNone/>
            </a:pPr>
            <a:endParaRPr lang="en-US" dirty="0"/>
          </a:p>
          <a:p>
            <a:pPr marL="0" lvl="0" indent="0" algn="l" rtl="0">
              <a:buSzPts val="1800"/>
              <a:buNone/>
            </a:pPr>
            <a:r>
              <a:rPr lang="en-US" dirty="0"/>
              <a:t>Słowa: komputer, obraz, mysz, apteka, jabłko, makaron, długopis, mieszkanie, drzwi, furgonetka, klimatyzacja, szafa, sport, telewizja i kraje. </a:t>
            </a:r>
          </a:p>
          <a:p>
            <a:pPr algn="l" rtl="0" fontAlgn="base"/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753156"/>
            <a:ext cx="8979040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55700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0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5029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Znaczenie 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k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omunikacj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dla 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rzedsiębiorczoś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ci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31" y="2119096"/>
            <a:ext cx="8596668" cy="3880773"/>
          </a:xfrm>
        </p:spPr>
        <p:txBody>
          <a:bodyPr>
            <a:normAutofit/>
          </a:bodyPr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Musisz być w stanie wyjaśnić, omówić, sprzedać i reklamować swoje towary lub usługi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Musisz być w stanie jasno wyrazić siebie zarówno werbalnie, jak i pisemnie. </a:t>
            </a:r>
          </a:p>
          <a:p>
            <a:pPr marL="0" lvl="0" indent="0" algn="l" rtl="0">
              <a:buSzPts val="1800"/>
              <a:buNone/>
            </a:pPr>
            <a:endParaRPr lang="en-US" dirty="0"/>
          </a:p>
          <a:p>
            <a:pPr marL="0" lvl="0" indent="0" algn="l" rtl="0">
              <a:buSzPts val="1800"/>
              <a:buNone/>
            </a:pPr>
            <a:endParaRPr lang="en-US" dirty="0"/>
          </a:p>
          <a:p>
            <a:pPr marL="0" lvl="0" indent="0" algn="l" rtl="0">
              <a:buSzPts val="2000"/>
              <a:buNone/>
            </a:pPr>
            <a:r>
              <a:rPr lang="en-US" sz="2000" b="1" dirty="0"/>
              <a:t>Co może się stać, jeśli te dwa stwierdzenia nie wystąpią?</a:t>
            </a:r>
            <a:endParaRPr lang="en-US" dirty="0"/>
          </a:p>
          <a:p>
            <a:pPr lvl="0" algn="l" rtl="0">
              <a:buSzPts val="1800"/>
              <a:buChar char="🠶"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https://www.youtube.com/watch?v=AAhIFD9czks</a:t>
            </a:r>
            <a:endParaRPr lang="en-US" dirty="0"/>
          </a:p>
          <a:p>
            <a:pPr marL="0" indent="0" algn="l" rtl="0" fontAlgn="base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3671496"/>
            <a:ext cx="8727831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23546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7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Bariery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efektywn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ej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oraz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odpowiedzialn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ej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pl-PL" dirty="0">
                <a:latin typeface="Quattrocento Sans"/>
                <a:ea typeface="Quattrocento Sans"/>
                <a:cs typeface="Quattrocento Sans"/>
                <a:sym typeface="Quattrocento Sans"/>
              </a:rPr>
              <a:t>k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omunikacj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93" y="1914245"/>
            <a:ext cx="8596668" cy="463483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SzPts val="1800"/>
              <a:buChar char="🠶"/>
            </a:pPr>
            <a:r>
              <a:rPr lang="pl-PL" b="1" dirty="0" smtClean="0"/>
              <a:t>Bariery </a:t>
            </a:r>
            <a:r>
              <a:rPr lang="pl-PL" b="1" dirty="0"/>
              <a:t>fizyczne</a:t>
            </a:r>
            <a:r>
              <a:rPr lang="pl-PL" dirty="0"/>
              <a:t>, takie jak nieodpowiedni sprzęt, np. przestarzałe komputery lub słaby sygnał smartfonów</a:t>
            </a:r>
            <a:r>
              <a:rPr lang="pl-PL" dirty="0" smtClean="0"/>
              <a:t>.</a:t>
            </a: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pl-PL" b="1" dirty="0" smtClean="0"/>
              <a:t>Nastawienie</a:t>
            </a:r>
            <a:r>
              <a:rPr lang="pl-PL" dirty="0"/>
              <a:t>: silne emocje, takie jak stres czy złość, mogą odebrać Ci obiektywizm. Jednak emocjonalne rozmowy nie muszą być nieskuteczne, w zależności od kontekstu.   </a:t>
            </a:r>
            <a:endParaRPr lang="pl-PL" dirty="0" smtClean="0"/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pl-PL" b="1" dirty="0" smtClean="0"/>
              <a:t>Język</a:t>
            </a:r>
            <a:r>
              <a:rPr lang="pl-PL" dirty="0"/>
              <a:t>: tym bardziej, gdy osoby biorące udział w rozmowie należą do różnych pokoleń lub regionów. </a:t>
            </a:r>
            <a:endParaRPr lang="pl-PL" dirty="0" smtClean="0"/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pl-PL" b="1" dirty="0" smtClean="0"/>
              <a:t>Problemy </a:t>
            </a:r>
            <a:r>
              <a:rPr lang="pl-PL" b="1" dirty="0"/>
              <a:t>z organizacją pracy</a:t>
            </a:r>
            <a:r>
              <a:rPr lang="pl-PL" dirty="0"/>
              <a:t>: Niejasny harmonogram naszych obowiązków i terminów może wpłynąć na pośpiech, a tym samym na skuteczność naszych rozmów</a:t>
            </a:r>
            <a:r>
              <a:rPr lang="pl-PL" dirty="0" smtClean="0"/>
              <a:t>.</a:t>
            </a: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pl-PL" b="1" dirty="0" smtClean="0"/>
              <a:t>Szum </a:t>
            </a:r>
            <a:r>
              <a:rPr lang="pl-PL" b="1" dirty="0"/>
              <a:t>kulturowy</a:t>
            </a:r>
            <a:r>
              <a:rPr lang="pl-PL" dirty="0"/>
              <a:t>: ludzie czasami przyjmują założenia na temat innych na podstawie ich tła kulturowego lub stereotypów. Przetłumaczono z www.DeepL.com/Translator (wersja darmowa)</a:t>
            </a:r>
            <a:endParaRPr lang="pl-PL" dirty="0" smtClean="0"/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endParaRPr lang="en-US" dirty="0" smtClean="0"/>
          </a:p>
          <a:p>
            <a:pPr marL="0" indent="0" algn="l" rtl="0" fontAlgn="base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041895"/>
            <a:ext cx="891874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767548" y="4435496"/>
            <a:ext cx="8747927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NASTĘPNA SESJA </a:t>
            </a:r>
            <a:r>
              <a:rPr lang="pl-PL" dirty="0" smtClean="0"/>
              <a:t>- </a:t>
            </a:r>
            <a:r>
              <a:rPr lang="es-ES" dirty="0" smtClean="0"/>
              <a:t>PRACA </a:t>
            </a:r>
            <a:r>
              <a:rPr lang="es-ES" dirty="0"/>
              <a:t>DOMOWA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Według</a:t>
            </a:r>
            <a:r>
              <a:rPr lang="en-US" dirty="0" smtClean="0"/>
              <a:t> </a:t>
            </a:r>
            <a:r>
              <a:rPr lang="en-US" dirty="0"/>
              <a:t>grup: </a:t>
            </a:r>
            <a:r>
              <a:rPr lang="pl-PL" dirty="0"/>
              <a:t>Wymyśl krótki biznesplan (wykorzystaj ten, nad którym właśnie pracujesz) i przygotuj się na to, że będziesz w stanie przekazać jego streszczenie w czasie nie dłuższym niż 5 minut. Niektóre z nich przejrzymy i przeanalizujemy na następnej sesji w poniedziałek. 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394503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966069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6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432" y="848498"/>
            <a:ext cx="8596668" cy="711200"/>
          </a:xfrm>
        </p:spPr>
        <p:txBody>
          <a:bodyPr/>
          <a:lstStyle/>
          <a:p>
            <a:pPr algn="l" rtl="0"/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Umiejętności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komunikacyjne - a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nkieta</a:t>
            </a: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165415"/>
          </a:xfrm>
        </p:spPr>
        <p:txBody>
          <a:bodyPr/>
          <a:lstStyle/>
          <a:p>
            <a:pPr algn="l" rtl="0"/>
            <a:r>
              <a:rPr lang="es-ES" u="sng" dirty="0">
                <a:solidFill>
                  <a:schemeClr val="hlink"/>
                </a:solidFill>
                <a:hlinkClick r:id="rId2"/>
              </a:rPr>
              <a:t>https://docs.google.com/forms/d/e/1FAIpQLSch4T8v-hF5K9KhfNOvVQYtolbuGEMjdP92p8H2YLAUD_efYg/viewform?usp=sf_link</a:t>
            </a:r>
            <a:endParaRPr lang="es-ES" dirty="0"/>
          </a:p>
          <a:p>
            <a:pPr lvl="0" algn="l" rtl="0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4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566057"/>
            <a:ext cx="8120677" cy="1248229"/>
          </a:xfrm>
        </p:spPr>
        <p:txBody>
          <a:bodyPr>
            <a:normAutofit/>
          </a:bodyPr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10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sposo</a:t>
            </a:r>
            <a:r>
              <a:rPr lang="pl-PL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bów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na lepszą rozmowę (TED Talk)</a:t>
            </a: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s-ES" sz="1800" u="sng" dirty="0">
                <a:solidFill>
                  <a:schemeClr val="hlink"/>
                </a:solidFill>
                <a:hlinkClick r:id="rId2"/>
              </a:rPr>
              <a:t>https://www.youtube.com/watch?v=R1vskiVDwl4</a:t>
            </a:r>
            <a:endParaRPr lang="es-ES" sz="1800" dirty="0"/>
          </a:p>
          <a:p>
            <a:pPr marL="457200" lvl="1" indent="0" algn="l" rtl="0">
              <a:buNone/>
            </a:pPr>
            <a:endParaRPr lang="es-ES" sz="1800" b="1" dirty="0"/>
          </a:p>
        </p:txBody>
      </p:sp>
      <p:pic>
        <p:nvPicPr>
          <p:cNvPr id="4" name="Google Shape;262;p15" descr="C:\Users\USUARIO\Downloads\akson-1K8pIbIrhkQ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074" y="3078843"/>
            <a:ext cx="780288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44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s-ES" dirty="0"/>
              <a:t>Witamy </a:t>
            </a:r>
            <a:r>
              <a:rPr lang="pl-PL" dirty="0" smtClean="0"/>
              <a:t>na s</a:t>
            </a:r>
            <a:r>
              <a:rPr lang="es-ES" dirty="0" smtClean="0"/>
              <a:t>esj</a:t>
            </a:r>
            <a:r>
              <a:rPr lang="pl-PL" dirty="0" smtClean="0"/>
              <a:t>i</a:t>
            </a:r>
            <a:r>
              <a:rPr lang="es-ES" dirty="0" smtClean="0"/>
              <a:t> </a:t>
            </a:r>
            <a:r>
              <a:rPr lang="es-ES" dirty="0"/>
              <a:t>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 rtl="0"/>
            <a:endParaRPr lang="pl-PL" dirty="0"/>
          </a:p>
          <a:p>
            <a:pPr algn="ctr"/>
            <a:r>
              <a:rPr lang="pl-PL" dirty="0"/>
              <a:t> </a:t>
            </a:r>
            <a:r>
              <a:rPr lang="pl-PL" dirty="0" smtClean="0"/>
              <a:t>Strategie </a:t>
            </a:r>
            <a:r>
              <a:rPr lang="pl-PL" dirty="0" err="1"/>
              <a:t>pitchingowe</a:t>
            </a:r>
            <a:r>
              <a:rPr lang="pl-PL" dirty="0"/>
              <a:t> dla przedsiębiorców cyfrowych i odpowiedzialnych</a:t>
            </a:r>
            <a:r>
              <a:rPr lang="es-ES" dirty="0" smtClean="0"/>
              <a:t> </a:t>
            </a:r>
            <a:endParaRPr lang="pl-PL" dirty="0" smtClean="0"/>
          </a:p>
          <a:p>
            <a:pPr algn="ctr"/>
            <a:r>
              <a:rPr lang="es-ES" dirty="0" smtClean="0"/>
              <a:t>25</a:t>
            </a:r>
            <a:r>
              <a:rPr lang="pl-PL" dirty="0" smtClean="0"/>
              <a:t> </a:t>
            </a:r>
            <a:r>
              <a:rPr lang="pl-PL" dirty="0"/>
              <a:t>styczeń 2021</a:t>
            </a:r>
          </a:p>
          <a:p>
            <a:pPr algn="ctr" rtl="0"/>
            <a:r>
              <a:rPr lang="pl-PL" dirty="0"/>
              <a:t>Online- </a:t>
            </a:r>
            <a:r>
              <a:rPr lang="es-ES" dirty="0"/>
              <a:t>Grenada</a:t>
            </a:r>
            <a:r>
              <a:rPr lang="pl-PL" dirty="0"/>
              <a:t>, Hiszpania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/>
              <a:t>Eliza </a:t>
            </a:r>
            <a:r>
              <a:rPr lang="es-ES" dirty="0" err="1"/>
              <a:t>Almenzar</a:t>
            </a:r>
            <a:r>
              <a:rPr lang="es-ES" dirty="0"/>
              <a:t> </a:t>
            </a:r>
            <a:r>
              <a:rPr lang="es-ES" dirty="0" err="1"/>
              <a:t>Ramirez</a:t>
            </a:r>
            <a:endParaRPr lang="pl-PL" dirty="0"/>
          </a:p>
          <a:p>
            <a:pPr algn="l" rtl="0"/>
            <a:r>
              <a:rPr lang="es-ES" dirty="0"/>
              <a:t>Abel Jiménez de la Torre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53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7178" y="1930400"/>
            <a:ext cx="8973910" cy="25545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ts val="5400"/>
            </a:pPr>
            <a:r>
              <a:rPr lang="pl-PL" sz="5400" dirty="0">
                <a:latin typeface="Book Antiqua" panose="02040602050305030304" pitchFamily="18" charset="0"/>
                <a:ea typeface="PMingLiU-ExtB" panose="02020500000000000000" pitchFamily="18" charset="-120"/>
                <a:cs typeface="Quattrocento Sans"/>
                <a:sym typeface="Quattrocento Sans"/>
              </a:rPr>
              <a:t>Strategie </a:t>
            </a:r>
            <a:r>
              <a:rPr lang="pl-PL" sz="5400" dirty="0" err="1">
                <a:latin typeface="Book Antiqua" panose="02040602050305030304" pitchFamily="18" charset="0"/>
                <a:ea typeface="PMingLiU-ExtB" panose="02020500000000000000" pitchFamily="18" charset="-120"/>
                <a:cs typeface="Quattrocento Sans"/>
                <a:sym typeface="Quattrocento Sans"/>
              </a:rPr>
              <a:t>pitchingowe</a:t>
            </a:r>
            <a:r>
              <a:rPr lang="pl-PL" sz="5400" dirty="0">
                <a:latin typeface="Book Antiqua" panose="02040602050305030304" pitchFamily="18" charset="0"/>
                <a:ea typeface="PMingLiU-ExtB" panose="02020500000000000000" pitchFamily="18" charset="-120"/>
                <a:cs typeface="Quattrocento Sans"/>
                <a:sym typeface="Quattrocento Sans"/>
              </a:rPr>
              <a:t> dla przedsiębiorców cyfrowych i </a:t>
            </a:r>
            <a:r>
              <a:rPr lang="pl-PL" sz="5400" dirty="0" smtClean="0">
                <a:latin typeface="Book Antiqua" panose="02040602050305030304" pitchFamily="18" charset="0"/>
                <a:ea typeface="PMingLiU-ExtB" panose="02020500000000000000" pitchFamily="18" charset="-120"/>
                <a:cs typeface="Quattrocento Sans"/>
                <a:sym typeface="Quattrocento Sans"/>
              </a:rPr>
              <a:t>odpowiedzialnych</a:t>
            </a:r>
            <a:endParaRPr lang="es-ES" sz="5400" dirty="0">
              <a:latin typeface="Book Antiqua" panose="02040602050305030304" pitchFamily="18" charset="0"/>
              <a:ea typeface="PMingLiU-ExtB" panose="02020500000000000000" pitchFamily="18" charset="-120"/>
              <a:cs typeface="Quattrocento San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233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Ankieta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-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wyniki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NASTĘPNA </a:t>
            </a:r>
            <a:r>
              <a:rPr lang="es-ES" dirty="0" smtClean="0"/>
              <a:t>SESJA</a:t>
            </a:r>
            <a:r>
              <a:rPr lang="pl-PL" dirty="0" smtClean="0"/>
              <a:t> -</a:t>
            </a:r>
            <a:r>
              <a:rPr lang="es-ES" dirty="0" smtClean="0"/>
              <a:t> </a:t>
            </a:r>
            <a:r>
              <a:rPr lang="es-ES" dirty="0"/>
              <a:t>PRACA DOMOWA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Według</a:t>
            </a:r>
            <a:r>
              <a:rPr lang="en-US" dirty="0" smtClean="0"/>
              <a:t> </a:t>
            </a:r>
            <a:r>
              <a:rPr lang="en-US" dirty="0" err="1"/>
              <a:t>grup</a:t>
            </a:r>
            <a:r>
              <a:rPr lang="en-US" dirty="0"/>
              <a:t>: </a:t>
            </a:r>
            <a:r>
              <a:rPr lang="pl-PL" dirty="0"/>
              <a:t>Wymyśl krótki biznesplan (wykorzystaj ten, nad którym właśnie pracujesz) i przygotuj się na to, że będziesz w stanie przekazać jego streszczenie w czasie nie dłuższym niż 5 minut. Niektóre z nich przejrzymy i przeanalizujemy na następnej sesji w poniedziałek.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590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Komunikacja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cyfrowa</a:t>
            </a: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Komunikacja cyfrowa to dowolna wiadomość przekazywana przez urządzenia cyfrowe lub dowolny rodzaj informacji przesyłany cyfrowo. 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Mailing, SMS-y, faksy, wideokonferencje…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Może być uwzględniony jako komunikacja werbalna i niewerbalna 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Zalety: szybko i łatwiej, bez marnowania papieru, przechowywanie informacji, duże odległości nie stanowią już problemu…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Wady: zawodność, degradacja środowiska przez odpady elektroniczne lub utrata zaufania. </a:t>
            </a: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24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-PL" dirty="0"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dpowiedzialność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cyfrowa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Odpowiedzialność cyfrowa oznacza pracę z zarządzaniem informacją w sposób proaktywny i zrównoważony.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Odpowiedzialne zarządzanie informacjami daje możliwość osiągnięcia rentownych i zrównoważonych przedsiębiorstw, które otwierają się na innowacje i nowe możliwości uzyskania przychodów. </a:t>
            </a: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476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-PL" dirty="0" err="1" smtClean="0">
                <a:solidFill>
                  <a:srgbClr val="FF0000"/>
                </a:solidFill>
                <a:latin typeface="Quattrocento Sans"/>
                <a:sym typeface="Quattrocento Sans"/>
              </a:rPr>
              <a:t>Elevator</a:t>
            </a:r>
            <a:r>
              <a:rPr lang="pl-PL" dirty="0" smtClean="0">
                <a:solidFill>
                  <a:srgbClr val="FF0000"/>
                </a:solidFill>
                <a:latin typeface="Quattrocento Sans"/>
                <a:sym typeface="Quattrocento Sans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Quattrocento Sans"/>
                <a:sym typeface="Quattrocento Sans"/>
              </a:rPr>
              <a:t>pitch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pl-PL" dirty="0" err="1"/>
              <a:t>elevator</a:t>
            </a:r>
            <a:r>
              <a:rPr lang="pl-PL" dirty="0"/>
              <a:t> </a:t>
            </a:r>
            <a:r>
              <a:rPr lang="pl-PL" dirty="0" err="1"/>
              <a:t>pitch</a:t>
            </a:r>
            <a:r>
              <a:rPr lang="pl-PL" dirty="0"/>
              <a:t> to krótkie, przekonujące przemówienie, którego używasz, aby wzbudzić zainteresowanie tym, co robi Twoja organizacja. Dobra mowa windowa powinna trwać nie dłużej niż krótka, 20 lub 30 sekundowa przejażdżka windą</a:t>
            </a:r>
            <a:r>
              <a:rPr lang="pl-PL" dirty="0" smtClean="0"/>
              <a:t>.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pl-PL" dirty="0" smtClean="0"/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pl-PL" dirty="0" smtClean="0"/>
              <a:t>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www.youtube.com/watch?v=GNpuQHY2hDE</a:t>
            </a:r>
            <a:endParaRPr lang="pl-PL" dirty="0" smtClean="0"/>
          </a:p>
          <a:p>
            <a:pPr marL="457200" lvl="0">
              <a:spcBef>
                <a:spcPts val="0"/>
              </a:spcBef>
              <a:buSzPts val="1800"/>
              <a:buChar char="-"/>
            </a:pPr>
            <a:endParaRPr lang="pl-PL" dirty="0" smtClean="0"/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pl-PL" dirty="0" smtClean="0"/>
              <a:t>Zadanie </a:t>
            </a:r>
            <a:r>
              <a:rPr lang="pl-PL" dirty="0"/>
              <a:t>4: W grupach:  Macie 5 minut na przygotowanie własnego </a:t>
            </a:r>
            <a:r>
              <a:rPr lang="pl-PL" dirty="0" err="1"/>
              <a:t>elevator</a:t>
            </a:r>
            <a:r>
              <a:rPr lang="pl-PL" dirty="0"/>
              <a:t> </a:t>
            </a:r>
            <a:r>
              <a:rPr lang="pl-PL" dirty="0" err="1"/>
              <a:t>pitch</a:t>
            </a:r>
            <a:r>
              <a:rPr lang="pl-PL" dirty="0"/>
              <a:t> na temat swojego pomysłu na biznes, który będzie trwał nie dłużej niż 20/30 sekund! Przygotujcie się, będę was losowo pytał</a:t>
            </a:r>
            <a:r>
              <a:rPr lang="pl-PL" dirty="0" smtClean="0"/>
              <a:t>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963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Jak 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zakomunikować swój biznes plan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Biznesplan można przedstawić zarówno ustnie, jak i pisemnie, ale niezależnie od formatu, aby przekazać i przedstawić swój biznesplan należy: </a:t>
            </a:r>
          </a:p>
          <a:p>
            <a:pPr>
              <a:buSzPts val="1800"/>
            </a:pPr>
            <a:r>
              <a:rPr lang="pl-PL" dirty="0" smtClean="0"/>
              <a:t>Wiedz </a:t>
            </a:r>
            <a:r>
              <a:rPr lang="pl-PL" dirty="0"/>
              <a:t>do kogo kierujesz swoją prezentację.</a:t>
            </a:r>
          </a:p>
          <a:p>
            <a:pPr>
              <a:buSzPts val="1800"/>
            </a:pPr>
            <a:r>
              <a:rPr lang="pl-PL" dirty="0" smtClean="0"/>
              <a:t>Zachowaj </a:t>
            </a:r>
            <a:r>
              <a:rPr lang="pl-PL" dirty="0"/>
              <a:t>prostotę</a:t>
            </a:r>
          </a:p>
          <a:p>
            <a:pPr>
              <a:buSzPts val="1800"/>
            </a:pPr>
            <a:r>
              <a:rPr lang="pl-PL" dirty="0" smtClean="0"/>
              <a:t>Zajmij </a:t>
            </a:r>
            <a:r>
              <a:rPr lang="pl-PL" dirty="0"/>
              <a:t>się </a:t>
            </a:r>
            <a:r>
              <a:rPr lang="pl-PL" dirty="0" smtClean="0"/>
              <a:t>słabościami</a:t>
            </a:r>
          </a:p>
          <a:p>
            <a:pPr>
              <a:buSzPts val="1800"/>
            </a:pPr>
            <a:r>
              <a:rPr lang="pl-PL" dirty="0" smtClean="0"/>
              <a:t>Znaj </a:t>
            </a:r>
            <a:r>
              <a:rPr lang="pl-PL" dirty="0"/>
              <a:t>swoje liczby</a:t>
            </a:r>
          </a:p>
          <a:p>
            <a:pPr>
              <a:buSzPts val="1800"/>
            </a:pPr>
            <a:r>
              <a:rPr lang="pl-PL" dirty="0" smtClean="0"/>
              <a:t>Zbadaj </a:t>
            </a:r>
            <a:r>
              <a:rPr lang="pl-PL" dirty="0"/>
              <a:t>swoją konkurencję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8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906162"/>
            <a:ext cx="8596668" cy="1320800"/>
          </a:xfrm>
        </p:spPr>
        <p:txBody>
          <a:bodyPr>
            <a:normAutofit/>
          </a:bodyPr>
          <a:lstStyle/>
          <a:p>
            <a:pPr algn="l" rtl="0"/>
            <a:r>
              <a:rPr lang="es-ES" dirty="0"/>
              <a:t>6 </a:t>
            </a:r>
            <a:r>
              <a:rPr lang="es-ES" dirty="0" smtClean="0"/>
              <a:t>kro</a:t>
            </a:r>
            <a:r>
              <a:rPr lang="pl-PL" dirty="0" err="1" smtClean="0"/>
              <a:t>ków</a:t>
            </a:r>
            <a:r>
              <a:rPr lang="pl-PL" dirty="0" smtClean="0"/>
              <a:t> do skutecznej prezentacji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Oto kilka </a:t>
            </a:r>
            <a:r>
              <a:rPr lang="en-US" b="1" dirty="0"/>
              <a:t>porady</a:t>
            </a:r>
            <a:r>
              <a:rPr lang="en-US" dirty="0"/>
              <a:t> do </a:t>
            </a:r>
            <a:r>
              <a:rPr lang="en-US" dirty="0" err="1"/>
              <a:t>przygotowania</a:t>
            </a:r>
            <a:r>
              <a:rPr lang="en-US" dirty="0"/>
              <a:t> </a:t>
            </a:r>
            <a:r>
              <a:rPr lang="en-US" b="1" dirty="0" err="1" smtClean="0"/>
              <a:t>efektywn</a:t>
            </a:r>
            <a:r>
              <a:rPr lang="pl-PL" b="1" dirty="0" smtClean="0"/>
              <a:t>ej</a:t>
            </a:r>
            <a:r>
              <a:rPr lang="en-US" b="1" dirty="0" smtClean="0"/>
              <a:t> </a:t>
            </a:r>
            <a:r>
              <a:rPr lang="en-US" dirty="0"/>
              <a:t>prezentacja Twoich pomysłów biznesowych. Pamiętaj, że głównym celem jest:</a:t>
            </a:r>
            <a:r>
              <a:rPr lang="en-US" b="1" dirty="0"/>
              <a:t>łapać</a:t>
            </a:r>
            <a:r>
              <a:rPr lang="en-US" dirty="0"/>
              <a:t> oraz </a:t>
            </a:r>
            <a:r>
              <a:rPr lang="en-US" b="1" dirty="0" err="1"/>
              <a:t>utrzymywać</a:t>
            </a:r>
            <a:r>
              <a:rPr lang="en-US" dirty="0"/>
              <a:t> </a:t>
            </a:r>
            <a:r>
              <a:rPr lang="pl-PL" b="1" dirty="0" smtClean="0"/>
              <a:t>uwagę</a:t>
            </a:r>
            <a:r>
              <a:rPr lang="pl-PL" dirty="0" smtClean="0"/>
              <a:t> </a:t>
            </a:r>
            <a:r>
              <a:rPr lang="en-US" dirty="0" err="1" smtClean="0"/>
              <a:t>Twoich</a:t>
            </a:r>
            <a:r>
              <a:rPr lang="en-US" dirty="0" smtClean="0"/>
              <a:t> </a:t>
            </a:r>
            <a:r>
              <a:rPr lang="en-US" dirty="0" err="1"/>
              <a:t>odbiorców</a:t>
            </a:r>
            <a:r>
              <a:rPr lang="en-US" dirty="0"/>
              <a:t> </a:t>
            </a:r>
            <a:r>
              <a:rPr lang="en-US" dirty="0" err="1" smtClean="0"/>
              <a:t>używając</a:t>
            </a:r>
            <a:r>
              <a:rPr lang="en-US" dirty="0" smtClean="0"/>
              <a:t> </a:t>
            </a:r>
            <a:r>
              <a:rPr lang="pl-PL" dirty="0" smtClean="0"/>
              <a:t>właściwego</a:t>
            </a:r>
            <a:r>
              <a:rPr lang="en-US" dirty="0" smtClean="0"/>
              <a:t> </a:t>
            </a:r>
            <a:r>
              <a:rPr lang="en-US" dirty="0"/>
              <a:t>języka. </a:t>
            </a: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185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 err="1"/>
              <a:t>Zadanie</a:t>
            </a:r>
            <a:r>
              <a:rPr lang="es-ES" dirty="0"/>
              <a:t> 5 „Prawda” </a:t>
            </a:r>
            <a:r>
              <a:rPr lang="es-ES" dirty="0" err="1"/>
              <a:t>lub</a:t>
            </a:r>
            <a:r>
              <a:rPr lang="es-ES" dirty="0"/>
              <a:t> Fałszywe"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464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1. </a:t>
            </a:r>
            <a:r>
              <a:rPr lang="es-ES" dirty="0" err="1"/>
              <a:t>Planowanie</a:t>
            </a:r>
            <a:r>
              <a:rPr lang="es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buSzPts val="1800"/>
              <a:buChar char="-"/>
            </a:pPr>
            <a:r>
              <a:rPr lang="pl-PL" dirty="0"/>
              <a:t>Musisz zdawać sobie sprawę z </a:t>
            </a:r>
            <a:r>
              <a:rPr lang="pl-PL" b="1" dirty="0"/>
              <a:t>rodzaju publiczności</a:t>
            </a:r>
            <a:r>
              <a:rPr lang="pl-PL" dirty="0"/>
              <a:t>, </a:t>
            </a:r>
            <a:r>
              <a:rPr lang="pl-PL" dirty="0" smtClean="0"/>
              <a:t>przed </a:t>
            </a:r>
            <a:r>
              <a:rPr lang="pl-PL" dirty="0"/>
              <a:t>którą zamierzasz wystawić swoją prezentację. Warunki są tak różne, jak ludzie. Musisz wziąć pod uwagę średni wiek publiczności, sektor rynku, studia i kilka innych czynników. </a:t>
            </a:r>
            <a:endParaRPr lang="pl-PL" dirty="0" smtClean="0"/>
          </a:p>
          <a:p>
            <a:pPr marL="457200" lvl="0">
              <a:buSzPts val="1800"/>
              <a:buChar char="-"/>
            </a:pPr>
            <a:r>
              <a:rPr lang="pl-PL" dirty="0" smtClean="0"/>
              <a:t>Musisz </a:t>
            </a:r>
            <a:r>
              <a:rPr lang="pl-PL" dirty="0"/>
              <a:t>również zmierzyć, ile czasu zajmie Ci prezentacja. Zazwyczaj musimy przestrzegać </a:t>
            </a:r>
            <a:r>
              <a:rPr lang="pl-PL" dirty="0" smtClean="0"/>
              <a:t>reżimu czasowego </a:t>
            </a:r>
            <a:r>
              <a:rPr lang="pl-PL" dirty="0"/>
              <a:t>i w zależności od kontekstu ważne jest, aby dostosować swoją </a:t>
            </a:r>
            <a:r>
              <a:rPr lang="pl-PL" dirty="0" smtClean="0"/>
              <a:t>prezentację </a:t>
            </a:r>
            <a:r>
              <a:rPr lang="pl-PL" dirty="0"/>
              <a:t>do </a:t>
            </a:r>
            <a:r>
              <a:rPr lang="pl-PL" b="1" dirty="0"/>
              <a:t>określonego limitu czasu</a:t>
            </a:r>
            <a:r>
              <a:rPr lang="pl-P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883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2. </a:t>
            </a:r>
            <a:r>
              <a:rPr lang="es-ES" dirty="0" err="1"/>
              <a:t>Papierkowa robota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l-PL" dirty="0"/>
              <a:t>P</a:t>
            </a:r>
            <a:r>
              <a:rPr lang="es-ES" dirty="0" smtClean="0"/>
              <a:t>owin</a:t>
            </a:r>
            <a:r>
              <a:rPr lang="pl-PL" dirty="0" err="1" smtClean="0"/>
              <a:t>ieneś</a:t>
            </a:r>
            <a:r>
              <a:rPr lang="es-ES" dirty="0" smtClean="0"/>
              <a:t> </a:t>
            </a:r>
            <a:r>
              <a:rPr lang="es-ES" dirty="0"/>
              <a:t>zorganizować </a:t>
            </a:r>
            <a:r>
              <a:rPr lang="es-ES" b="1" dirty="0" smtClean="0"/>
              <a:t>dokumenty </a:t>
            </a:r>
            <a:r>
              <a:rPr lang="es-ES" dirty="0" smtClean="0"/>
              <a:t>przed Tw</a:t>
            </a:r>
            <a:r>
              <a:rPr lang="pl-PL" dirty="0" err="1" smtClean="0"/>
              <a:t>oją</a:t>
            </a:r>
            <a:r>
              <a:rPr lang="es-ES" dirty="0" smtClean="0"/>
              <a:t> prezentacj</a:t>
            </a:r>
            <a:r>
              <a:rPr lang="pl-PL" dirty="0" smtClean="0"/>
              <a:t>ą</a:t>
            </a:r>
            <a:r>
              <a:rPr lang="es-ES" dirty="0" smtClean="0"/>
              <a:t> </a:t>
            </a:r>
            <a:r>
              <a:rPr lang="es-ES" dirty="0"/>
              <a:t>oraz </a:t>
            </a:r>
            <a:r>
              <a:rPr lang="pl-PL" dirty="0" smtClean="0"/>
              <a:t>zawrzeć w prezentacji więcej informacji na wypadek, gdyby publiczność miała pytania</a:t>
            </a:r>
            <a:endParaRPr lang="es-ES" dirty="0"/>
          </a:p>
          <a:p>
            <a:r>
              <a:rPr lang="pl-PL" b="1" dirty="0"/>
              <a:t>C</a:t>
            </a:r>
            <a:r>
              <a:rPr lang="es-ES" b="1" dirty="0" smtClean="0"/>
              <a:t>zarn</a:t>
            </a:r>
            <a:r>
              <a:rPr lang="pl-PL" b="1" dirty="0" smtClean="0"/>
              <a:t>a dziura </a:t>
            </a:r>
            <a:r>
              <a:rPr lang="pl-PL" dirty="0" smtClean="0"/>
              <a:t>może przydarzyć się każdemu, ale </a:t>
            </a:r>
            <a:r>
              <a:rPr lang="pl-PL" dirty="0" err="1" smtClean="0"/>
              <a:t>zmiejszasz</a:t>
            </a:r>
            <a:r>
              <a:rPr lang="pl-PL" dirty="0" smtClean="0"/>
              <a:t> to ryzyko będąc dobrze przygotowanym</a:t>
            </a:r>
            <a:r>
              <a:rPr lang="es-ES" dirty="0" smtClean="0"/>
              <a:t>.</a:t>
            </a:r>
            <a:endParaRPr lang="es-ES" dirty="0"/>
          </a:p>
          <a:p>
            <a:pPr algn="l" rtl="0"/>
            <a:endParaRPr lang="es-ES" dirty="0"/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817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0E99B15-729C-6E45-91DC-2650F922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0" y="682172"/>
            <a:ext cx="10197494" cy="1204685"/>
          </a:xfrm>
        </p:spPr>
        <p:txBody>
          <a:bodyPr>
            <a:noAutofit/>
          </a:bodyPr>
          <a:lstStyle/>
          <a:p>
            <a:pPr algn="l" rtl="0"/>
            <a:r>
              <a:rPr lang="pl-PL" dirty="0" smtClean="0">
                <a:latin typeface="Quattrocento Sans"/>
                <a:ea typeface="Quattrocento Sans"/>
                <a:cs typeface="Quattrocento Sans"/>
              </a:rPr>
              <a:t>U</a:t>
            </a:r>
            <a:r>
              <a:rPr lang="es-ES" dirty="0" smtClean="0">
                <a:latin typeface="Quattrocento Sans"/>
                <a:ea typeface="Quattrocento Sans"/>
                <a:cs typeface="Quattrocento Sans"/>
              </a:rPr>
              <a:t>miejętności </a:t>
            </a:r>
            <a:r>
              <a:rPr lang="pl-PL" dirty="0" smtClean="0">
                <a:latin typeface="Quattrocento Sans"/>
                <a:ea typeface="Quattrocento Sans"/>
                <a:cs typeface="Quattrocento Sans"/>
              </a:rPr>
              <a:t>komunikacyjne </a:t>
            </a:r>
            <a:r>
              <a:rPr lang="es-ES" dirty="0" smtClean="0">
                <a:latin typeface="Quattrocento Sans"/>
                <a:ea typeface="Quattrocento Sans"/>
                <a:cs typeface="Quattrocento Sans"/>
              </a:rPr>
              <a:t>dla odpowiedzialny</a:t>
            </a:r>
            <a:r>
              <a:rPr lang="pl-PL" dirty="0" err="1" smtClean="0">
                <a:latin typeface="Quattrocento Sans"/>
                <a:ea typeface="Quattrocento Sans"/>
                <a:cs typeface="Quattrocento Sans"/>
              </a:rPr>
              <a:t>ch</a:t>
            </a:r>
            <a:r>
              <a:rPr lang="es-ES" dirty="0" smtClean="0">
                <a:latin typeface="Quattrocento Sans"/>
                <a:ea typeface="Quattrocento Sans"/>
                <a:cs typeface="Quattrocento Sans"/>
              </a:rPr>
              <a:t> </a:t>
            </a:r>
            <a:r>
              <a:rPr lang="es-ES" dirty="0">
                <a:latin typeface="Quattrocento Sans"/>
                <a:ea typeface="Quattrocento Sans"/>
                <a:cs typeface="Quattrocento Sans"/>
              </a:rPr>
              <a:t>i </a:t>
            </a:r>
            <a:r>
              <a:rPr lang="es-ES" dirty="0" smtClean="0">
                <a:latin typeface="Quattrocento Sans"/>
                <a:ea typeface="Quattrocento Sans"/>
                <a:cs typeface="Quattrocento Sans"/>
              </a:rPr>
              <a:t>cyfrowy</a:t>
            </a:r>
            <a:r>
              <a:rPr lang="pl-PL" dirty="0" err="1" smtClean="0">
                <a:latin typeface="Quattrocento Sans"/>
                <a:ea typeface="Quattrocento Sans"/>
                <a:cs typeface="Quattrocento Sans"/>
              </a:rPr>
              <a:t>ch</a:t>
            </a:r>
            <a:r>
              <a:rPr lang="es-ES" dirty="0" smtClean="0">
                <a:latin typeface="Quattrocento Sans"/>
                <a:ea typeface="Quattrocento Sans"/>
                <a:cs typeface="Quattrocento Sans"/>
              </a:rPr>
              <a:t> przedsiębiorc</a:t>
            </a:r>
            <a:r>
              <a:rPr lang="pl-PL" dirty="0" smtClean="0">
                <a:latin typeface="Quattrocento Sans"/>
                <a:ea typeface="Quattrocento Sans"/>
                <a:cs typeface="Quattrocento Sans"/>
              </a:rPr>
              <a:t>ów</a:t>
            </a:r>
            <a:endParaRPr lang="en-GB" dirty="0"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77334" y="2160589"/>
            <a:ext cx="5708952" cy="388077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buSzPts val="1800"/>
              <a:buNone/>
            </a:pPr>
            <a:r>
              <a:rPr lang="en-US" b="1" dirty="0"/>
              <a:t>Blok 1 </a:t>
            </a:r>
            <a:r>
              <a:rPr lang="en-US" dirty="0" err="1" smtClean="0"/>
              <a:t>Czwartek</a:t>
            </a:r>
            <a:r>
              <a:rPr lang="en-US" dirty="0" smtClean="0"/>
              <a:t> </a:t>
            </a:r>
            <a:r>
              <a:rPr lang="en-US" dirty="0"/>
              <a:t>21 stycznia</a:t>
            </a:r>
          </a:p>
          <a:p>
            <a:pPr>
              <a:buSzPts val="1800"/>
            </a:pPr>
            <a:r>
              <a:rPr lang="en-US" dirty="0" err="1" smtClean="0"/>
              <a:t>Odpowiedzialni</a:t>
            </a:r>
            <a:r>
              <a:rPr lang="en-US" dirty="0" smtClean="0"/>
              <a:t> </a:t>
            </a:r>
            <a:r>
              <a:rPr lang="en-US" dirty="0"/>
              <a:t>przedsiębiorcy</a:t>
            </a:r>
          </a:p>
          <a:p>
            <a:pPr>
              <a:buSzPts val="1800"/>
            </a:pPr>
            <a:r>
              <a:rPr lang="en-US" dirty="0" err="1" smtClean="0"/>
              <a:t>Przedsiębiorczość</a:t>
            </a:r>
            <a:r>
              <a:rPr lang="en-US" dirty="0" smtClean="0"/>
              <a:t> </a:t>
            </a:r>
            <a:r>
              <a:rPr lang="en-US" dirty="0"/>
              <a:t>cyfrowa</a:t>
            </a:r>
          </a:p>
          <a:p>
            <a:pPr>
              <a:buSzPts val="1800"/>
            </a:pPr>
            <a:r>
              <a:rPr lang="en-US" dirty="0"/>
              <a:t>Umiejętności wymagane od przedsiębiorców</a:t>
            </a:r>
          </a:p>
          <a:p>
            <a:pPr>
              <a:buSzPts val="1800"/>
            </a:pPr>
            <a:r>
              <a:rPr lang="en-US" dirty="0"/>
              <a:t>Znaczenie umiejętności komunikacyjnych w biznesie</a:t>
            </a:r>
          </a:p>
          <a:p>
            <a:pPr>
              <a:buSzPts val="1800"/>
            </a:pPr>
            <a:r>
              <a:rPr lang="en-US" dirty="0"/>
              <a:t>Bariery skutecznej komunikacji</a:t>
            </a:r>
          </a:p>
          <a:p>
            <a:pPr algn="l" rtl="0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76416" y="2160589"/>
            <a:ext cx="458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buClr>
                <a:schemeClr val="accent1"/>
              </a:buClr>
              <a:buSzPts val="1800"/>
            </a:pPr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Blok 2 </a:t>
            </a:r>
            <a:r>
              <a:rPr lang="en-US" dirty="0" err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Poniedziałek</a:t>
            </a:r>
            <a:r>
              <a:rPr lang="en-US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stycznia</a:t>
            </a: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91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3. </a:t>
            </a:r>
            <a:r>
              <a:rPr lang="es-ES" dirty="0" err="1"/>
              <a:t>Struktura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Opracowanie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wytycznych prezentacji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jest zawsze przydatne, aby zobaczyć wszystkie tematy, o których zamierzasz mówić, a także pomysły, które możesz chcieć omówić. Ważne jest również, aby zapisać lub przynajmniej mieć na uwadze, ile czasu zamierzasz przeznaczyć na każdy temat.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703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4. Wiedza </a:t>
            </a:r>
            <a:r>
              <a:rPr lang="pl-PL" dirty="0" smtClean="0"/>
              <a:t>o p</a:t>
            </a:r>
            <a:r>
              <a:rPr lang="es-ES" dirty="0" smtClean="0"/>
              <a:t>rzedmio</a:t>
            </a:r>
            <a:r>
              <a:rPr lang="pl-PL" dirty="0" err="1" smtClean="0"/>
              <a:t>cie</a:t>
            </a:r>
            <a:r>
              <a:rPr lang="pl-PL" dirty="0" smtClean="0"/>
              <a:t> prezentacji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Posiadanie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pewnej wiedzy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temat, o którym mówisz, daje Ci pewność siebie niezbędną do przeprowadzenia skutecznej prezentacji. Pamiętaj, że nie czytasz książki, ale opowiadasz historię. </a:t>
            </a:r>
          </a:p>
          <a:p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staraj się iść bardzo szybko, aby skończyć wcześniej. Celem jest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zwiększenie zainteresowania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wystąpieniem, a nie jego zakończenie.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18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5. </a:t>
            </a:r>
            <a:r>
              <a:rPr lang="pl-PL" dirty="0"/>
              <a:t>R</a:t>
            </a:r>
            <a:r>
              <a:rPr lang="es-ES" dirty="0" smtClean="0"/>
              <a:t>eakcje</a:t>
            </a:r>
            <a:r>
              <a:rPr lang="pl-PL" dirty="0" smtClean="0"/>
              <a:t> publiczności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Obserwowanie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publiczności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podczas prezentacji jest kluczem. To dzięki nim będziesz wiedział, jak przebiega wystąpienie. Zwracaj uwagę na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gesty, ruchy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ton głosu pytających... i analizuj je, aby mieć pomysł na to, czy utrzymać swoją drogę, czy ją poprawić. </a:t>
            </a: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675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6. </a:t>
            </a:r>
            <a:r>
              <a:rPr lang="es-ES" dirty="0" err="1"/>
              <a:t>Innowacja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l-PL" b="1" dirty="0" smtClean="0"/>
              <a:t>Innowacja</a:t>
            </a:r>
            <a:r>
              <a:rPr lang="pl-PL" dirty="0" smtClean="0"/>
              <a:t> </a:t>
            </a:r>
            <a:r>
              <a:rPr lang="pl-PL" dirty="0"/>
              <a:t>to wykorzystanie wiedzy do zbudowania nowej drogi, która prowadzi do określonego celu.</a:t>
            </a:r>
          </a:p>
          <a:p>
            <a:r>
              <a:rPr lang="pl-PL" dirty="0"/>
              <a:t>Kiedy wygłaszasz przemówienie, innowacja jest zawsze dobrym pomysłem, aby zainteresować słuchaczy. Czynnik zaskoczenia jest jednym z najbardziej użytecznych narzędzi. </a:t>
            </a:r>
            <a:endParaRPr lang="pl-PL" dirty="0" smtClean="0"/>
          </a:p>
          <a:p>
            <a:pPr algn="l" rtl="0"/>
            <a:endParaRPr lang="es-ES" dirty="0" smtClean="0"/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54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Poprzedni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pytania</a:t>
            </a:r>
            <a:endParaRPr lang="en-GB" dirty="0"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buSzPts val="1800"/>
              <a:buNone/>
            </a:pPr>
            <a:r>
              <a:rPr lang="en-US" dirty="0"/>
              <a:t>1. Jak zdefiniowałbyś odpowiedzialnego i cyfrowego przedsiębiorcę?</a:t>
            </a:r>
          </a:p>
          <a:p>
            <a:pPr marL="0" lvl="0" indent="0" algn="l" rtl="0">
              <a:buSzPts val="1800"/>
              <a:buNone/>
            </a:pPr>
            <a:r>
              <a:rPr lang="en-US" dirty="0"/>
              <a:t>2. Jakie są najważniejsze umiejętności przedsiębiorcy?</a:t>
            </a:r>
          </a:p>
          <a:p>
            <a:pPr marL="0" lvl="0" indent="0" algn="l" rtl="0">
              <a:buSzPts val="1800"/>
              <a:buNone/>
            </a:pPr>
            <a:r>
              <a:rPr lang="en-US" dirty="0"/>
              <a:t>3. Czym jest skuteczna komunikacja?</a:t>
            </a:r>
          </a:p>
          <a:p>
            <a:pPr marL="0" lvl="0" indent="0" algn="l" rtl="0">
              <a:buSzPts val="1800"/>
              <a:buNone/>
            </a:pPr>
            <a:r>
              <a:rPr lang="en-US" dirty="0"/>
              <a:t>4. Co oznacza komunikacja cyfrowa?</a:t>
            </a:r>
          </a:p>
          <a:p>
            <a:pPr algn="l" rtl="0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158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Odpowiedzialn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przedsiębiorc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y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"Odpowiedzialni przedsiębiorcy to szczególny gatunek, który dąży do przekształcenia przemysłu, a nawet samego społeczeństwa. Kwestionują i udoskonalają założenia kulturowe, prawa, regulacje, a nawet procesy rządzenia. Wymaga to od nich robienia i myślenia znacznie wykraczającego poza to, czego zwykle wymaga się od liderów biznesu."  </a:t>
            </a:r>
            <a:r>
              <a:rPr lang="pl-PL" dirty="0" err="1"/>
              <a:t>Carol</a:t>
            </a:r>
            <a:r>
              <a:rPr lang="pl-PL" dirty="0"/>
              <a:t> </a:t>
            </a:r>
            <a:r>
              <a:rPr lang="pl-PL" dirty="0" err="1"/>
              <a:t>Sanford</a:t>
            </a:r>
            <a:r>
              <a:rPr lang="pl-PL" dirty="0"/>
              <a:t> w The </a:t>
            </a:r>
            <a:r>
              <a:rPr lang="pl-PL" dirty="0" err="1"/>
              <a:t>Responsible</a:t>
            </a:r>
            <a:r>
              <a:rPr lang="pl-PL" dirty="0"/>
              <a:t> Entrepreneur, czerwiec 2014 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74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Przedsiębiorczość</a:t>
            </a:r>
            <a:r>
              <a:rPr lang="en-US" dirty="0" smtClean="0"/>
              <a:t> </a:t>
            </a:r>
            <a:r>
              <a:rPr lang="en-US" dirty="0" err="1"/>
              <a:t>cyfrowa</a:t>
            </a:r>
            <a:r>
              <a:rPr lang="en-US" dirty="0"/>
              <a:t/>
            </a:r>
            <a:br>
              <a:rPr lang="en-US" dirty="0"/>
            </a:b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Przedsiębiorcy cyfrowi to przedsiębiorcy koncentrujący się wyłącznie na handlu cyfrowym. W prostszy sposób możemy sklasyfikować cyfrową przedsiębiorczość jako tę, która obejmuje działalność gospodarczą, która nie </a:t>
            </a:r>
            <a:r>
              <a:rPr lang="pl-PL" dirty="0" smtClean="0"/>
              <a:t>przetrwałaby czasu </a:t>
            </a:r>
            <a:r>
              <a:rPr lang="pl-PL" dirty="0"/>
              <a:t>wyłączenia Internetu.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Umiejętności</a:t>
            </a:r>
            <a:r>
              <a:rPr lang="en-US" dirty="0" smtClean="0"/>
              <a:t> </a:t>
            </a:r>
            <a:r>
              <a:rPr lang="en-US" dirty="0" err="1"/>
              <a:t>wymagane</a:t>
            </a:r>
            <a:r>
              <a:rPr lang="en-US" dirty="0"/>
              <a:t> od </a:t>
            </a:r>
            <a:r>
              <a:rPr lang="en-US" dirty="0" err="1"/>
              <a:t>przedsiębiorców</a:t>
            </a:r>
            <a:r>
              <a:rPr lang="en-US" dirty="0"/>
              <a:t/>
            </a:r>
            <a:br>
              <a:rPr lang="en-US" dirty="0"/>
            </a:br>
            <a:endParaRPr lang="es-E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Pewność siebie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Przyjmujący ryzyko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Umiejętność organizowania, koordynowania i zarządzania środkami ekonomicznymi, ludzkimi i materialnymi. 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Wystarczająca wiedza techniczna i zawodowa do rozwijania działalności.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Umiejętności negocjacyjne i inicjatywa.</a:t>
            </a:r>
          </a:p>
          <a:p>
            <a:pPr lvl="0" algn="l" rtl="0">
              <a:buSzPts val="1800"/>
              <a:buChar char="🠶"/>
            </a:pPr>
            <a:r>
              <a:rPr lang="en-US" b="1" dirty="0"/>
              <a:t>Umiejętności komunikacyjne</a:t>
            </a:r>
          </a:p>
          <a:p>
            <a:pPr lvl="0" algn="l" rtl="0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5730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Zadanie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1”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Fałszywe połączenie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spcBef>
                <a:spcPts val="0"/>
              </a:spcBef>
              <a:buSzPts val="1800"/>
              <a:buChar char="🠶"/>
            </a:pPr>
            <a:r>
              <a:rPr lang="en-US" dirty="0"/>
              <a:t>Według grup: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2 min: wymyślenie nowej usługi lub produktu, który chcesz sprzedać innym grupom i wybór przedstawiciela grupy (R). </a:t>
            </a:r>
          </a:p>
          <a:p>
            <a:pPr lvl="0" algn="l" rtl="0">
              <a:buSzPts val="1800"/>
              <a:buChar char="🠶"/>
            </a:pPr>
            <a:r>
              <a:rPr lang="en-US" dirty="0"/>
              <a:t>„Fałszywe połączenie”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/>
              <a:t>nr 1(R) zamierza sprzedać swój produkt telefonicznie do grupy nr 2. Grupa nr 2 (R) musi zadać kilka pytań podczas rozmowy telefonicznej (</a:t>
            </a:r>
            <a:r>
              <a:rPr lang="en-US" dirty="0" err="1"/>
              <a:t>przykład</a:t>
            </a:r>
            <a:r>
              <a:rPr lang="en-US" dirty="0"/>
              <a:t>: jak to działa? Jaka jest tego cena?...</a:t>
            </a:r>
            <a:r>
              <a:rPr lang="en-US" dirty="0" err="1"/>
              <a:t>itp</a:t>
            </a:r>
            <a:r>
              <a:rPr lang="en-US" dirty="0"/>
              <a:t>). Jednocześnie grupa nr 3 (R) </a:t>
            </a:r>
            <a:r>
              <a:rPr lang="en-US" dirty="0" err="1"/>
              <a:t>musi</a:t>
            </a:r>
            <a:r>
              <a:rPr lang="en-US" dirty="0"/>
              <a:t> </a:t>
            </a:r>
            <a:r>
              <a:rPr lang="pl-PL" dirty="0" smtClean="0"/>
              <a:t>wprowadzić</a:t>
            </a:r>
            <a:r>
              <a:rPr lang="en-US" dirty="0" smtClean="0"/>
              <a:t> </a:t>
            </a:r>
            <a:r>
              <a:rPr lang="en-US" dirty="0"/>
              <a:t>kilka przypadkowych i zabawnych słów (w polu </a:t>
            </a:r>
            <a:r>
              <a:rPr lang="en-US" dirty="0" err="1"/>
              <a:t>czatu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err="1" smtClean="0"/>
              <a:t>przykład</a:t>
            </a:r>
            <a:r>
              <a:rPr lang="en-US" dirty="0"/>
              <a:t>: pielucha, papryka, dron…), które grupa nr 1 (R) musi uwzględnić podczas rozmowy telefonicznej dotyczącej sprzedaży. </a:t>
            </a:r>
          </a:p>
          <a:p>
            <a:pPr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340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9543"/>
          </a:xfrm>
        </p:spPr>
        <p:txBody>
          <a:bodyPr>
            <a:normAutofit fontScale="90000"/>
          </a:bodyPr>
          <a:lstStyle/>
          <a:p>
            <a:pPr algn="l" rtl="0"/>
            <a:r>
              <a:rPr lang="es-ES" dirty="0">
                <a:latin typeface="Quattrocento Sans"/>
                <a:ea typeface="Quattrocento Sans"/>
                <a:cs typeface="Quattrocento Sans"/>
                <a:sym typeface="Quattrocento Sans"/>
              </a:rPr>
              <a:t>Zadanie 2 – Jak 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poprawić T</a:t>
            </a:r>
            <a:r>
              <a:rPr lang="pl-PL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woją</a:t>
            </a:r>
            <a:r>
              <a:rPr lang="pl-PL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komunikację </a:t>
            </a:r>
            <a:r>
              <a:rPr lang="pl-PL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bieznesową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2123037"/>
            <a:ext cx="8356042" cy="3656319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SzPts val="1800"/>
              <a:buNone/>
            </a:pPr>
            <a:endParaRPr lang="en-US" u="sng" dirty="0">
              <a:solidFill>
                <a:schemeClr val="hlink"/>
              </a:solidFill>
              <a:hlinkClick r:id="rId2"/>
            </a:endParaRPr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https://www.youtube.com/watch?v=SSgOiUNxlOA</a:t>
            </a:r>
            <a:endParaRPr lang="en-US" dirty="0"/>
          </a:p>
          <a:p>
            <a:pPr lvl="0" indent="-228600" algn="l" rtl="0">
              <a:lnSpc>
                <a:spcPct val="90000"/>
              </a:lnSpc>
              <a:buSzPts val="1800"/>
              <a:buNone/>
            </a:pPr>
            <a:endParaRPr lang="en-US" dirty="0"/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r>
              <a:rPr lang="en-US" dirty="0"/>
              <a:t>Scenariusz 1: Wyobraź sobie siebie jako nowego przedsiębiorcę, który chce zwiększyć swój rynek docelowy poprzez poszukiwanie nowych klientów. Teraz wyobraź sobie rozmowę z grupą potencjalnych klientów.</a:t>
            </a:r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r>
              <a:rPr lang="en-US" dirty="0" smtClean="0"/>
              <a:t>-</a:t>
            </a:r>
            <a:r>
              <a:rPr lang="en-US" dirty="0" err="1" smtClean="0"/>
              <a:t>Jakie</a:t>
            </a:r>
            <a:r>
              <a:rPr lang="en-US" dirty="0" smtClean="0"/>
              <a:t> </a:t>
            </a:r>
            <a:r>
              <a:rPr lang="en-US" dirty="0"/>
              <a:t>pytania zadałbyś sobie przed rozpoczęciem rozmowy biznesowej?</a:t>
            </a:r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r>
              <a:rPr lang="en-US" dirty="0"/>
              <a:t>Jakiego narzędzia użyjesz do rozmowy biznesowej? (media/twarzą w twarz/e-mail…)</a:t>
            </a:r>
          </a:p>
          <a:p>
            <a:pPr lvl="0" algn="l" rtl="0">
              <a:lnSpc>
                <a:spcPct val="90000"/>
              </a:lnSpc>
              <a:buSzPts val="1800"/>
              <a:buChar char="🠶"/>
            </a:pPr>
            <a:r>
              <a:rPr lang="en-US" dirty="0"/>
              <a:t>Czy użyłbyś bardzo złożonego języka czy prostego?</a:t>
            </a:r>
          </a:p>
          <a:p>
            <a:pPr marL="0" indent="0" algn="l" rtl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026634"/>
            <a:ext cx="891874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53691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2980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1490</Words>
  <Application>Microsoft Office PowerPoint</Application>
  <PresentationFormat>Panoramiczny</PresentationFormat>
  <Paragraphs>130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2" baseType="lpstr">
      <vt:lpstr>PMingLiU-ExtB</vt:lpstr>
      <vt:lpstr>Arial</vt:lpstr>
      <vt:lpstr>Book Antiqua</vt:lpstr>
      <vt:lpstr>Century Gothic</vt:lpstr>
      <vt:lpstr>Quattrocento Sans</vt:lpstr>
      <vt:lpstr>Trebuchet MS</vt:lpstr>
      <vt:lpstr>Wingdings</vt:lpstr>
      <vt:lpstr>Wingdings 3</vt:lpstr>
      <vt:lpstr>Faseta</vt:lpstr>
      <vt:lpstr>Strategie pitchingowe dla przedsiębiorców cyfrowych i odpowiedzialnych</vt:lpstr>
      <vt:lpstr>Strategie pitchingowe dla przedsiębiorców cyfrowych i odpowiedzialnych</vt:lpstr>
      <vt:lpstr>Umiejętności komunikacyjne dla odpowiedzialnych i cyfrowych przedsiębiorców</vt:lpstr>
      <vt:lpstr>Poprzednie pytania</vt:lpstr>
      <vt:lpstr>Odpowiedzialni przedsiębiorcy</vt:lpstr>
      <vt:lpstr>Przedsiębiorczość cyfrowa </vt:lpstr>
      <vt:lpstr>Umiejętności wymagane od przedsiębiorców </vt:lpstr>
      <vt:lpstr>Zadanie 1” Fałszywe połączenie”</vt:lpstr>
      <vt:lpstr>Zadanie 2 – Jak poprawić Twoją komunikację bieznesową?</vt:lpstr>
      <vt:lpstr>5 MINUT PRZERWY!!</vt:lpstr>
      <vt:lpstr>Umiejętności komunikacyjne</vt:lpstr>
      <vt:lpstr>Klucze do skutecznej i odpowiedzialnej komunikacji</vt:lpstr>
      <vt:lpstr>Zadanie 3 - Tworzenie wiadomości</vt:lpstr>
      <vt:lpstr>Znaczenie komunikacji dla przedsiębiorczości</vt:lpstr>
      <vt:lpstr>Bariery efektywnej oraz odpowiedzialnej komunikacji</vt:lpstr>
      <vt:lpstr>NASTĘPNA SESJA - PRACA DOMOWA</vt:lpstr>
      <vt:lpstr>Umiejętności komunikacyjne - ankieta</vt:lpstr>
      <vt:lpstr>10 sposobów na lepszą rozmowę (TED Talk)</vt:lpstr>
      <vt:lpstr>Witamy na sesji 2</vt:lpstr>
      <vt:lpstr>Ankieta - wyniki</vt:lpstr>
      <vt:lpstr>NASTĘPNA SESJA - PRACA DOMOWA</vt:lpstr>
      <vt:lpstr>Komunikacja cyfrowa </vt:lpstr>
      <vt:lpstr>Odpowiedzialność cyfrowa</vt:lpstr>
      <vt:lpstr>Elevator pitch</vt:lpstr>
      <vt:lpstr>Jak zakomunikować swój biznes plan?</vt:lpstr>
      <vt:lpstr>6 kroków do skutecznej prezentacji</vt:lpstr>
      <vt:lpstr>Zadanie 5 „Prawda” lub Fałszywe"</vt:lpstr>
      <vt:lpstr>1. Planowanie </vt:lpstr>
      <vt:lpstr>2. Papierkowa robota</vt:lpstr>
      <vt:lpstr>3. Struktura</vt:lpstr>
      <vt:lpstr>4. Wiedza o przedmiocie prezentacji</vt:lpstr>
      <vt:lpstr>5. Reakcje publiczności</vt:lpstr>
      <vt:lpstr>6. Innowacja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Session</dc:title>
  <dc:creator>Miguel Pérez Valls</dc:creator>
  <cp:lastModifiedBy>Iza</cp:lastModifiedBy>
  <cp:revision>26</cp:revision>
  <dcterms:created xsi:type="dcterms:W3CDTF">2021-01-18T11:13:10Z</dcterms:created>
  <dcterms:modified xsi:type="dcterms:W3CDTF">2021-08-24T11:31:27Z</dcterms:modified>
</cp:coreProperties>
</file>