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6" r:id="rId8"/>
    <p:sldId id="276" r:id="rId9"/>
    <p:sldId id="278" r:id="rId10"/>
    <p:sldId id="280" r:id="rId11"/>
    <p:sldId id="282" r:id="rId12"/>
    <p:sldId id="284" r:id="rId13"/>
    <p:sldId id="286" r:id="rId14"/>
    <p:sldId id="288" r:id="rId15"/>
    <p:sldId id="290" r:id="rId16"/>
    <p:sldId id="292" r:id="rId17"/>
    <p:sldId id="263" r:id="rId18"/>
    <p:sldId id="26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EB0CA-EB29-440C-ADB0-4A0B551E7BF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8C00B38-0CB7-47E7-AE6A-5C4536F99E6D}">
      <dgm:prSet/>
      <dgm:spPr/>
      <dgm:t>
        <a:bodyPr/>
        <a:lstStyle/>
        <a:p>
          <a:pPr>
            <a:defRPr cap="all"/>
          </a:pPr>
          <a:r>
            <a:rPr lang="pl-PL" dirty="0" smtClean="0"/>
            <a:t>Szkolenie - Cyfrowa i odpowiedzialna przedsiębiorczość</a:t>
          </a:r>
          <a:endParaRPr lang="en-US" dirty="0"/>
        </a:p>
      </dgm:t>
    </dgm:pt>
    <dgm:pt modelId="{54870071-47A3-4439-818E-6620F4B79E5C}" type="parTrans" cxnId="{1DEA4F6F-B092-41F9-B121-7F5E57BD1622}">
      <dgm:prSet/>
      <dgm:spPr/>
      <dgm:t>
        <a:bodyPr/>
        <a:lstStyle/>
        <a:p>
          <a:endParaRPr lang="en-US"/>
        </a:p>
      </dgm:t>
    </dgm:pt>
    <dgm:pt modelId="{856D62B0-8DFB-4493-A185-8B4324518CFB}" type="sibTrans" cxnId="{1DEA4F6F-B092-41F9-B121-7F5E57BD1622}">
      <dgm:prSet/>
      <dgm:spPr/>
      <dgm:t>
        <a:bodyPr/>
        <a:lstStyle/>
        <a:p>
          <a:endParaRPr lang="en-US"/>
        </a:p>
      </dgm:t>
    </dgm:pt>
    <dgm:pt modelId="{FE5E3AB3-580A-463D-9BC8-15938BE9734C}">
      <dgm:prSet/>
      <dgm:spPr/>
      <dgm:t>
        <a:bodyPr/>
        <a:lstStyle/>
        <a:p>
          <a:pPr>
            <a:defRPr cap="all"/>
          </a:pPr>
          <a:r>
            <a:rPr lang="pl-PL" dirty="0" smtClean="0"/>
            <a:t>Współtworzenie z partnerami w ramach pięciokrotnej </a:t>
          </a:r>
          <a:r>
            <a:rPr lang="pl-PL" dirty="0" err="1" smtClean="0"/>
            <a:t>helixy</a:t>
          </a:r>
          <a:endParaRPr lang="en-US" dirty="0"/>
        </a:p>
      </dgm:t>
    </dgm:pt>
    <dgm:pt modelId="{876010EA-A062-45C0-B859-ACB67E5B5C2A}" type="parTrans" cxnId="{D6AD4811-06C0-4DC9-8EE2-F2208F705367}">
      <dgm:prSet/>
      <dgm:spPr/>
      <dgm:t>
        <a:bodyPr/>
        <a:lstStyle/>
        <a:p>
          <a:endParaRPr lang="en-US"/>
        </a:p>
      </dgm:t>
    </dgm:pt>
    <dgm:pt modelId="{E4EADA36-01AE-4E91-9A09-7866BA79E261}" type="sibTrans" cxnId="{D6AD4811-06C0-4DC9-8EE2-F2208F705367}">
      <dgm:prSet/>
      <dgm:spPr/>
      <dgm:t>
        <a:bodyPr/>
        <a:lstStyle/>
        <a:p>
          <a:endParaRPr lang="en-US"/>
        </a:p>
      </dgm:t>
    </dgm:pt>
    <dgm:pt modelId="{6A0AE7CF-032F-4E0E-ADED-A670909210B2}" type="pres">
      <dgm:prSet presAssocID="{904EB0CA-EB29-440C-ADB0-4A0B551E7BF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616C833-BE91-40E1-BDE5-ED539602C087}" type="pres">
      <dgm:prSet presAssocID="{C8C00B38-0CB7-47E7-AE6A-5C4536F99E6D}" presName="compNode" presStyleCnt="0"/>
      <dgm:spPr/>
    </dgm:pt>
    <dgm:pt modelId="{1EA502A5-1A4A-4C7C-9E72-918B0DE596F4}" type="pres">
      <dgm:prSet presAssocID="{C8C00B38-0CB7-47E7-AE6A-5C4536F99E6D}" presName="iconBgRect" presStyleLbl="bgShp" presStyleIdx="0" presStyleCnt="2"/>
      <dgm:spPr/>
    </dgm:pt>
    <dgm:pt modelId="{C7B0A6FF-9F2F-4E81-8DAE-6D81E6138FCC}" type="pres">
      <dgm:prSet presAssocID="{C8C00B38-0CB7-47E7-AE6A-5C4536F99E6D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4667BBF-9079-4F3F-8902-67F8DFA05F51}" type="pres">
      <dgm:prSet presAssocID="{C8C00B38-0CB7-47E7-AE6A-5C4536F99E6D}" presName="spaceRect" presStyleCnt="0"/>
      <dgm:spPr/>
    </dgm:pt>
    <dgm:pt modelId="{4E092703-DE57-46C8-8F4E-659CEE11C9A2}" type="pres">
      <dgm:prSet presAssocID="{C8C00B38-0CB7-47E7-AE6A-5C4536F99E6D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979AA5E5-356B-4E8D-88BF-6E74FFBC1B18}" type="pres">
      <dgm:prSet presAssocID="{856D62B0-8DFB-4493-A185-8B4324518CFB}" presName="sibTrans" presStyleCnt="0"/>
      <dgm:spPr/>
    </dgm:pt>
    <dgm:pt modelId="{1379BF96-F573-4CCE-8059-2528D004C9B7}" type="pres">
      <dgm:prSet presAssocID="{FE5E3AB3-580A-463D-9BC8-15938BE9734C}" presName="compNode" presStyleCnt="0"/>
      <dgm:spPr/>
    </dgm:pt>
    <dgm:pt modelId="{5E6E11A4-7A4A-4F6C-BC8C-DB851B400B02}" type="pres">
      <dgm:prSet presAssocID="{FE5E3AB3-580A-463D-9BC8-15938BE9734C}" presName="iconBgRect" presStyleLbl="bgShp" presStyleIdx="1" presStyleCnt="2"/>
      <dgm:spPr/>
    </dgm:pt>
    <dgm:pt modelId="{8E18B2CC-1790-4C0A-A292-0476AC7995A3}" type="pres">
      <dgm:prSet presAssocID="{FE5E3AB3-580A-463D-9BC8-15938BE9734C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ADN"/>
        </a:ext>
      </dgm:extLst>
    </dgm:pt>
    <dgm:pt modelId="{3ECC7465-6674-4567-B1F4-A9D56B4B423D}" type="pres">
      <dgm:prSet presAssocID="{FE5E3AB3-580A-463D-9BC8-15938BE9734C}" presName="spaceRect" presStyleCnt="0"/>
      <dgm:spPr/>
    </dgm:pt>
    <dgm:pt modelId="{B01637F6-1C06-4839-9D5A-652BF715171A}" type="pres">
      <dgm:prSet presAssocID="{FE5E3AB3-580A-463D-9BC8-15938BE9734C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DEA4F6F-B092-41F9-B121-7F5E57BD1622}" srcId="{904EB0CA-EB29-440C-ADB0-4A0B551E7BF4}" destId="{C8C00B38-0CB7-47E7-AE6A-5C4536F99E6D}" srcOrd="0" destOrd="0" parTransId="{54870071-47A3-4439-818E-6620F4B79E5C}" sibTransId="{856D62B0-8DFB-4493-A185-8B4324518CFB}"/>
    <dgm:cxn modelId="{D6AD4811-06C0-4DC9-8EE2-F2208F705367}" srcId="{904EB0CA-EB29-440C-ADB0-4A0B551E7BF4}" destId="{FE5E3AB3-580A-463D-9BC8-15938BE9734C}" srcOrd="1" destOrd="0" parTransId="{876010EA-A062-45C0-B859-ACB67E5B5C2A}" sibTransId="{E4EADA36-01AE-4E91-9A09-7866BA79E261}"/>
    <dgm:cxn modelId="{2E13ACE0-8E6E-4FDC-A86A-40C8C9C663E3}" type="presOf" srcId="{FE5E3AB3-580A-463D-9BC8-15938BE9734C}" destId="{B01637F6-1C06-4839-9D5A-652BF715171A}" srcOrd="0" destOrd="0" presId="urn:microsoft.com/office/officeart/2018/5/layout/IconCircleLabelList"/>
    <dgm:cxn modelId="{00DF396A-A426-4B97-97BF-792DCE211B29}" type="presOf" srcId="{C8C00B38-0CB7-47E7-AE6A-5C4536F99E6D}" destId="{4E092703-DE57-46C8-8F4E-659CEE11C9A2}" srcOrd="0" destOrd="0" presId="urn:microsoft.com/office/officeart/2018/5/layout/IconCircleLabelList"/>
    <dgm:cxn modelId="{A94E70E0-865B-4D73-8F13-B612AF5E3858}" type="presOf" srcId="{904EB0CA-EB29-440C-ADB0-4A0B551E7BF4}" destId="{6A0AE7CF-032F-4E0E-ADED-A670909210B2}" srcOrd="0" destOrd="0" presId="urn:microsoft.com/office/officeart/2018/5/layout/IconCircleLabelList"/>
    <dgm:cxn modelId="{CB06CE48-2331-4CDD-BA67-2B77C79F040A}" type="presParOf" srcId="{6A0AE7CF-032F-4E0E-ADED-A670909210B2}" destId="{B616C833-BE91-40E1-BDE5-ED539602C087}" srcOrd="0" destOrd="0" presId="urn:microsoft.com/office/officeart/2018/5/layout/IconCircleLabelList"/>
    <dgm:cxn modelId="{FC29AB59-437C-4D8A-BD08-747A22A1EFEB}" type="presParOf" srcId="{B616C833-BE91-40E1-BDE5-ED539602C087}" destId="{1EA502A5-1A4A-4C7C-9E72-918B0DE596F4}" srcOrd="0" destOrd="0" presId="urn:microsoft.com/office/officeart/2018/5/layout/IconCircleLabelList"/>
    <dgm:cxn modelId="{1B810F2D-4B9F-413A-9971-090DB297B510}" type="presParOf" srcId="{B616C833-BE91-40E1-BDE5-ED539602C087}" destId="{C7B0A6FF-9F2F-4E81-8DAE-6D81E6138FCC}" srcOrd="1" destOrd="0" presId="urn:microsoft.com/office/officeart/2018/5/layout/IconCircleLabelList"/>
    <dgm:cxn modelId="{3575C402-E144-4C84-9FAC-A4D9B222CB4F}" type="presParOf" srcId="{B616C833-BE91-40E1-BDE5-ED539602C087}" destId="{54667BBF-9079-4F3F-8902-67F8DFA05F51}" srcOrd="2" destOrd="0" presId="urn:microsoft.com/office/officeart/2018/5/layout/IconCircleLabelList"/>
    <dgm:cxn modelId="{AE1E4002-8DF0-4CAC-9CAB-82972869BC7C}" type="presParOf" srcId="{B616C833-BE91-40E1-BDE5-ED539602C087}" destId="{4E092703-DE57-46C8-8F4E-659CEE11C9A2}" srcOrd="3" destOrd="0" presId="urn:microsoft.com/office/officeart/2018/5/layout/IconCircleLabelList"/>
    <dgm:cxn modelId="{60C40B8B-F829-4892-BAB6-C9FE9AD535F4}" type="presParOf" srcId="{6A0AE7CF-032F-4E0E-ADED-A670909210B2}" destId="{979AA5E5-356B-4E8D-88BF-6E74FFBC1B18}" srcOrd="1" destOrd="0" presId="urn:microsoft.com/office/officeart/2018/5/layout/IconCircleLabelList"/>
    <dgm:cxn modelId="{270F0BEA-7471-458A-BB61-7930A1A70DA0}" type="presParOf" srcId="{6A0AE7CF-032F-4E0E-ADED-A670909210B2}" destId="{1379BF96-F573-4CCE-8059-2528D004C9B7}" srcOrd="2" destOrd="0" presId="urn:microsoft.com/office/officeart/2018/5/layout/IconCircleLabelList"/>
    <dgm:cxn modelId="{6D0C7A37-0431-45E7-837D-1FBF73DEB33B}" type="presParOf" srcId="{1379BF96-F573-4CCE-8059-2528D004C9B7}" destId="{5E6E11A4-7A4A-4F6C-BC8C-DB851B400B02}" srcOrd="0" destOrd="0" presId="urn:microsoft.com/office/officeart/2018/5/layout/IconCircleLabelList"/>
    <dgm:cxn modelId="{7F8FB036-DC48-49AD-BF3C-85217F8B1670}" type="presParOf" srcId="{1379BF96-F573-4CCE-8059-2528D004C9B7}" destId="{8E18B2CC-1790-4C0A-A292-0476AC7995A3}" srcOrd="1" destOrd="0" presId="urn:microsoft.com/office/officeart/2018/5/layout/IconCircleLabelList"/>
    <dgm:cxn modelId="{4EA4BBEE-A7C6-48CF-B150-C3ED579601C3}" type="presParOf" srcId="{1379BF96-F573-4CCE-8059-2528D004C9B7}" destId="{3ECC7465-6674-4567-B1F4-A9D56B4B423D}" srcOrd="2" destOrd="0" presId="urn:microsoft.com/office/officeart/2018/5/layout/IconCircleLabelList"/>
    <dgm:cxn modelId="{84BE5E60-B5F4-43E8-B7E4-CD26F9E0DDD2}" type="presParOf" srcId="{1379BF96-F573-4CCE-8059-2528D004C9B7}" destId="{B01637F6-1C06-4839-9D5A-652BF715171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502A5-1A4A-4C7C-9E72-918B0DE596F4}">
      <dsp:nvSpPr>
        <dsp:cNvPr id="0" name=""/>
        <dsp:cNvSpPr/>
      </dsp:nvSpPr>
      <dsp:spPr>
        <a:xfrm>
          <a:off x="1596066" y="246740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0A6FF-9F2F-4E81-8DAE-6D81E6138FCC}">
      <dsp:nvSpPr>
        <dsp:cNvPr id="0" name=""/>
        <dsp:cNvSpPr/>
      </dsp:nvSpPr>
      <dsp:spPr>
        <a:xfrm>
          <a:off x="2064066" y="714741"/>
          <a:ext cx="1260000" cy="126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92703-DE57-46C8-8F4E-659CEE11C9A2}">
      <dsp:nvSpPr>
        <dsp:cNvPr id="0" name=""/>
        <dsp:cNvSpPr/>
      </dsp:nvSpPr>
      <dsp:spPr>
        <a:xfrm>
          <a:off x="894066" y="312674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800" kern="1200" dirty="0" smtClean="0"/>
            <a:t>Szkolenie - Cyfrowa i odpowiedzialna przedsiębiorczość</a:t>
          </a:r>
          <a:endParaRPr lang="en-US" sz="1800" kern="1200" dirty="0"/>
        </a:p>
      </dsp:txBody>
      <dsp:txXfrm>
        <a:off x="894066" y="3126741"/>
        <a:ext cx="3600000" cy="720000"/>
      </dsp:txXfrm>
    </dsp:sp>
    <dsp:sp modelId="{5E6E11A4-7A4A-4F6C-BC8C-DB851B400B02}">
      <dsp:nvSpPr>
        <dsp:cNvPr id="0" name=""/>
        <dsp:cNvSpPr/>
      </dsp:nvSpPr>
      <dsp:spPr>
        <a:xfrm>
          <a:off x="5826066" y="246740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8B2CC-1790-4C0A-A292-0476AC7995A3}">
      <dsp:nvSpPr>
        <dsp:cNvPr id="0" name=""/>
        <dsp:cNvSpPr/>
      </dsp:nvSpPr>
      <dsp:spPr>
        <a:xfrm>
          <a:off x="6294066" y="714741"/>
          <a:ext cx="1260000" cy="126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637F6-1C06-4839-9D5A-652BF715171A}">
      <dsp:nvSpPr>
        <dsp:cNvPr id="0" name=""/>
        <dsp:cNvSpPr/>
      </dsp:nvSpPr>
      <dsp:spPr>
        <a:xfrm>
          <a:off x="5124066" y="312674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800" kern="1200" dirty="0" smtClean="0"/>
            <a:t>Współtworzenie z partnerami w ramach pięciokrotnej </a:t>
          </a:r>
          <a:r>
            <a:rPr lang="pl-PL" sz="1800" kern="1200" dirty="0" err="1" smtClean="0"/>
            <a:t>helixy</a:t>
          </a:r>
          <a:endParaRPr lang="en-US" sz="1800" kern="1200" dirty="0"/>
        </a:p>
      </dsp:txBody>
      <dsp:txXfrm>
        <a:off x="5124066" y="3126741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  <p:pic>
        <p:nvPicPr>
          <p:cNvPr id="20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11" y="299849"/>
            <a:ext cx="3583657" cy="78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 userDrawn="1"/>
        </p:nvSpPr>
        <p:spPr>
          <a:xfrm>
            <a:off x="606448" y="6455477"/>
            <a:ext cx="8648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dirty="0" smtClean="0"/>
              <a:t>Ten projekt został zrealizowany przy wsparciu finansowym Komisji Europejskiej. Ta publikacja [komunikat] odzwierciedla jedynie stanowisko autora i Komisja Europejska nie ponosi odpowiedzialności za umieszczoną w niej zawartość merytoryczną. </a:t>
            </a:r>
            <a:endParaRPr lang="pl-PL" sz="8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665ABA6-4E91-5B4B-B483-C661D56643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4239" y="312162"/>
            <a:ext cx="1447364" cy="7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9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9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38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66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87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089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284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19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13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11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92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67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08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462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66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6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62CA2A4-391F-DE4A-B05B-75F24A35546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0298" y="94543"/>
            <a:ext cx="965131" cy="509589"/>
          </a:xfrm>
          <a:prstGeom prst="rect">
            <a:avLst/>
          </a:prstGeom>
        </p:spPr>
      </p:pic>
      <p:pic>
        <p:nvPicPr>
          <p:cNvPr id="19" name="Obraz 1">
            <a:extLst>
              <a:ext uri="{FF2B5EF4-FFF2-40B4-BE49-F238E27FC236}">
                <a16:creationId xmlns="" xmlns:a16="http://schemas.microsoft.com/office/drawing/2014/main" id="{43568276-8E15-4E48-A3F9-719B983FE04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47" y="147908"/>
            <a:ext cx="1830191" cy="40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rostokąt 29"/>
          <p:cNvSpPr/>
          <p:nvPr userDrawn="1"/>
        </p:nvSpPr>
        <p:spPr>
          <a:xfrm>
            <a:off x="448733" y="6462966"/>
            <a:ext cx="864834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b="1" dirty="0" smtClean="0"/>
              <a:t>Ten projekt został zrealizowany przy wsparciu finansowym Komisji Europejskiej. Ta publikacja [komunikat] odzwierciedla jedynie stanowisko autora i Komisja Europejska nie ponosi odpowiedzialności za umieszczoną w niej zawartość merytoryczną. 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101119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57o_8qlu4JpMDgWzOXO3O0gwmFExRMIUhJUCyfonspq6tGw/viewform?usp=sf_link" TargetMode="External"/><Relationship Id="rId2" Type="http://schemas.openxmlformats.org/officeDocument/2006/relationships/hyperlink" Target="https://docs.google.com/forms/d/e/1FAIpQLSeFubMSfuDSKwsnuUOLOdJwpFO1wMJRKMSmScvjdbVEuSt5MA/viewform?usp=sf_lin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pl-PL" dirty="0" smtClean="0"/>
              <a:t>Sesja powitalna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 rtl="0"/>
            <a:endParaRPr lang="pl-PL" dirty="0"/>
          </a:p>
          <a:p>
            <a:pPr algn="ctr" rtl="0"/>
            <a:r>
              <a:rPr lang="pl-PL" dirty="0"/>
              <a:t>Szkolenie </a:t>
            </a:r>
            <a:r>
              <a:rPr lang="pl-PL" dirty="0" smtClean="0"/>
              <a:t> </a:t>
            </a:r>
            <a:r>
              <a:rPr lang="pl-PL" dirty="0"/>
              <a:t>18-29 stycznia 2021</a:t>
            </a:r>
          </a:p>
          <a:p>
            <a:pPr algn="ctr" rtl="0"/>
            <a:r>
              <a:rPr lang="pl-PL" dirty="0"/>
              <a:t>Online- </a:t>
            </a:r>
            <a:r>
              <a:rPr lang="pl-PL" dirty="0" err="1"/>
              <a:t>Almería</a:t>
            </a:r>
            <a:r>
              <a:rPr lang="pl-PL" dirty="0"/>
              <a:t>, </a:t>
            </a:r>
            <a:r>
              <a:rPr lang="pl-PL" dirty="0" err="1"/>
              <a:t>Hiszpania</a:t>
            </a:r>
            <a:endParaRPr lang="pl-PL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94083" y="521141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l-PL" dirty="0"/>
              <a:t>Miguel </a:t>
            </a:r>
            <a:r>
              <a:rPr lang="pl-PL" dirty="0" err="1"/>
              <a:t>Perez</a:t>
            </a:r>
            <a:r>
              <a:rPr lang="pl-PL" dirty="0"/>
              <a:t> </a:t>
            </a:r>
            <a:r>
              <a:rPr lang="pl-PL" dirty="0" err="1"/>
              <a:t>Valls</a:t>
            </a:r>
            <a:endParaRPr lang="pl-PL" dirty="0"/>
          </a:p>
          <a:p>
            <a:pPr algn="l" rtl="0"/>
            <a:r>
              <a:rPr lang="pl-PL" dirty="0" err="1"/>
              <a:t>Koordynator</a:t>
            </a:r>
            <a:r>
              <a:rPr lang="pl-PL" dirty="0"/>
              <a:t> z </a:t>
            </a:r>
            <a:r>
              <a:rPr lang="pl-PL" dirty="0" err="1"/>
              <a:t>DigiGrent</a:t>
            </a:r>
            <a:r>
              <a:rPr lang="pl-PL" dirty="0"/>
              <a:t> </a:t>
            </a:r>
            <a:r>
              <a:rPr lang="pl-PL" dirty="0" err="1"/>
              <a:t>Projekt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386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3" y="3173978"/>
            <a:ext cx="8440788" cy="1908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 fontAlgn="base">
              <a:buNone/>
            </a:pPr>
            <a:r>
              <a:rPr lang="es-ES" sz="3600" dirty="0" smtClean="0">
                <a:solidFill>
                  <a:srgbClr val="337162"/>
                </a:solidFill>
              </a:rPr>
              <a:t>EF </a:t>
            </a:r>
            <a:r>
              <a:rPr lang="es-ES" sz="3600" dirty="0" smtClean="0">
                <a:solidFill>
                  <a:srgbClr val="337162"/>
                </a:solidFill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rgbClr val="337162"/>
                </a:solidFill>
                <a:sym typeface="Wingdings" panose="05000000000000000000" pitchFamily="2" charset="2"/>
              </a:rPr>
              <a:t>Czy Twoje rozwiązanie rozwiązuje/łagodzi niektóre problemy spowodowane Twoją (</a:t>
            </a:r>
            <a:r>
              <a:rPr lang="en-US" sz="3600" dirty="0" err="1">
                <a:solidFill>
                  <a:srgbClr val="337162"/>
                </a:solidFill>
                <a:sym typeface="Wingdings" panose="05000000000000000000" pitchFamily="2" charset="2"/>
              </a:rPr>
              <a:t>lub</a:t>
            </a:r>
            <a:r>
              <a:rPr lang="en-US" sz="3600" dirty="0">
                <a:solidFill>
                  <a:srgbClr val="337162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solidFill>
                  <a:srgbClr val="337162"/>
                </a:solidFill>
                <a:sym typeface="Wingdings" panose="05000000000000000000" pitchFamily="2" charset="2"/>
              </a:rPr>
              <a:t>inn</a:t>
            </a:r>
            <a:r>
              <a:rPr lang="pl-PL" sz="3600" dirty="0" err="1" smtClean="0">
                <a:solidFill>
                  <a:srgbClr val="337162"/>
                </a:solidFill>
                <a:sym typeface="Wingdings" panose="05000000000000000000" pitchFamily="2" charset="2"/>
              </a:rPr>
              <a:t>ych</a:t>
            </a:r>
            <a:r>
              <a:rPr lang="en-US" sz="3600" dirty="0" smtClean="0">
                <a:solidFill>
                  <a:srgbClr val="337162"/>
                </a:solidFill>
                <a:sym typeface="Wingdings" panose="05000000000000000000" pitchFamily="2" charset="2"/>
              </a:rPr>
              <a:t>) </a:t>
            </a:r>
            <a:r>
              <a:rPr lang="en-US" sz="3600" dirty="0">
                <a:solidFill>
                  <a:srgbClr val="337162"/>
                </a:solidFill>
                <a:sym typeface="Wingdings" panose="05000000000000000000" pitchFamily="2" charset="2"/>
              </a:rPr>
              <a:t>działalnością? Czy Twoje rozwiązanie aktywnie zapobiega przyszłym problemom lub poprawia przyszłe sytuacje?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3" y="5208682"/>
            <a:ext cx="8440788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 fontAlgn="base">
              <a:buNone/>
            </a:pPr>
            <a:r>
              <a:rPr lang="es-ES" dirty="0" smtClean="0">
                <a:solidFill>
                  <a:srgbClr val="9A3F16"/>
                </a:solidFill>
              </a:rPr>
              <a:t>D </a:t>
            </a:r>
            <a:r>
              <a:rPr lang="es-ES" dirty="0" smtClean="0">
                <a:solidFill>
                  <a:srgbClr val="9A3F16"/>
                </a:solidFill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rgbClr val="9A3F16"/>
                </a:solidFill>
                <a:sym typeface="Wingdings" panose="05000000000000000000" pitchFamily="2" charset="2"/>
              </a:rPr>
              <a:t>Jak Twoje rozwiązanie współdziała z technologią? Jak bardzo jest </a:t>
            </a:r>
            <a:r>
              <a:rPr lang="en-US" dirty="0" err="1" smtClean="0">
                <a:solidFill>
                  <a:srgbClr val="9A3F16"/>
                </a:solidFill>
                <a:sym typeface="Wingdings" panose="05000000000000000000" pitchFamily="2" charset="2"/>
              </a:rPr>
              <a:t>innowacyjn</a:t>
            </a:r>
            <a:r>
              <a:rPr lang="pl-PL" dirty="0" smtClean="0">
                <a:solidFill>
                  <a:srgbClr val="9A3F16"/>
                </a:solidFill>
                <a:sym typeface="Wingdings" panose="05000000000000000000" pitchFamily="2" charset="2"/>
              </a:rPr>
              <a:t>e</a:t>
            </a:r>
            <a:r>
              <a:rPr lang="en-US" dirty="0" smtClean="0">
                <a:solidFill>
                  <a:srgbClr val="9A3F16"/>
                </a:solidFill>
                <a:sym typeface="Wingdings" panose="05000000000000000000" pitchFamily="2" charset="2"/>
              </a:rPr>
              <a:t>?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77334" y="83978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s-ES" dirty="0" err="1" smtClean="0"/>
              <a:t>Tworzyć</a:t>
            </a:r>
            <a:r>
              <a:rPr lang="es-ES" dirty="0" smtClean="0"/>
              <a:t> </a:t>
            </a:r>
            <a:r>
              <a:rPr lang="es-ES" dirty="0" err="1" smtClean="0"/>
              <a:t>rozwiązania</a:t>
            </a:r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77333" y="1682377"/>
            <a:ext cx="8992877" cy="3248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podstawie zidentyfikowanych problemów wymyśl i zdefiniuj rozwiązanie każdego problemu: wymień trzy najważniejsze cechy rozwiązania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4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2" y="3624650"/>
            <a:ext cx="8440788" cy="1290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es-ES" dirty="0" smtClean="0">
                <a:solidFill>
                  <a:srgbClr val="337162"/>
                </a:solidFill>
              </a:rPr>
              <a:t>EF </a:t>
            </a:r>
            <a:r>
              <a:rPr lang="es-ES" dirty="0" smtClean="0">
                <a:solidFill>
                  <a:srgbClr val="337162"/>
                </a:solidFill>
                <a:sym typeface="Wingdings" panose="05000000000000000000" pitchFamily="2" charset="2"/>
              </a:rPr>
              <a:t> </a:t>
            </a:r>
            <a:r>
              <a:rPr lang="pl-PL" dirty="0" smtClean="0">
                <a:solidFill>
                  <a:srgbClr val="337162"/>
                </a:solidFill>
                <a:sym typeface="Wingdings" panose="05000000000000000000" pitchFamily="2" charset="2"/>
              </a:rPr>
              <a:t>Kto </a:t>
            </a:r>
            <a:r>
              <a:rPr lang="pl-PL" dirty="0">
                <a:solidFill>
                  <a:srgbClr val="337162"/>
                </a:solidFill>
                <a:sym typeface="Wingdings" panose="05000000000000000000" pitchFamily="2" charset="2"/>
              </a:rPr>
              <a:t>tworzy wartość dzięki Twojemu rozwiązaniu? Kto korzysta z tej wartości? Czy jest ona zrównoważona?</a:t>
            </a: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2" y="5038311"/>
            <a:ext cx="8440788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es-ES" dirty="0" smtClean="0">
                <a:solidFill>
                  <a:srgbClr val="9A3F16"/>
                </a:solidFill>
              </a:rPr>
              <a:t>D </a:t>
            </a:r>
            <a:r>
              <a:rPr lang="es-ES" dirty="0" smtClean="0">
                <a:solidFill>
                  <a:srgbClr val="9A3F16"/>
                </a:solidFill>
                <a:sym typeface="Wingdings" panose="05000000000000000000" pitchFamily="2" charset="2"/>
              </a:rPr>
              <a:t> </a:t>
            </a:r>
            <a:r>
              <a:rPr lang="pl-PL" dirty="0" smtClean="0">
                <a:solidFill>
                  <a:srgbClr val="9A3F16"/>
                </a:solidFill>
                <a:sym typeface="Wingdings" panose="05000000000000000000" pitchFamily="2" charset="2"/>
              </a:rPr>
              <a:t>W </a:t>
            </a:r>
            <a:r>
              <a:rPr lang="pl-PL" dirty="0">
                <a:solidFill>
                  <a:srgbClr val="9A3F16"/>
                </a:solidFill>
                <a:sym typeface="Wingdings" panose="05000000000000000000" pitchFamily="2" charset="2"/>
              </a:rPr>
              <a:t>jaki sposób Twoje rozwiązanie dostarcza wartość? Jak można je chronić przed konkurencją?</a:t>
            </a:r>
            <a:endParaRPr lang="en-US" dirty="0">
              <a:solidFill>
                <a:srgbClr val="9A3F1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77334" y="83978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Zdefiniuj</a:t>
            </a:r>
            <a:r>
              <a:rPr lang="en-US" dirty="0"/>
              <a:t> </a:t>
            </a:r>
            <a:r>
              <a:rPr lang="en-US" dirty="0" err="1"/>
              <a:t>niepowtarzalną</a:t>
            </a:r>
            <a:r>
              <a:rPr lang="en-US" dirty="0"/>
              <a:t> </a:t>
            </a:r>
            <a:r>
              <a:rPr lang="en-US" dirty="0" err="1"/>
              <a:t>wartość</a:t>
            </a:r>
            <a:r>
              <a:rPr lang="en-US" dirty="0"/>
              <a:t> 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77332" y="2335108"/>
            <a:ext cx="8992877" cy="3248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Unikalna propozycja wartości to jasny przekaz, który opisuje zalety Twojej oferty, co Cię wyróżnia i sprawia, że jesteś lepszy od konkurencji.</a:t>
            </a:r>
          </a:p>
        </p:txBody>
      </p:sp>
    </p:spTree>
    <p:extLst>
      <p:ext uri="{BB962C8B-B14F-4D97-AF65-F5344CB8AC3E}">
        <p14:creationId xmlns:p14="http://schemas.microsoft.com/office/powerpoint/2010/main" val="72906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2" y="3879548"/>
            <a:ext cx="8440788" cy="1158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buNone/>
            </a:pPr>
            <a:r>
              <a:rPr lang="es-ES" sz="3000" dirty="0" smtClean="0">
                <a:solidFill>
                  <a:srgbClr val="337162"/>
                </a:solidFill>
              </a:rPr>
              <a:t>EF</a:t>
            </a:r>
            <a:r>
              <a:rPr lang="es-ES" dirty="0" smtClean="0">
                <a:solidFill>
                  <a:srgbClr val="337162"/>
                </a:solidFill>
              </a:rPr>
              <a:t> </a:t>
            </a:r>
            <a:r>
              <a:rPr lang="es-ES" dirty="0" smtClean="0">
                <a:solidFill>
                  <a:srgbClr val="337162"/>
                </a:solidFill>
                <a:sym typeface="Wingdings" panose="05000000000000000000" pitchFamily="2" charset="2"/>
              </a:rPr>
              <a:t> </a:t>
            </a:r>
            <a:r>
              <a:rPr lang="en-US" sz="3000" dirty="0">
                <a:solidFill>
                  <a:srgbClr val="337162"/>
                </a:solidFill>
                <a:sym typeface="Wingdings" panose="05000000000000000000" pitchFamily="2" charset="2"/>
              </a:rPr>
              <a:t>Jaki wpływ na środowisko ma Twoja działalność/kanały dystrybucji? Z kim są powiązani główni interesariusze?</a:t>
            </a:r>
            <a:endParaRPr lang="es-ES" sz="30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2" y="5124571"/>
            <a:ext cx="8440788" cy="1213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ES" dirty="0" smtClean="0">
                <a:solidFill>
                  <a:srgbClr val="9A3F16"/>
                </a:solidFill>
              </a:rPr>
              <a:t>D </a:t>
            </a:r>
            <a:r>
              <a:rPr lang="es-ES" dirty="0" smtClean="0">
                <a:solidFill>
                  <a:srgbClr val="9A3F16"/>
                </a:solidFill>
                <a:sym typeface="Wingdings" panose="05000000000000000000" pitchFamily="2" charset="2"/>
              </a:rPr>
              <a:t> </a:t>
            </a:r>
            <a:r>
              <a:rPr lang="pl-PL" dirty="0">
                <a:solidFill>
                  <a:srgbClr val="9A3F16"/>
                </a:solidFill>
                <a:sym typeface="Wingdings" panose="05000000000000000000" pitchFamily="2" charset="2"/>
              </a:rPr>
              <a:t>Kim są kluczowi gracze/technologie pozwalające dotrzeć do Twoich klientów? Jak się z nimi/nim kontaktować? </a:t>
            </a:r>
            <a:endParaRPr lang="en-US" dirty="0">
              <a:solidFill>
                <a:srgbClr val="9A3F1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77334" y="83978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n-US" dirty="0"/>
              <a:t>Pomyśl o </a:t>
            </a:r>
            <a:r>
              <a:rPr lang="en-US" dirty="0" err="1" smtClean="0"/>
              <a:t>kanałach</a:t>
            </a:r>
            <a:r>
              <a:rPr lang="pl-PL" dirty="0" smtClean="0"/>
              <a:t> dystrybucji</a:t>
            </a:r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77332" y="1949570"/>
            <a:ext cx="8992877" cy="363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Jakie kanały chcesz wykorzystać, aby dotrzeć do klienta? Zdefiniuj kanały przychodzące, które prowadzą klientów do Twojej oferty, takie jak SEO, </a:t>
            </a:r>
            <a:r>
              <a:rPr lang="pl-PL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white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papers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blogi, media społecznościowe - oraz kanały wychodzące, takie jak reklamy, telefony, targi i konwencje. </a:t>
            </a: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BĄDŹ KREATYWNY!</a:t>
            </a:r>
          </a:p>
        </p:txBody>
      </p:sp>
    </p:spTree>
    <p:extLst>
      <p:ext uri="{BB962C8B-B14F-4D97-AF65-F5344CB8AC3E}">
        <p14:creationId xmlns:p14="http://schemas.microsoft.com/office/powerpoint/2010/main" val="79279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2" y="3699679"/>
            <a:ext cx="8440788" cy="1317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ES" sz="3000" dirty="0" smtClean="0">
                <a:solidFill>
                  <a:srgbClr val="337162"/>
                </a:solidFill>
              </a:rPr>
              <a:t>EF</a:t>
            </a:r>
            <a:r>
              <a:rPr lang="es-ES" dirty="0" smtClean="0">
                <a:solidFill>
                  <a:srgbClr val="337162"/>
                </a:solidFill>
              </a:rPr>
              <a:t> </a:t>
            </a:r>
            <a:r>
              <a:rPr lang="es-ES" dirty="0" smtClean="0">
                <a:solidFill>
                  <a:srgbClr val="337162"/>
                </a:solidFill>
                <a:sym typeface="Wingdings" panose="05000000000000000000" pitchFamily="2" charset="2"/>
              </a:rPr>
              <a:t> </a:t>
            </a:r>
            <a:r>
              <a:rPr lang="pl-PL" sz="3000" dirty="0">
                <a:solidFill>
                  <a:srgbClr val="337162"/>
                </a:solidFill>
                <a:sym typeface="Wingdings" panose="05000000000000000000" pitchFamily="2" charset="2"/>
              </a:rPr>
              <a:t>Kto/jak zapłaci za rozwiązanie, które oferujesz? Czy w Twoim przypadku płacenie to dbanie? Jak cena jest powiązana z globalną strategią?</a:t>
            </a:r>
            <a:endParaRPr lang="es-ES" sz="30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2" y="5184951"/>
            <a:ext cx="8440788" cy="1326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buNone/>
            </a:pPr>
            <a:r>
              <a:rPr lang="es-ES" sz="3300" dirty="0" smtClean="0">
                <a:solidFill>
                  <a:srgbClr val="9A3F16"/>
                </a:solidFill>
              </a:rPr>
              <a:t>D</a:t>
            </a:r>
            <a:r>
              <a:rPr lang="es-ES" dirty="0" smtClean="0">
                <a:solidFill>
                  <a:srgbClr val="9A3F16"/>
                </a:solidFill>
              </a:rPr>
              <a:t> </a:t>
            </a:r>
            <a:r>
              <a:rPr lang="es-ES" dirty="0" smtClean="0">
                <a:solidFill>
                  <a:srgbClr val="9A3F16"/>
                </a:solidFill>
                <a:sym typeface="Wingdings" panose="05000000000000000000" pitchFamily="2" charset="2"/>
              </a:rPr>
              <a:t> </a:t>
            </a:r>
            <a:r>
              <a:rPr lang="en-US" sz="3300" dirty="0">
                <a:solidFill>
                  <a:srgbClr val="9A3F16"/>
                </a:solidFill>
                <a:sym typeface="Wingdings" panose="05000000000000000000" pitchFamily="2" charset="2"/>
              </a:rPr>
              <a:t>Pomyśl o monetyzacji swojej usługi cyfrowej. Jakie ramy czasowe, częstotliwość zakupów i model zaangażowania definiuje Twoja strategia cenowa?</a:t>
            </a:r>
          </a:p>
          <a:p>
            <a:pPr marL="0" indent="0" algn="l" rtl="0" fontAlgn="base">
              <a:buNone/>
            </a:pPr>
            <a:endParaRPr lang="en-US" dirty="0">
              <a:solidFill>
                <a:srgbClr val="9A3F1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77334" y="83978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pl-PL" dirty="0"/>
              <a:t>C</a:t>
            </a:r>
            <a:r>
              <a:rPr lang="en-US" dirty="0" err="1" smtClean="0"/>
              <a:t>ennik</a:t>
            </a:r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77332" y="1897810"/>
            <a:ext cx="8992877" cy="36855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 fontAlgn="base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Zdefiniuj strumienie przychodów i ceny dla swojej oferty. Wycena jest częścią Twojej oferty i musi zostać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zaprojektowana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przetestowana. Wykorzystaj różne wzorce modeli biznesowych jako źródło inspiracji. Nie tylko ile, ale jak często, po co lub komu, na przykład…</a:t>
            </a:r>
          </a:p>
        </p:txBody>
      </p:sp>
    </p:spTree>
    <p:extLst>
      <p:ext uri="{BB962C8B-B14F-4D97-AF65-F5344CB8AC3E}">
        <p14:creationId xmlns:p14="http://schemas.microsoft.com/office/powerpoint/2010/main" val="4155764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1" y="3768687"/>
            <a:ext cx="8855205" cy="1158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buNone/>
            </a:pPr>
            <a:r>
              <a:rPr lang="es-ES" sz="3000" dirty="0" smtClean="0">
                <a:solidFill>
                  <a:srgbClr val="337162"/>
                </a:solidFill>
              </a:rPr>
              <a:t>EF</a:t>
            </a:r>
            <a:r>
              <a:rPr lang="es-ES" dirty="0" smtClean="0">
                <a:solidFill>
                  <a:srgbClr val="337162"/>
                </a:solidFill>
              </a:rPr>
              <a:t> </a:t>
            </a:r>
            <a:r>
              <a:rPr lang="es-ES" dirty="0" smtClean="0">
                <a:solidFill>
                  <a:srgbClr val="337162"/>
                </a:solidFill>
                <a:sym typeface="Wingdings" panose="05000000000000000000" pitchFamily="2" charset="2"/>
              </a:rPr>
              <a:t> </a:t>
            </a:r>
            <a:r>
              <a:rPr lang="en-US" sz="3000" dirty="0">
                <a:solidFill>
                  <a:srgbClr val="337162"/>
                </a:solidFill>
                <a:sym typeface="Wingdings" panose="05000000000000000000" pitchFamily="2" charset="2"/>
              </a:rPr>
              <a:t>Czy </a:t>
            </a:r>
            <a:r>
              <a:rPr lang="en-US" sz="3000" dirty="0" err="1">
                <a:solidFill>
                  <a:srgbClr val="337162"/>
                </a:solidFill>
                <a:sym typeface="Wingdings" panose="05000000000000000000" pitchFamily="2" charset="2"/>
              </a:rPr>
              <a:t>stosujecie</a:t>
            </a:r>
            <a:r>
              <a:rPr lang="en-US" sz="3000" dirty="0">
                <a:solidFill>
                  <a:srgbClr val="337162"/>
                </a:solidFill>
                <a:sym typeface="Wingdings" panose="05000000000000000000" pitchFamily="2" charset="2"/>
              </a:rPr>
              <a:t> </a:t>
            </a:r>
            <a:r>
              <a:rPr lang="en-US" sz="3000" dirty="0" err="1" smtClean="0">
                <a:solidFill>
                  <a:srgbClr val="337162"/>
                </a:solidFill>
                <a:sym typeface="Wingdings" panose="05000000000000000000" pitchFamily="2" charset="2"/>
              </a:rPr>
              <a:t>wskaźniki</a:t>
            </a:r>
            <a:r>
              <a:rPr lang="pl-PL" sz="3000" dirty="0" smtClean="0">
                <a:solidFill>
                  <a:srgbClr val="337162"/>
                </a:solidFill>
                <a:sym typeface="Wingdings" panose="05000000000000000000" pitchFamily="2" charset="2"/>
              </a:rPr>
              <a:t> </a:t>
            </a:r>
            <a:r>
              <a:rPr lang="en-US" sz="3000" dirty="0" err="1" smtClean="0">
                <a:solidFill>
                  <a:srgbClr val="337162"/>
                </a:solidFill>
                <a:sym typeface="Wingdings" panose="05000000000000000000" pitchFamily="2" charset="2"/>
              </a:rPr>
              <a:t>ekologiczne</a:t>
            </a:r>
            <a:r>
              <a:rPr lang="en-US" sz="3000" dirty="0" smtClean="0">
                <a:solidFill>
                  <a:srgbClr val="337162"/>
                </a:solidFill>
                <a:sym typeface="Wingdings" panose="05000000000000000000" pitchFamily="2" charset="2"/>
              </a:rPr>
              <a:t>/</a:t>
            </a:r>
            <a:r>
              <a:rPr lang="en-US" sz="3000" dirty="0" err="1" smtClean="0">
                <a:solidFill>
                  <a:srgbClr val="337162"/>
                </a:solidFill>
                <a:sym typeface="Wingdings" panose="05000000000000000000" pitchFamily="2" charset="2"/>
              </a:rPr>
              <a:t>społeczne</a:t>
            </a:r>
            <a:r>
              <a:rPr lang="en-US" sz="3000" dirty="0" smtClean="0">
                <a:solidFill>
                  <a:srgbClr val="337162"/>
                </a:solidFill>
                <a:sym typeface="Wingdings" panose="05000000000000000000" pitchFamily="2" charset="2"/>
              </a:rPr>
              <a:t> </a:t>
            </a:r>
            <a:r>
              <a:rPr lang="en-US" sz="3000" dirty="0">
                <a:solidFill>
                  <a:srgbClr val="337162"/>
                </a:solidFill>
                <a:sym typeface="Wingdings" panose="05000000000000000000" pitchFamily="2" charset="2"/>
              </a:rPr>
              <a:t>do mierzenia sukcesu? Jak zbierać dane dotyczące tych wskaźników?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2" y="5011947"/>
            <a:ext cx="8440788" cy="1326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buNone/>
            </a:pPr>
            <a:r>
              <a:rPr lang="es-ES" sz="3300" dirty="0" smtClean="0">
                <a:solidFill>
                  <a:srgbClr val="9A3F16"/>
                </a:solidFill>
              </a:rPr>
              <a:t>D</a:t>
            </a:r>
            <a:r>
              <a:rPr lang="es-ES" dirty="0" smtClean="0">
                <a:solidFill>
                  <a:srgbClr val="9A3F16"/>
                </a:solidFill>
              </a:rPr>
              <a:t> </a:t>
            </a:r>
            <a:r>
              <a:rPr lang="es-ES" dirty="0" smtClean="0">
                <a:solidFill>
                  <a:srgbClr val="9A3F16"/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9A3F16"/>
                </a:solidFill>
                <a:sym typeface="Wingdings" panose="05000000000000000000" pitchFamily="2" charset="2"/>
              </a:rPr>
              <a:t>Czy Twoja technologia ułatwia zbieranie informacji zwrotnych? Jak </a:t>
            </a:r>
            <a:r>
              <a:rPr lang="en-US" dirty="0" err="1">
                <a:solidFill>
                  <a:srgbClr val="9A3F16"/>
                </a:solidFill>
                <a:sym typeface="Wingdings" panose="05000000000000000000" pitchFamily="2" charset="2"/>
              </a:rPr>
              <a:t>byś</a:t>
            </a:r>
            <a:r>
              <a:rPr lang="en-US" dirty="0">
                <a:solidFill>
                  <a:srgbClr val="9A3F16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9A3F16"/>
                </a:solidFill>
                <a:sym typeface="Wingdings" panose="05000000000000000000" pitchFamily="2" charset="2"/>
              </a:rPr>
              <a:t>mierzył</a:t>
            </a:r>
            <a:r>
              <a:rPr lang="pl-PL" dirty="0" smtClean="0">
                <a:solidFill>
                  <a:srgbClr val="9A3F16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9A3F16"/>
                </a:solidFill>
                <a:sym typeface="Wingdings" panose="05000000000000000000" pitchFamily="2" charset="2"/>
              </a:rPr>
              <a:t>sukces</a:t>
            </a:r>
            <a:r>
              <a:rPr lang="en-US" dirty="0">
                <a:solidFill>
                  <a:srgbClr val="9A3F16"/>
                </a:solidFill>
                <a:sym typeface="Wingdings" panose="05000000000000000000" pitchFamily="2" charset="2"/>
              </a:rPr>
              <a:t>?</a:t>
            </a:r>
          </a:p>
          <a:p>
            <a:pPr marL="0" indent="0" algn="l" rtl="0" fontAlgn="base">
              <a:buNone/>
            </a:pPr>
            <a:endParaRPr lang="en-US" dirty="0">
              <a:solidFill>
                <a:srgbClr val="9A3F1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77334" y="83978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n-US" dirty="0" smtClean="0"/>
              <a:t>Kluczowe wskaźniki</a:t>
            </a:r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77332" y="2033836"/>
            <a:ext cx="8992877" cy="3549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 fontAlgn="base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Aby zrozumieć, czy Twój pomysł i Twoja firma działają dobrze, zdefiniuj kluczowe wskaźniki jako wskaźniki do pomiaru Twojego sukcesu. Na początek kluczowymi metrykami są działania użytkownika, które pomagają rozwijać biznes (np. liczba rejestracji, liczba prospektów itp.).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2" descr="Resultado de imagen de lean canvas blan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31786" r="59647" b="56408"/>
          <a:stretch/>
        </p:blipFill>
        <p:spPr bwMode="auto">
          <a:xfrm>
            <a:off x="7084853" y="909029"/>
            <a:ext cx="2447684" cy="9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8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2" y="2940909"/>
            <a:ext cx="8440788" cy="1555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ES" sz="3000" dirty="0" smtClean="0">
                <a:solidFill>
                  <a:srgbClr val="337162"/>
                </a:solidFill>
              </a:rPr>
              <a:t>EF</a:t>
            </a:r>
            <a:r>
              <a:rPr lang="es-ES" dirty="0" smtClean="0">
                <a:solidFill>
                  <a:srgbClr val="337162"/>
                </a:solidFill>
              </a:rPr>
              <a:t> </a:t>
            </a:r>
            <a:r>
              <a:rPr lang="es-ES" dirty="0" smtClean="0">
                <a:solidFill>
                  <a:srgbClr val="337162"/>
                </a:solidFill>
                <a:sym typeface="Wingdings" panose="05000000000000000000" pitchFamily="2" charset="2"/>
              </a:rPr>
              <a:t> </a:t>
            </a:r>
            <a:r>
              <a:rPr lang="pl-PL" sz="3000" dirty="0">
                <a:solidFill>
                  <a:srgbClr val="337162"/>
                </a:solidFill>
                <a:sym typeface="Wingdings" panose="05000000000000000000" pitchFamily="2" charset="2"/>
              </a:rPr>
              <a:t>Jak definiowane są koszty w </a:t>
            </a:r>
            <a:r>
              <a:rPr lang="pl-PL" sz="3000" dirty="0" smtClean="0">
                <a:solidFill>
                  <a:srgbClr val="337162"/>
                </a:solidFill>
                <a:sym typeface="Wingdings" panose="05000000000000000000" pitchFamily="2" charset="2"/>
              </a:rPr>
              <a:t>rozwiązaniu</a:t>
            </a:r>
            <a:r>
              <a:rPr lang="pl-PL" sz="3000" dirty="0">
                <a:solidFill>
                  <a:srgbClr val="337162"/>
                </a:solidFill>
                <a:sym typeface="Wingdings" panose="05000000000000000000" pitchFamily="2" charset="2"/>
              </a:rPr>
              <a:t>? Czy </a:t>
            </a:r>
            <a:r>
              <a:rPr lang="pl-PL" sz="3000" dirty="0" smtClean="0">
                <a:solidFill>
                  <a:srgbClr val="337162"/>
                </a:solidFill>
                <a:sym typeface="Wingdings" panose="05000000000000000000" pitchFamily="2" charset="2"/>
              </a:rPr>
              <a:t>uwzględnia się </a:t>
            </a:r>
            <a:r>
              <a:rPr lang="pl-PL" sz="3000" dirty="0">
                <a:solidFill>
                  <a:srgbClr val="337162"/>
                </a:solidFill>
                <a:sym typeface="Wingdings" panose="05000000000000000000" pitchFamily="2" charset="2"/>
              </a:rPr>
              <a:t>również koszty społeczne i środowiskowe? W jaki sposób współgrają one z kosztami ekonomicznymi? </a:t>
            </a:r>
            <a:endParaRPr lang="en-US" sz="3000" dirty="0">
              <a:solidFill>
                <a:srgbClr val="337162"/>
              </a:solidFill>
              <a:sym typeface="Wingdings" panose="05000000000000000000" pitchFamily="2" charset="2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2" y="4710025"/>
            <a:ext cx="8440788" cy="1584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buNone/>
            </a:pPr>
            <a:r>
              <a:rPr lang="es-ES" sz="3300" dirty="0" smtClean="0">
                <a:solidFill>
                  <a:srgbClr val="9A3F16"/>
                </a:solidFill>
              </a:rPr>
              <a:t>D</a:t>
            </a:r>
            <a:r>
              <a:rPr lang="es-ES" dirty="0" smtClean="0">
                <a:solidFill>
                  <a:srgbClr val="9A3F16"/>
                </a:solidFill>
              </a:rPr>
              <a:t> </a:t>
            </a:r>
            <a:r>
              <a:rPr lang="es-ES" dirty="0" smtClean="0">
                <a:solidFill>
                  <a:srgbClr val="9A3F16"/>
                </a:solidFill>
                <a:sym typeface="Wingdings" panose="05000000000000000000" pitchFamily="2" charset="2"/>
              </a:rPr>
              <a:t> </a:t>
            </a:r>
            <a:r>
              <a:rPr lang="en-US" sz="3300" dirty="0">
                <a:solidFill>
                  <a:srgbClr val="9A3F16"/>
                </a:solidFill>
                <a:sym typeface="Wingdings" panose="05000000000000000000" pitchFamily="2" charset="2"/>
              </a:rPr>
              <a:t>Jak modułowe / skalowalne jest Twoje rozwiązanie pod względem kosztów? Czy wymagana </a:t>
            </a:r>
            <a:r>
              <a:rPr lang="en-US" sz="3300" dirty="0" err="1">
                <a:solidFill>
                  <a:srgbClr val="9A3F16"/>
                </a:solidFill>
                <a:sym typeface="Wingdings" panose="05000000000000000000" pitchFamily="2" charset="2"/>
              </a:rPr>
              <a:t>inwestycja</a:t>
            </a:r>
            <a:r>
              <a:rPr lang="en-US" sz="3300" dirty="0">
                <a:solidFill>
                  <a:srgbClr val="9A3F16"/>
                </a:solidFill>
                <a:sym typeface="Wingdings" panose="05000000000000000000" pitchFamily="2" charset="2"/>
              </a:rPr>
              <a:t> </a:t>
            </a:r>
            <a:r>
              <a:rPr lang="pl-PL" sz="3300" dirty="0" smtClean="0">
                <a:solidFill>
                  <a:srgbClr val="9A3F16"/>
                </a:solidFill>
                <a:sym typeface="Wingdings" panose="05000000000000000000" pitchFamily="2" charset="2"/>
              </a:rPr>
              <a:t>nie </a:t>
            </a:r>
            <a:r>
              <a:rPr lang="en-US" sz="3300" dirty="0" smtClean="0">
                <a:solidFill>
                  <a:srgbClr val="9A3F16"/>
                </a:solidFill>
                <a:sym typeface="Wingdings" panose="05000000000000000000" pitchFamily="2" charset="2"/>
              </a:rPr>
              <a:t>jest </a:t>
            </a:r>
            <a:r>
              <a:rPr lang="en-US" sz="3300" dirty="0">
                <a:solidFill>
                  <a:srgbClr val="9A3F16"/>
                </a:solidFill>
                <a:sym typeface="Wingdings" panose="05000000000000000000" pitchFamily="2" charset="2"/>
              </a:rPr>
              <a:t>zbyt szczegółowa? Jak twoje koszty są związane z przewidywanym starzeniem się zastosowanej technologii?</a:t>
            </a:r>
          </a:p>
          <a:p>
            <a:pPr marL="0" indent="0" algn="l" rtl="0" fontAlgn="base">
              <a:buNone/>
            </a:pPr>
            <a:endParaRPr lang="en-US" dirty="0">
              <a:solidFill>
                <a:srgbClr val="9A3F1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77334" y="83978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n-US" dirty="0" smtClean="0"/>
              <a:t>Koszty</a:t>
            </a:r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77332" y="2033836"/>
            <a:ext cx="8992877" cy="3549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Wymień najważniejsze koszty swojej oferty. Może to wpłynąć na ceny.</a:t>
            </a:r>
          </a:p>
        </p:txBody>
      </p:sp>
    </p:spTree>
    <p:extLst>
      <p:ext uri="{BB962C8B-B14F-4D97-AF65-F5344CB8AC3E}">
        <p14:creationId xmlns:p14="http://schemas.microsoft.com/office/powerpoint/2010/main" val="196431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2" y="3276986"/>
            <a:ext cx="8440788" cy="170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ES" dirty="0" smtClean="0">
                <a:solidFill>
                  <a:srgbClr val="337162"/>
                </a:solidFill>
              </a:rPr>
              <a:t>EF </a:t>
            </a:r>
            <a:r>
              <a:rPr lang="es-ES" dirty="0" smtClean="0">
                <a:solidFill>
                  <a:srgbClr val="337162"/>
                </a:solidFill>
                <a:sym typeface="Wingdings" panose="05000000000000000000" pitchFamily="2" charset="2"/>
              </a:rPr>
              <a:t> </a:t>
            </a:r>
            <a:r>
              <a:rPr lang="pl-PL" dirty="0">
                <a:solidFill>
                  <a:srgbClr val="337162"/>
                </a:solidFill>
                <a:sym typeface="Wingdings" panose="05000000000000000000" pitchFamily="2" charset="2"/>
              </a:rPr>
              <a:t>Jak bardzo Twoje rozwiązanie jest uzależnione od aspektów społecznych/niematerialnych? Jak poradziłbyś sobie z paradoksem otwarcia się na społeczeństwo/interesariuszy i utrzymania przewagi konkurencyjnej?</a:t>
            </a:r>
            <a:endParaRPr lang="en-US" sz="3000" dirty="0">
              <a:solidFill>
                <a:srgbClr val="337162"/>
              </a:solidFill>
              <a:sym typeface="Wingdings" panose="05000000000000000000" pitchFamily="2" charset="2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2" y="4851233"/>
            <a:ext cx="8440788" cy="1584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buNone/>
            </a:pPr>
            <a:r>
              <a:rPr lang="es-ES" sz="2600" dirty="0" smtClean="0">
                <a:solidFill>
                  <a:srgbClr val="9A3F16"/>
                </a:solidFill>
              </a:rPr>
              <a:t>D</a:t>
            </a:r>
            <a:r>
              <a:rPr lang="es-ES" dirty="0" smtClean="0">
                <a:solidFill>
                  <a:srgbClr val="9A3F16"/>
                </a:solidFill>
              </a:rPr>
              <a:t> </a:t>
            </a:r>
            <a:r>
              <a:rPr lang="es-ES" sz="2600" dirty="0" smtClean="0">
                <a:solidFill>
                  <a:srgbClr val="9A3F16"/>
                </a:solidFill>
                <a:sym typeface="Wingdings" panose="05000000000000000000" pitchFamily="2" charset="2"/>
              </a:rPr>
              <a:t></a:t>
            </a:r>
            <a:r>
              <a:rPr lang="es-ES" dirty="0" smtClean="0">
                <a:solidFill>
                  <a:srgbClr val="9A3F16"/>
                </a:solidFill>
                <a:sym typeface="Wingdings" panose="05000000000000000000" pitchFamily="2" charset="2"/>
              </a:rPr>
              <a:t> </a:t>
            </a:r>
            <a:r>
              <a:rPr lang="en-US" sz="2600" dirty="0">
                <a:solidFill>
                  <a:srgbClr val="9A3F16"/>
                </a:solidFill>
                <a:sym typeface="Wingdings" panose="05000000000000000000" pitchFamily="2" charset="2"/>
              </a:rPr>
              <a:t>Czy możesz technologicznie/prawnie zabezpieczyć swoje rozwiązanie? Czy musisz pokazywać/udostępniać swoją technologię podczas każdej interakcji z klientami? Czy Twoja technologia jest łatwa do odtworzenia?</a:t>
            </a:r>
          </a:p>
          <a:p>
            <a:pPr marL="0" indent="0" algn="l" rtl="0" fontAlgn="base">
              <a:buNone/>
            </a:pPr>
            <a:endParaRPr lang="en-US" dirty="0">
              <a:solidFill>
                <a:srgbClr val="9A3F1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77334" y="83978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n-US" dirty="0" err="1" smtClean="0"/>
              <a:t>Nie</a:t>
            </a:r>
            <a:r>
              <a:rPr lang="pl-PL" dirty="0" smtClean="0"/>
              <a:t>sprawiedliwa</a:t>
            </a:r>
            <a:r>
              <a:rPr lang="en-US" dirty="0" smtClean="0"/>
              <a:t> </a:t>
            </a:r>
            <a:r>
              <a:rPr lang="en-US" dirty="0"/>
              <a:t>przewaga</a:t>
            </a:r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77332" y="2033836"/>
            <a:ext cx="8992877" cy="3549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koniec zdefiniuj swoją nieuczciwą przewagę: co sprawia, że ​​jesteś wyjątkowy, a co nie jest łatwe do skopiowania? Np. reputacja, unikalne doświadczenie marki, unikalne partnerstwa, które prowadzą do oferty, której nie można skopiować.</a:t>
            </a:r>
          </a:p>
        </p:txBody>
      </p:sp>
    </p:spTree>
    <p:extLst>
      <p:ext uri="{BB962C8B-B14F-4D97-AF65-F5344CB8AC3E}">
        <p14:creationId xmlns:p14="http://schemas.microsoft.com/office/powerpoint/2010/main" val="4022763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dirty="0"/>
              <a:t>Jak otrzymam pomoc? </a:t>
            </a:r>
            <a:endParaRPr lang="es-E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165415"/>
          </a:xfrm>
        </p:spPr>
        <p:txBody>
          <a:bodyPr/>
          <a:lstStyle/>
          <a:p>
            <a:pPr lvl="0" algn="l" rtl="0"/>
            <a:r>
              <a:rPr lang="en-GB" dirty="0"/>
              <a:t>Każda drużyna będzie miała mentora, który będzie dostępny online. Oprócz mentora, wskazówki i wsparcie zapewnią profesorowie z Uniwersytetu w Almerii.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944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dirty="0"/>
              <a:t>Co muszę złożyć pod koniec szkolenia? </a:t>
            </a:r>
            <a:endParaRPr lang="es-ES" sz="8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l" rtl="0"/>
            <a:r>
              <a:rPr lang="en-GB" dirty="0"/>
              <a:t>Najpierw koniecznie wypełnij formularz dotyczący obecności na każdej sesji </a:t>
            </a:r>
            <a:endParaRPr lang="es-ES" sz="4800" b="1" dirty="0"/>
          </a:p>
          <a:p>
            <a:pPr lvl="0" algn="l" rtl="0"/>
            <a:r>
              <a:rPr lang="en-GB" dirty="0"/>
              <a:t>W zakresie składania: </a:t>
            </a:r>
            <a:endParaRPr lang="es-ES" sz="4800" b="1" dirty="0"/>
          </a:p>
          <a:p>
            <a:pPr lvl="1" algn="l" rtl="0"/>
            <a:r>
              <a:rPr lang="en-GB" dirty="0"/>
              <a:t>Raport dobrych praktyk </a:t>
            </a:r>
            <a:endParaRPr lang="es-ES" sz="4400" b="1" dirty="0"/>
          </a:p>
          <a:p>
            <a:pPr lvl="1" algn="l" rtl="0"/>
            <a:r>
              <a:rPr lang="en-GB" dirty="0"/>
              <a:t>Raport modelu biznesowego </a:t>
            </a:r>
            <a:endParaRPr lang="es-ES" sz="4400" b="1" dirty="0"/>
          </a:p>
          <a:p>
            <a:pPr lvl="1" algn="l" rtl="0"/>
            <a:r>
              <a:rPr lang="en-GB" dirty="0"/>
              <a:t>PPT</a:t>
            </a:r>
            <a:endParaRPr lang="es-ES" sz="4400" b="1" dirty="0"/>
          </a:p>
          <a:p>
            <a:pPr lvl="0" algn="l" rtl="0"/>
            <a:r>
              <a:rPr lang="en-GB" dirty="0"/>
              <a:t>Wypełnione formularze oceny (ogólne szkolenie i ocena potrzeb szkoleniowych).</a:t>
            </a:r>
          </a:p>
          <a:p>
            <a:pPr lvl="1" algn="l" rtl="0"/>
            <a:r>
              <a:rPr lang="en-GB" dirty="0"/>
              <a:t>Zacznij teraz od tych 2!!!</a:t>
            </a:r>
          </a:p>
          <a:p>
            <a:pPr lvl="1" algn="l" rtl="0"/>
            <a:r>
              <a:rPr lang="en-GB" dirty="0"/>
              <a:t>1.- Ocena potrzeb szkoleniowych: </a:t>
            </a:r>
            <a:r>
              <a:rPr lang="en-GB" dirty="0">
                <a:hlinkClick r:id="rId2"/>
              </a:rPr>
              <a:t>https://docs.google.com/forms/d/e/1FAIpQLSeFubMSfuDSKwsnuUOLOdJwpFO1wMJRKMSmScvjdbVEuSt5MA/viewform?usp=sf_link</a:t>
            </a:r>
            <a:endParaRPr lang="en-GB" dirty="0"/>
          </a:p>
          <a:p>
            <a:pPr lvl="1" algn="l" rtl="0"/>
            <a:r>
              <a:rPr lang="en-GB" dirty="0"/>
              <a:t>2.- Kontrola obecności: </a:t>
            </a:r>
            <a:r>
              <a:rPr lang="en-GB" dirty="0">
                <a:hlinkClick r:id="rId3"/>
              </a:rPr>
              <a:t>https://docs.google.com/forms/d/e/1FAIpQLSe57o_8qlu4JpMDgWzOXO3O0gwmFExRMIUhJUCyfonspq6tGw/viewform?usp=sf_link</a:t>
            </a:r>
            <a:endParaRPr lang="en-GB" dirty="0"/>
          </a:p>
          <a:p>
            <a:pPr marL="457200" lvl="1" indent="0" algn="l" rtl="0">
              <a:buNone/>
            </a:pPr>
            <a:endParaRPr lang="es-ES" sz="4600" b="1" dirty="0"/>
          </a:p>
        </p:txBody>
      </p:sp>
    </p:spTree>
    <p:extLst>
      <p:ext uri="{BB962C8B-B14F-4D97-AF65-F5344CB8AC3E}">
        <p14:creationId xmlns:p14="http://schemas.microsoft.com/office/powerpoint/2010/main" val="2438444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pl-PL" dirty="0" smtClean="0"/>
              <a:t>Sesja powitalna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 rtl="0"/>
            <a:endParaRPr lang="pl-PL" dirty="0"/>
          </a:p>
          <a:p>
            <a:pPr algn="ctr" rtl="0"/>
            <a:r>
              <a:rPr lang="pl-PL" smtClean="0"/>
              <a:t>Szkolenie </a:t>
            </a:r>
            <a:r>
              <a:rPr lang="pl-PL" dirty="0"/>
              <a:t>18-29 stycznia 2021</a:t>
            </a:r>
          </a:p>
          <a:p>
            <a:pPr algn="ctr" rtl="0"/>
            <a:r>
              <a:rPr lang="pl-PL" dirty="0"/>
              <a:t>Online- </a:t>
            </a:r>
            <a:r>
              <a:rPr lang="pl-PL" dirty="0" err="1"/>
              <a:t>Almería</a:t>
            </a:r>
            <a:r>
              <a:rPr lang="pl-PL" dirty="0"/>
              <a:t>, </a:t>
            </a:r>
            <a:r>
              <a:rPr lang="pl-PL" dirty="0" err="1"/>
              <a:t>Hiszpania</a:t>
            </a:r>
            <a:endParaRPr lang="pl-PL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94083" y="521141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l-PL" dirty="0"/>
              <a:t>Miguel </a:t>
            </a:r>
            <a:r>
              <a:rPr lang="pl-PL" dirty="0" err="1"/>
              <a:t>Perez</a:t>
            </a:r>
            <a:r>
              <a:rPr lang="pl-PL" dirty="0"/>
              <a:t> </a:t>
            </a:r>
            <a:r>
              <a:rPr lang="pl-PL" dirty="0" err="1"/>
              <a:t>Valls</a:t>
            </a:r>
            <a:endParaRPr lang="pl-PL" dirty="0"/>
          </a:p>
          <a:p>
            <a:pPr algn="l" rtl="0"/>
            <a:r>
              <a:rPr lang="pl-PL" dirty="0" err="1"/>
              <a:t>Koordynator</a:t>
            </a:r>
            <a:r>
              <a:rPr lang="pl-PL" dirty="0"/>
              <a:t> z </a:t>
            </a:r>
            <a:r>
              <a:rPr lang="pl-PL" dirty="0" err="1"/>
              <a:t>DigiGrent</a:t>
            </a:r>
            <a:r>
              <a:rPr lang="pl-PL" dirty="0"/>
              <a:t> </a:t>
            </a:r>
            <a:r>
              <a:rPr lang="pl-PL" dirty="0" err="1"/>
              <a:t>Projekt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353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dirty="0"/>
              <a:t>Witamy!!!!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553096C-F01C-7F4E-B02D-5A26FA7A6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76" y="1706469"/>
            <a:ext cx="24765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33FDB36A-FBFE-1240-99F5-816F0EA1E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88752"/>
            <a:ext cx="2337547" cy="233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8A99CE2-3E73-2244-94EC-39CCD3BB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66" y="3429000"/>
            <a:ext cx="3631537" cy="14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8939F22F-D91E-3E4E-AB17-99A62DF64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11" y="4871448"/>
            <a:ext cx="2794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78767E44-F472-D84A-BDDC-1D426056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404848"/>
            <a:ext cx="4353190" cy="100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58692283-BB6D-AD42-A288-19008176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76048"/>
            <a:ext cx="4318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obre FEMEVAL">
            <a:extLst>
              <a:ext uri="{FF2B5EF4-FFF2-40B4-BE49-F238E27FC236}">
                <a16:creationId xmlns="" xmlns:a16="http://schemas.microsoft.com/office/drawing/2014/main" id="{B36D2F16-5F63-D84C-A70A-A54478CB0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02" y="1587001"/>
            <a:ext cx="2463426" cy="163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8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C0E99B15-729C-6E45-91DC-2650F922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 algn="l" rtl="0"/>
            <a:r>
              <a:rPr lang="en-GB" dirty="0"/>
              <a:t>O projekcie</a:t>
            </a:r>
          </a:p>
        </p:txBody>
      </p:sp>
      <p:graphicFrame>
        <p:nvGraphicFramePr>
          <p:cNvPr id="9" name="Symbol zastępczy zawartości 2">
            <a:extLst>
              <a:ext uri="{FF2B5EF4-FFF2-40B4-BE49-F238E27FC236}">
                <a16:creationId xmlns="" xmlns:a16="http://schemas.microsoft.com/office/drawing/2014/main" id="{5F763661-E20E-D84A-A107-579308880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8021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91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91978"/>
            <a:ext cx="8596668" cy="1320800"/>
          </a:xfrm>
        </p:spPr>
        <p:txBody>
          <a:bodyPr/>
          <a:lstStyle/>
          <a:p>
            <a:pPr algn="l" rtl="0"/>
            <a:r>
              <a:rPr lang="en-GB" dirty="0"/>
              <a:t>O </a:t>
            </a:r>
            <a:r>
              <a:rPr lang="en-GB" dirty="0" err="1" smtClean="0"/>
              <a:t>szkoleniu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b="1" dirty="0"/>
              <a:t>Jakich konkretnych tematów się nauczę? </a:t>
            </a:r>
            <a:endParaRPr lang="es-ES" b="1" dirty="0"/>
          </a:p>
          <a:p>
            <a:pPr lvl="0" algn="l" rtl="0"/>
            <a:r>
              <a:rPr lang="en-GB" dirty="0"/>
              <a:t>T0: Fundamenty Cyfrowej i Odpowiedzialnej Przedsiębiorczości </a:t>
            </a:r>
            <a:endParaRPr lang="es-ES" b="1" dirty="0"/>
          </a:p>
          <a:p>
            <a:pPr lvl="0" algn="l" rtl="0"/>
            <a:r>
              <a:rPr lang="en-GB" dirty="0"/>
              <a:t>T1: </a:t>
            </a:r>
            <a:r>
              <a:rPr lang="en-GB" dirty="0" err="1"/>
              <a:t>Startupy</a:t>
            </a:r>
            <a:r>
              <a:rPr lang="en-GB" dirty="0"/>
              <a:t>, świadomość społeczna i potrójny wynik finansowy w erze cyfrowej</a:t>
            </a:r>
            <a:endParaRPr lang="es-ES" b="1" dirty="0"/>
          </a:p>
          <a:p>
            <a:pPr lvl="0" algn="l" rtl="0"/>
            <a:r>
              <a:rPr lang="en-GB" dirty="0"/>
              <a:t>T2: Trendy cyfrowe nowej generacji dla przedsiębiorców cyfrowych</a:t>
            </a:r>
            <a:endParaRPr lang="es-ES" b="1" dirty="0"/>
          </a:p>
          <a:p>
            <a:pPr lvl="0" algn="l" rtl="0"/>
            <a:r>
              <a:rPr lang="en-GB" dirty="0"/>
              <a:t>T3: Strategie pitchingowe dla cyfrowych i odpowiedzialnych przedsiębiorców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1581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dirty="0"/>
              <a:t>Plan treningu</a:t>
            </a:r>
          </a:p>
        </p:txBody>
      </p:sp>
      <p:pic>
        <p:nvPicPr>
          <p:cNvPr id="7" name="Marcador de contenido 6" descr="Imagen que contiene Tabla  Descripción generada automáticamente">
            <a:extLst>
              <a:ext uri="{FF2B5EF4-FFF2-40B4-BE49-F238E27FC236}">
                <a16:creationId xmlns="" xmlns:a16="http://schemas.microsoft.com/office/drawing/2014/main" id="{96F8739C-C0A7-ED42-BA05-4E2305090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5" y="1270000"/>
            <a:ext cx="9035025" cy="5904263"/>
          </a:xfrm>
        </p:spPr>
      </p:pic>
    </p:spTree>
    <p:extLst>
      <p:ext uri="{BB962C8B-B14F-4D97-AF65-F5344CB8AC3E}">
        <p14:creationId xmlns:p14="http://schemas.microsoft.com/office/powerpoint/2010/main" val="72574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dirty="0"/>
              <a:t>Co będę robić w tygodniu treningowym? </a:t>
            </a:r>
            <a:endParaRPr lang="es-E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l" rtl="0"/>
            <a:r>
              <a:rPr lang="en-GB" dirty="0"/>
              <a:t>Weź udział w szkoleniu (zajęciach) online na T0, T1, T2, T3. Proszę to </a:t>
            </a:r>
            <a:r>
              <a:rPr lang="en-GB" dirty="0" err="1" smtClean="0"/>
              <a:t>zanotować</a:t>
            </a:r>
            <a:r>
              <a:rPr lang="pl-PL" dirty="0" smtClean="0"/>
              <a:t> </a:t>
            </a:r>
            <a:r>
              <a:rPr lang="en-GB" b="1" dirty="0" smtClean="0"/>
              <a:t>SESJE </a:t>
            </a:r>
            <a:r>
              <a:rPr lang="en-GB" b="1" dirty="0"/>
              <a:t>BĘDĄ NAGRYWANE!!!</a:t>
            </a:r>
            <a:endParaRPr lang="es-ES" b="1" dirty="0"/>
          </a:p>
          <a:p>
            <a:pPr lvl="0" algn="l" rtl="0"/>
            <a:r>
              <a:rPr lang="en-GB" dirty="0"/>
              <a:t>Opracuj raport dobrych praktyk (w grupach) – co oznacza analizę istniejących dobrych praktyk/strategii wykorzystywanych w </a:t>
            </a:r>
            <a:r>
              <a:rPr lang="pl-PL" dirty="0" smtClean="0"/>
              <a:t>cyfrowym</a:t>
            </a:r>
            <a:r>
              <a:rPr lang="en-GB" dirty="0" smtClean="0"/>
              <a:t> </a:t>
            </a:r>
            <a:r>
              <a:rPr lang="en-GB" dirty="0"/>
              <a:t>i </a:t>
            </a:r>
            <a:r>
              <a:rPr lang="en-GB" dirty="0" err="1"/>
              <a:t>odpowiedzialnym</a:t>
            </a:r>
            <a:r>
              <a:rPr lang="en-GB" dirty="0"/>
              <a:t> </a:t>
            </a:r>
            <a:r>
              <a:rPr lang="en-GB" dirty="0" err="1" smtClean="0"/>
              <a:t>startup</a:t>
            </a:r>
            <a:r>
              <a:rPr lang="pl-PL" dirty="0" err="1" smtClean="0"/>
              <a:t>ie</a:t>
            </a:r>
            <a:r>
              <a:rPr lang="pl-PL" dirty="0" smtClean="0"/>
              <a:t> </a:t>
            </a:r>
            <a:r>
              <a:rPr lang="en-GB" dirty="0" err="1" smtClean="0"/>
              <a:t>lub</a:t>
            </a:r>
            <a:r>
              <a:rPr lang="en-GB" dirty="0" smtClean="0"/>
              <a:t> </a:t>
            </a:r>
            <a:r>
              <a:rPr lang="en-GB" dirty="0"/>
              <a:t>w przedsiębiorstwach związanych z sektorem cyfrowym i odpowiedzialnym. Dobre praktyki powinny być </a:t>
            </a:r>
            <a:r>
              <a:rPr lang="en-GB" dirty="0" err="1"/>
              <a:t>wokół</a:t>
            </a:r>
            <a:r>
              <a:rPr lang="en-GB" dirty="0"/>
              <a:t> </a:t>
            </a:r>
            <a:r>
              <a:rPr lang="en-GB" dirty="0" err="1" smtClean="0"/>
              <a:t>obszarów</a:t>
            </a:r>
            <a:r>
              <a:rPr lang="pl-PL" dirty="0" smtClean="0"/>
              <a:t> </a:t>
            </a:r>
            <a:r>
              <a:rPr lang="en-GB" dirty="0" err="1" smtClean="0"/>
              <a:t>analizowan</a:t>
            </a:r>
            <a:r>
              <a:rPr lang="pl-PL" dirty="0" err="1" smtClean="0"/>
              <a:t>ych</a:t>
            </a:r>
            <a:r>
              <a:rPr lang="en-GB" dirty="0" smtClean="0"/>
              <a:t> </a:t>
            </a:r>
            <a:r>
              <a:rPr lang="en-GB" dirty="0"/>
              <a:t>w T1 i T2, </a:t>
            </a:r>
            <a:endParaRPr lang="es-ES" b="1" dirty="0"/>
          </a:p>
          <a:p>
            <a:pPr algn="l" rtl="0"/>
            <a:r>
              <a:rPr lang="en-GB" dirty="0"/>
              <a:t>Opracuj raport modelu biznesowego (w grupach). W szczególności, bazując na wiedzy z badanych dobrych praktyk, jak również z </a:t>
            </a:r>
            <a:r>
              <a:rPr lang="en-GB" dirty="0" smtClean="0"/>
              <a:t>T0</a:t>
            </a:r>
            <a:r>
              <a:rPr lang="pl-PL" dirty="0" smtClean="0"/>
              <a:t>. P</a:t>
            </a:r>
            <a:r>
              <a:rPr lang="en-GB" dirty="0" err="1" smtClean="0"/>
              <a:t>racując</a:t>
            </a:r>
            <a:r>
              <a:rPr lang="en-GB" dirty="0" smtClean="0"/>
              <a:t> </a:t>
            </a:r>
            <a:r>
              <a:rPr lang="en-GB" dirty="0"/>
              <a:t>w grupach, trzeba albo wymyślić nowy pomysł na biznes (</a:t>
            </a:r>
            <a:r>
              <a:rPr lang="en-GB" dirty="0" err="1"/>
              <a:t>koncepcję</a:t>
            </a:r>
            <a:r>
              <a:rPr lang="en-GB" dirty="0"/>
              <a:t> </a:t>
            </a:r>
            <a:r>
              <a:rPr lang="en-GB" dirty="0" err="1" smtClean="0"/>
              <a:t>biznesową</a:t>
            </a:r>
            <a:r>
              <a:rPr lang="en-GB" dirty="0" smtClean="0"/>
              <a:t>)</a:t>
            </a:r>
            <a:r>
              <a:rPr lang="pl-PL" dirty="0" smtClean="0"/>
              <a:t> a</a:t>
            </a:r>
            <a:r>
              <a:rPr lang="en-GB" dirty="0" err="1" smtClean="0"/>
              <a:t>lbo</a:t>
            </a:r>
            <a:r>
              <a:rPr lang="en-GB" dirty="0" smtClean="0"/>
              <a:t> </a:t>
            </a:r>
            <a:r>
              <a:rPr lang="en-GB" dirty="0"/>
              <a:t>zidentyfikować problem w istniejącym przedsiębiorstwie. Rozwiązanie problemu (np. nowy produkt/usługa </a:t>
            </a:r>
            <a:r>
              <a:rPr lang="en-GB" dirty="0" err="1"/>
              <a:t>lub</a:t>
            </a:r>
            <a:r>
              <a:rPr lang="en-GB" dirty="0"/>
              <a:t> </a:t>
            </a:r>
            <a:r>
              <a:rPr lang="en-GB" dirty="0" err="1" smtClean="0"/>
              <a:t>nowa</a:t>
            </a:r>
            <a:r>
              <a:rPr lang="pl-PL" dirty="0" smtClean="0"/>
              <a:t> f</a:t>
            </a:r>
            <a:r>
              <a:rPr lang="en-GB" dirty="0" err="1" smtClean="0"/>
              <a:t>irma</a:t>
            </a:r>
            <a:r>
              <a:rPr lang="en-GB" dirty="0"/>
              <a:t>) musi być cyfrowa i odpowiedzialna. Wszystkie Twoje propozycje zostaną ujęte w raporcie modelu biznesowego.</a:t>
            </a:r>
            <a:r>
              <a:rPr lang="en-GB" b="1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06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dirty="0"/>
              <a:t>Co będę robić w tygodniu treningowym? </a:t>
            </a:r>
            <a:endParaRPr lang="es-E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GB" dirty="0"/>
              <a:t>Jeśli uczestniczyłeś już w </a:t>
            </a:r>
            <a:r>
              <a:rPr lang="en-GB" dirty="0" err="1"/>
              <a:t>poprzednim</a:t>
            </a:r>
            <a:r>
              <a:rPr lang="en-GB" dirty="0"/>
              <a:t> </a:t>
            </a:r>
            <a:r>
              <a:rPr lang="en-GB" dirty="0" err="1" smtClean="0"/>
              <a:t>szkoleni</a:t>
            </a:r>
            <a:r>
              <a:rPr lang="pl-PL" dirty="0" smtClean="0"/>
              <a:t>u</a:t>
            </a:r>
            <a:r>
              <a:rPr lang="en-GB" dirty="0" smtClean="0"/>
              <a:t>, </a:t>
            </a:r>
            <a:r>
              <a:rPr lang="en-GB" dirty="0"/>
              <a:t>a Twoja grupa ma już strukturę raportu modelu biznesowego, powinieneś skupić się na rozszerzeniu jego cyfrowych i odpowiedzialnych aspektów. W szczególności </a:t>
            </a:r>
            <a:r>
              <a:rPr lang="en-GB" dirty="0" err="1"/>
              <a:t>powinieneś</a:t>
            </a:r>
            <a:r>
              <a:rPr lang="en-GB" dirty="0"/>
              <a:t> </a:t>
            </a:r>
            <a:endParaRPr lang="pl-PL" dirty="0" smtClean="0"/>
          </a:p>
          <a:p>
            <a:pPr lvl="0" algn="l" rtl="0">
              <a:buAutoNum type="alphaLcParenR"/>
            </a:pPr>
            <a:r>
              <a:rPr lang="en-GB" dirty="0" err="1" smtClean="0"/>
              <a:t>zacieśnić</a:t>
            </a:r>
            <a:r>
              <a:rPr lang="en-GB" dirty="0" smtClean="0"/>
              <a:t> </a:t>
            </a:r>
            <a:r>
              <a:rPr lang="en-GB" dirty="0"/>
              <a:t>powiązanie trendów cyfrowych analizowanych w T2 z technologicznymi aspektami Twojego modelu biznesowego </a:t>
            </a:r>
            <a:r>
              <a:rPr lang="en-GB" dirty="0" err="1"/>
              <a:t>oraz</a:t>
            </a:r>
            <a:r>
              <a:rPr lang="en-GB" dirty="0"/>
              <a:t> </a:t>
            </a:r>
            <a:endParaRPr lang="pl-PL" dirty="0" smtClean="0"/>
          </a:p>
          <a:p>
            <a:pPr lvl="0" algn="l" rtl="0">
              <a:buAutoNum type="alphaLcParenR"/>
            </a:pPr>
            <a:r>
              <a:rPr lang="en-GB" dirty="0" err="1" smtClean="0"/>
              <a:t>omówić</a:t>
            </a:r>
            <a:r>
              <a:rPr lang="en-GB" dirty="0" smtClean="0"/>
              <a:t> </a:t>
            </a:r>
            <a:r>
              <a:rPr lang="en-GB" dirty="0"/>
              <a:t>społeczny i środowiskowy wymiar Twojego modelu biznesowego, wyjaśniając, w jaki sposób zintegrowana jest potrójna linia bazowa.</a:t>
            </a:r>
            <a:endParaRPr lang="es-ES" b="1" dirty="0"/>
          </a:p>
          <a:p>
            <a:pPr lvl="0" algn="l" rtl="0"/>
            <a:r>
              <a:rPr lang="en-GB" dirty="0"/>
              <a:t>Opracuj PPT (prezentację) za pomocą podanego szablonu, aby przedstawić/zaprezentować proponowany cyfrowy i odpowiedzialny model biznesowy. Nie ma ograniczeń co do ilości slajdów, jednak prezentacja nie powinna trwać dłużej niż 10-15 minut. Prezentacja zostanie oceniona przez panel mieszanych interesariuszy i zostaną przekazane informacje zwrotne.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5730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Użyejmy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Lean </a:t>
            </a:r>
            <a:r>
              <a:rPr lang="pl-PL" dirty="0" err="1">
                <a:solidFill>
                  <a:srgbClr val="FF0000"/>
                </a:solidFill>
              </a:rPr>
              <a:t>Canvas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jako narzędzie do objaśniania:</a:t>
            </a:r>
            <a:br>
              <a:rPr lang="pl-PL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293971"/>
            <a:ext cx="3842607" cy="4128068"/>
          </a:xfrm>
        </p:spPr>
        <p:txBody>
          <a:bodyPr>
            <a:normAutofit/>
          </a:bodyPr>
          <a:lstStyle/>
          <a:p>
            <a:pPr marL="228600" lvl="2">
              <a:tabLst>
                <a:tab pos="715963" algn="l"/>
              </a:tabLst>
            </a:pPr>
            <a:r>
              <a:rPr lang="pl-PL" sz="2000" dirty="0"/>
              <a:t>Zdefiniować użytkownika oraz problem</a:t>
            </a:r>
          </a:p>
          <a:p>
            <a:pPr marL="228600" lvl="2">
              <a:tabLst>
                <a:tab pos="715963" algn="l"/>
              </a:tabLst>
            </a:pPr>
            <a:r>
              <a:rPr lang="pl-PL" sz="2000" dirty="0"/>
              <a:t>Tworzyć rozwiązania</a:t>
            </a:r>
          </a:p>
          <a:p>
            <a:pPr marL="228600" lvl="2">
              <a:tabLst>
                <a:tab pos="715963" algn="l"/>
              </a:tabLst>
            </a:pPr>
            <a:r>
              <a:rPr lang="pl-PL" sz="2000" dirty="0"/>
              <a:t>Zdefiniować niepowtarzalną wartość</a:t>
            </a:r>
          </a:p>
          <a:p>
            <a:pPr marL="228600" lvl="2">
              <a:tabLst>
                <a:tab pos="715963" algn="l"/>
              </a:tabLst>
            </a:pPr>
            <a:r>
              <a:rPr lang="pl-PL" sz="2000" dirty="0"/>
              <a:t>Kanały</a:t>
            </a:r>
          </a:p>
          <a:p>
            <a:pPr marL="228600" lvl="2">
              <a:tabLst>
                <a:tab pos="715963" algn="l"/>
              </a:tabLst>
            </a:pPr>
            <a:r>
              <a:rPr lang="pl-PL" sz="2000" dirty="0"/>
              <a:t>Cennik</a:t>
            </a:r>
          </a:p>
          <a:p>
            <a:pPr marL="228600" lvl="2">
              <a:tabLst>
                <a:tab pos="715963" algn="l"/>
              </a:tabLst>
            </a:pPr>
            <a:r>
              <a:rPr lang="pl-PL" sz="2000" dirty="0"/>
              <a:t>Kluczowe wskaźniki</a:t>
            </a:r>
          </a:p>
          <a:p>
            <a:pPr marL="228600" lvl="2">
              <a:tabLst>
                <a:tab pos="715963" algn="l"/>
              </a:tabLst>
            </a:pPr>
            <a:r>
              <a:rPr lang="pl-PL" sz="2000" dirty="0"/>
              <a:t>Koszty</a:t>
            </a:r>
          </a:p>
          <a:p>
            <a:pPr marL="228600" lvl="2">
              <a:tabLst>
                <a:tab pos="715963" algn="l"/>
              </a:tabLst>
            </a:pPr>
            <a:r>
              <a:rPr lang="pl-PL" sz="2000" dirty="0"/>
              <a:t>Niesprawiedliwa przewaga</a:t>
            </a:r>
          </a:p>
          <a:p>
            <a:pPr algn="l" rtl="0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394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3" y="3731741"/>
            <a:ext cx="8440788" cy="1557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pl-PL" sz="5900" dirty="0" smtClean="0">
                <a:solidFill>
                  <a:srgbClr val="337162"/>
                </a:solidFill>
              </a:rPr>
              <a:t>EF </a:t>
            </a:r>
            <a:r>
              <a:rPr lang="pl-PL" sz="5900" dirty="0" smtClean="0">
                <a:solidFill>
                  <a:srgbClr val="337162"/>
                </a:solidFill>
                <a:sym typeface="Wingdings" panose="05000000000000000000" pitchFamily="2" charset="2"/>
              </a:rPr>
              <a:t></a:t>
            </a:r>
            <a:r>
              <a:rPr lang="pl-PL" sz="5900" dirty="0" smtClean="0">
                <a:solidFill>
                  <a:srgbClr val="337162"/>
                </a:solidFill>
              </a:rPr>
              <a:t>Kogo </a:t>
            </a:r>
            <a:r>
              <a:rPr lang="pl-PL" sz="5900" dirty="0">
                <a:solidFill>
                  <a:srgbClr val="337162"/>
                </a:solidFill>
              </a:rPr>
              <a:t>dotyczy problem, który zamierzasz rozwiązać? Kto zarządza sprawami związanymi </a:t>
            </a:r>
            <a:r>
              <a:rPr lang="pl-PL" sz="5900" dirty="0" smtClean="0">
                <a:solidFill>
                  <a:srgbClr val="337162"/>
                </a:solidFill>
              </a:rPr>
              <a:t/>
            </a:r>
            <a:br>
              <a:rPr lang="pl-PL" sz="5900" dirty="0" smtClean="0">
                <a:solidFill>
                  <a:srgbClr val="337162"/>
                </a:solidFill>
              </a:rPr>
            </a:br>
            <a:r>
              <a:rPr lang="pl-PL" sz="5900" dirty="0" smtClean="0">
                <a:solidFill>
                  <a:srgbClr val="337162"/>
                </a:solidFill>
              </a:rPr>
              <a:t>z </a:t>
            </a:r>
            <a:r>
              <a:rPr lang="pl-PL" sz="5900" dirty="0">
                <a:solidFill>
                  <a:srgbClr val="337162"/>
                </a:solidFill>
              </a:rPr>
              <a:t>projektem? Czy mamy powiązanych innych interesariuszy?</a:t>
            </a: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s-ES" dirty="0" smtClean="0">
                <a:solidFill>
                  <a:srgbClr val="337162"/>
                </a:solidFill>
              </a:rPr>
              <a:t> </a:t>
            </a: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3" y="5289643"/>
            <a:ext cx="8440788" cy="1213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es-ES" dirty="0" smtClean="0">
                <a:solidFill>
                  <a:srgbClr val="9A3F16"/>
                </a:solidFill>
              </a:rPr>
              <a:t>D </a:t>
            </a:r>
            <a:r>
              <a:rPr lang="pl-PL" dirty="0" smtClean="0">
                <a:solidFill>
                  <a:srgbClr val="9A3F16"/>
                </a:solidFill>
                <a:sym typeface="Wingdings" panose="05000000000000000000" pitchFamily="2" charset="2"/>
              </a:rPr>
              <a:t></a:t>
            </a:r>
            <a:r>
              <a:rPr lang="es-ES" dirty="0" smtClean="0">
                <a:solidFill>
                  <a:srgbClr val="9A3F16"/>
                </a:solidFill>
                <a:sym typeface="Wingdings" panose="05000000000000000000" pitchFamily="2" charset="2"/>
              </a:rPr>
              <a:t> </a:t>
            </a:r>
            <a:r>
              <a:rPr lang="pl-PL" dirty="0" smtClean="0">
                <a:solidFill>
                  <a:srgbClr val="9A3F16"/>
                </a:solidFill>
                <a:sym typeface="Wingdings" panose="05000000000000000000" pitchFamily="2" charset="2"/>
              </a:rPr>
              <a:t>Kto </a:t>
            </a:r>
            <a:r>
              <a:rPr lang="pl-PL" dirty="0">
                <a:solidFill>
                  <a:srgbClr val="9A3F16"/>
                </a:solidFill>
                <a:sym typeface="Wingdings" panose="05000000000000000000" pitchFamily="2" charset="2"/>
              </a:rPr>
              <a:t>jest użytkownikiem/konsumentem Twoich usług cyfrowych? Czy posiada umiejętności, które pozwolą mu w pełni wykorzystać Twoją propozycję?</a:t>
            </a:r>
            <a:endParaRPr lang="es-ES" dirty="0" smtClean="0">
              <a:solidFill>
                <a:srgbClr val="9A3F16"/>
              </a:solidFill>
            </a:endParaRPr>
          </a:p>
          <a:p>
            <a:pPr marL="0" indent="0" algn="l" rtl="0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77334" y="83978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Definiowanie użytkownika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77333" y="1682377"/>
            <a:ext cx="8992877" cy="21646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Zanim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zaczniesz,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najważniejsze pytanie brzmi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Czy masz problem, który warto rozwiązać? Jeśli tak, to pierwszym krokiem jest burza mózgów, kto mógłby być Twoim klientem lub użytkownikiem: zdefiniuj 2-3 konkretne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małe grupy klientów. Klienci to osoby, które płacą za Twoje produkty. 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porównaniu do modelu biznesowego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Canvas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Lean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Canvas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jest zaprojektowany tak, aby skupiać się na jednej grupie klientów. Dlatego też stwórz oddzielny Lean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Canvas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dla każdej grupy klientów. 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25646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1100</Words>
  <Application>Microsoft Office PowerPoint</Application>
  <PresentationFormat>Panoramiczny</PresentationFormat>
  <Paragraphs>86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Faseta</vt:lpstr>
      <vt:lpstr>Sesja powitalna</vt:lpstr>
      <vt:lpstr>Witamy!!!!</vt:lpstr>
      <vt:lpstr>O projekcie</vt:lpstr>
      <vt:lpstr>O szkoleniu</vt:lpstr>
      <vt:lpstr>Plan treningu</vt:lpstr>
      <vt:lpstr>Co będę robić w tygodniu treningowym? </vt:lpstr>
      <vt:lpstr>Co będę robić w tygodniu treningowym? </vt:lpstr>
      <vt:lpstr>Użyejmy Lean Canvas jako narzędzie do objaśniania: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 otrzymam pomoc? </vt:lpstr>
      <vt:lpstr>Co muszę złożyć pod koniec szkolenia? </vt:lpstr>
      <vt:lpstr>Sesja powitalna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Session</dc:title>
  <dc:creator>Miguel Pérez Valls</dc:creator>
  <cp:lastModifiedBy>Iza</cp:lastModifiedBy>
  <cp:revision>12</cp:revision>
  <dcterms:created xsi:type="dcterms:W3CDTF">2021-01-18T11:13:10Z</dcterms:created>
  <dcterms:modified xsi:type="dcterms:W3CDTF">2021-08-24T11:32:33Z</dcterms:modified>
</cp:coreProperties>
</file>