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7" roundtripDataSignature="AMtx7miqZuYSPyoQsfr9ESj28YjRoAO4G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customschemas.google.com/relationships/presentationmetadata" Target="metadata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ES"/>
              <a:t>Ψηφιακές τάσεις επόμενης γενιάς για ψηφιακούς επιχειρηματίες</a:t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ES"/>
              <a:t>Εκτίμηση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ES"/>
              <a:t>Λαμβάνοντας υπόψη τους στόχους σας: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ES"/>
              <a:t>Συγκρίνετε τα αποτελέσματα της νέας λειτουργίας με αυτά που αποκτήθηκαν χωρίς αυτήν (δηλαδή τον προηγούμενο μήνα ή τον ίδιο μήνα πριν από ένα χρόνο)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ES"/>
              <a:t>Εάν δημιουργήθηκαν πολλές εκδόσεις του ιστότοπου, συγκρίνετε τα αποτελέσματα των διαφορετικών εκδόσεων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>
                <a:solidFill>
                  <a:schemeClr val="dk1"/>
                </a:solidFill>
              </a:rPr>
              <a:t>Ειδική οριοθέτηση εφαρμογών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>
                <a:solidFill>
                  <a:schemeClr val="dk1"/>
                </a:solidFill>
              </a:rPr>
              <a:t>Αναζήτηση λύσεων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>
                <a:solidFill>
                  <a:schemeClr val="dk1"/>
                </a:solidFill>
              </a:rPr>
              <a:t>Προσδιορισμός της καλύτερης εφαρμογής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>
                <a:solidFill>
                  <a:schemeClr val="dk1"/>
                </a:solidFill>
              </a:rPr>
              <a:t>Εκτέλεση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>
                <a:solidFill>
                  <a:schemeClr val="dk1"/>
                </a:solidFill>
              </a:rPr>
              <a:t>Εκτίμηση</a:t>
            </a:r>
            <a:endParaRPr/>
          </a:p>
        </p:txBody>
      </p:sp>
      <p:sp>
        <p:nvSpPr>
          <p:cNvPr id="231" name="Google Shape;231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7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ES"/>
              <a:t>Συζήτηση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ES"/>
              <a:t>Ποιες τάσεις πιστεύετε ότι θα ήταν πιο σημαντικές για την επιχειρηματική ιδέα του Έργου; Γιατί;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ES"/>
              <a:t>Ποια μέρη του ταξιδιού του ψηφιακού πελάτη συνδέονται με αυτές τις τάσεις;</a:t>
            </a:r>
            <a:endParaRPr/>
          </a:p>
        </p:txBody>
      </p:sp>
      <p:sp>
        <p:nvSpPr>
          <p:cNvPr id="249" name="Google Shape;249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3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ES"/>
              <a:t>Ευχαριστώ!</a:t>
            </a:r>
            <a:endParaRPr/>
          </a:p>
        </p:txBody>
      </p:sp>
      <p:sp>
        <p:nvSpPr>
          <p:cNvPr id="255" name="Google Shape;255;p1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ES"/>
              <a:t>Περίληψη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ES"/>
              <a:t>Ποιες τάσεις πρέπει να υιοθετήσουμε;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ES"/>
              <a:t>Διαδικασία εφαρμογής τάσεων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ES"/>
              <a:t>Χρόνος συζήτησης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" name="Google Shape;90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ES"/>
              <a:t>Ποιες τάσεις πρέπει να υιοθετήσουμε;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ES"/>
              <a:t>Η απόφαση πρέπει να λαμβάνεται βάσει την αξία της πρότασης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ES"/>
              <a:t>Είναι σημαντικό να γνωρίζετε πού μπορείτε να προσθέσετε αξία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ES"/>
              <a:t>Τιμή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ES"/>
              <a:t>Ευκολία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ES"/>
              <a:t>Διάρκεια πληροφοριών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ES"/>
              <a:t>Εξειδίκευση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ES"/>
              <a:t>Εξατομίκευση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" name="Google Shape;96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ES"/>
              <a:t>Ποιες τάσεις πρέπει να υιοθετήσουμε;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ES"/>
              <a:t>Πρέπει επίσης να λάβετε υπόψη το κοινό στο οποίο στοχεύετε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ES"/>
              <a:t>Απαιτούμενα οφέλη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ES"/>
              <a:t>Ψηφιακή ικανότητα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ES"/>
              <a:t>Θέματα ασφάλειας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ES"/>
              <a:t>Προτιμώμενες συσκευές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ES"/>
              <a:t>Δημογραφικοί παράγοντες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ES"/>
              <a:t>Διαδικασία υιοθέτησης νέων τάσεων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ES"/>
              <a:t>Ειδική οριοθέτηση εφαρμογών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ES"/>
              <a:t>Αναζήτηση λύσεων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ES"/>
              <a:t>Προσδιορισμός της καλύτερης εφαρμογής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ES"/>
              <a:t>Εκτέλεση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ES"/>
              <a:t>Εκτίμηση</a:t>
            </a:r>
            <a:endParaRPr/>
          </a:p>
        </p:txBody>
      </p:sp>
      <p:sp>
        <p:nvSpPr>
          <p:cNvPr id="140" name="Google Shape;140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ES"/>
              <a:t>Ειδική</a:t>
            </a:r>
            <a:r>
              <a:rPr lang="es-ES"/>
              <a:t> οριοθέτηση εφαρμογών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ES"/>
              <a:t>Μόλις εντοπίσετε ενδιαφέρουσες τάσεις με βάση την αξία της πρότασής σας και το κοινό στο οποίο στοχεύετε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ES"/>
              <a:t>🡪 Πώς μπορεί να τεθεί σε εφαρμογή η τάση;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ES"/>
              <a:t>Προσδιορίστε τα κύρια μέρη του επιχειρηματικού μοντέλου που θα επηρεαστούν από τη νέα εφαρμογή της τάσης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ES"/>
              <a:t>Προσδιορίστε τμήματα του ιστότοπου / εφαρμογής που θα επηρεαστούν από την εφαρμογή της νέας τάσης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ES">
                <a:solidFill>
                  <a:schemeClr val="dk1"/>
                </a:solidFill>
              </a:rPr>
              <a:t>Ειδική</a:t>
            </a:r>
            <a:r>
              <a:rPr lang="es-ES">
                <a:solidFill>
                  <a:schemeClr val="dk1"/>
                </a:solidFill>
              </a:rPr>
              <a:t> οριοθέτηση εφαρμογών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ES">
                <a:solidFill>
                  <a:schemeClr val="dk1"/>
                </a:solidFill>
              </a:rPr>
              <a:t>Αναζήτηση λύσεων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ES">
                <a:solidFill>
                  <a:schemeClr val="dk1"/>
                </a:solidFill>
              </a:rPr>
              <a:t>Προσδιορισμός της καλύτερης εφαρμογής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ES">
                <a:solidFill>
                  <a:schemeClr val="dk1"/>
                </a:solidFill>
              </a:rPr>
              <a:t>Εκτέλεση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ES">
                <a:solidFill>
                  <a:schemeClr val="dk1"/>
                </a:solidFill>
              </a:rPr>
              <a:t>Εκτίμηση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58" name="Google Shape;158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ES"/>
              <a:t>Αναζήτηση λύσεων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ES"/>
              <a:t>Ανάπτυξη έναντι εξαγοράς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ES"/>
              <a:t>Κύρια και πρόσθετα χαρακτηριστικά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ES"/>
              <a:t>Χρόνος εφαρμογής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ES"/>
              <a:t>Βαθμός προσαρμογής στις συγκεκριμένες ανάγκες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ES"/>
              <a:t>Εξάρτηση από τον προγραμματιστή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>
                <a:solidFill>
                  <a:schemeClr val="dk1"/>
                </a:solidFill>
              </a:rPr>
              <a:t>Ειδική οριοθέτηση εφαρμογών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>
                <a:solidFill>
                  <a:schemeClr val="dk1"/>
                </a:solidFill>
              </a:rPr>
              <a:t>Αναζήτηση λύσεων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>
                <a:solidFill>
                  <a:schemeClr val="dk1"/>
                </a:solidFill>
              </a:rPr>
              <a:t>Προσδιορισμός της καλύτερης εφαρμογής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>
                <a:solidFill>
                  <a:schemeClr val="dk1"/>
                </a:solidFill>
              </a:rPr>
              <a:t>Εκτέλεση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>
                <a:solidFill>
                  <a:schemeClr val="dk1"/>
                </a:solidFill>
              </a:rPr>
              <a:t>Εκτίμηση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7" name="Google Shape;177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ES"/>
              <a:t>Προσδιορισμός</a:t>
            </a:r>
            <a:r>
              <a:rPr lang="es-ES"/>
              <a:t> της καλύτερης εφαρμογής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ES"/>
              <a:t>Σκεφτείτε: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ES"/>
              <a:t>Δυσκολία εφαρμογής και καμπύλη μάθησης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ES"/>
              <a:t>Επιλογές διαθεσιμότητας τεχνικής βοήθειας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ES"/>
              <a:t>Συμβατότητα με το υπόλοιπο λογισμικό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>
                <a:solidFill>
                  <a:schemeClr val="dk1"/>
                </a:solidFill>
              </a:rPr>
              <a:t>Ειδική οριοθέτηση εφαρμογών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>
                <a:solidFill>
                  <a:schemeClr val="dk1"/>
                </a:solidFill>
              </a:rPr>
              <a:t>Αναζήτηση λύσεων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>
                <a:solidFill>
                  <a:schemeClr val="dk1"/>
                </a:solidFill>
              </a:rPr>
              <a:t>Προσδιορισμός της καλύτερης εφαρμογής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>
                <a:solidFill>
                  <a:schemeClr val="dk1"/>
                </a:solidFill>
              </a:rPr>
              <a:t>Εκτέλεση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>
                <a:solidFill>
                  <a:schemeClr val="dk1"/>
                </a:solidFill>
              </a:rPr>
              <a:t>Εκτίμηση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5" name="Google Shape;195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ES"/>
              <a:t>Εκτέλεση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ES"/>
              <a:t>Συνιστάται οι νέες τάσεις που επηρεάζουν το frontend να δοκιμάζονται πρώτα με μια μικρή ομάδα χρηστών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ES"/>
              <a:t>Για το σκοπό αυτό, μπορούν να δημιουργηθούν διπλότυπα του ιστότοπου (δοκιμή A / B)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ES"/>
              <a:t>Ορίστε στόχους για τη νέα τάση: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ES"/>
              <a:t>Θέλγητρο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ES"/>
              <a:t>Δραστηριοποίηση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ES"/>
              <a:t>Μετατροπή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ES"/>
              <a:t>Διατήρηση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>
                <a:solidFill>
                  <a:schemeClr val="dk1"/>
                </a:solidFill>
              </a:rPr>
              <a:t>Ειδική οριοθέτηση εφαρμογών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>
                <a:solidFill>
                  <a:schemeClr val="dk1"/>
                </a:solidFill>
              </a:rPr>
              <a:t>Αναζήτηση λύσεων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>
                <a:solidFill>
                  <a:schemeClr val="dk1"/>
                </a:solidFill>
              </a:rPr>
              <a:t>Προσδιορισμός της καλύτερης εφαρμογής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>
                <a:solidFill>
                  <a:schemeClr val="dk1"/>
                </a:solidFill>
              </a:rPr>
              <a:t>Εκτέλεση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>
                <a:solidFill>
                  <a:schemeClr val="dk1"/>
                </a:solidFill>
              </a:rPr>
              <a:t>Εκτίμηση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3" name="Google Shape;213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de título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4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14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texto vertical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3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2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2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2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vertical y texto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4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4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2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2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2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objetos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5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cabezado de sección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6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6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os objetos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7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17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ció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8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8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18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18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18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1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lo el título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 blanco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2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2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2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ido con título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1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21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21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2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2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2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n con título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2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22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22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2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2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2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6.png"/><Relationship Id="rId4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9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12.png"/><Relationship Id="rId7" Type="http://schemas.openxmlformats.org/officeDocument/2006/relationships/image" Target="../media/image7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0.png"/><Relationship Id="rId4" Type="http://schemas.openxmlformats.org/officeDocument/2006/relationships/image" Target="../media/image8.png"/><Relationship Id="rId5" Type="http://schemas.openxmlformats.org/officeDocument/2006/relationships/image" Target="../media/image2.png"/><Relationship Id="rId6" Type="http://schemas.openxmlformats.org/officeDocument/2006/relationships/image" Target="../media/image3.png"/><Relationship Id="rId7" Type="http://schemas.openxmlformats.org/officeDocument/2006/relationships/image" Target="../media/image1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F6F9FC"/>
            </a:gs>
            <a:gs pos="74000">
              <a:srgbClr val="B3D1EC"/>
            </a:gs>
            <a:gs pos="83000">
              <a:srgbClr val="B3D1EC"/>
            </a:gs>
            <a:gs pos="100000">
              <a:srgbClr val="CCE0F2"/>
            </a:gs>
          </a:gsLst>
          <a:lin ang="5400000" scaled="0"/>
        </a:grad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b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es-ES"/>
              <a:t>Next-generation digital</a:t>
            </a:r>
            <a:br>
              <a:rPr lang="es-ES"/>
            </a:br>
            <a:r>
              <a:rPr lang="es-ES"/>
              <a:t>trends for digital</a:t>
            </a:r>
            <a:br>
              <a:rPr lang="es-ES"/>
            </a:br>
            <a:r>
              <a:rPr lang="es-ES"/>
              <a:t>entrepreneurs</a:t>
            </a:r>
            <a:endParaRPr/>
          </a:p>
        </p:txBody>
      </p:sp>
      <p:pic>
        <p:nvPicPr>
          <p:cNvPr id="85" name="Google Shape;85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492785" y="5356470"/>
            <a:ext cx="2350430" cy="1185997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p1"/>
          <p:cNvSpPr txBox="1"/>
          <p:nvPr/>
        </p:nvSpPr>
        <p:spPr>
          <a:xfrm>
            <a:off x="4304712" y="4332956"/>
            <a:ext cx="4107767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s-ES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Dr. Nieves García de Frutos</a:t>
            </a:r>
            <a:endParaRPr/>
          </a:p>
        </p:txBody>
      </p:sp>
      <p:pic>
        <p:nvPicPr>
          <p:cNvPr id="87" name="Google Shape;87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39701" y="5321375"/>
            <a:ext cx="3600450" cy="1085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10"/>
          <p:cNvSpPr txBox="1"/>
          <p:nvPr>
            <p:ph type="title"/>
          </p:nvPr>
        </p:nvSpPr>
        <p:spPr>
          <a:xfrm>
            <a:off x="0" y="262094"/>
            <a:ext cx="10515600" cy="1325563"/>
          </a:xfrm>
          <a:prstGeom prst="rect">
            <a:avLst/>
          </a:prstGeom>
          <a:solidFill>
            <a:srgbClr val="DDEAF6"/>
          </a:solidFill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s-ES"/>
              <a:t>Evaluation </a:t>
            </a:r>
            <a:endParaRPr/>
          </a:p>
        </p:txBody>
      </p:sp>
      <p:sp>
        <p:nvSpPr>
          <p:cNvPr id="234" name="Google Shape;234;p10"/>
          <p:cNvSpPr txBox="1"/>
          <p:nvPr>
            <p:ph idx="1" type="body"/>
          </p:nvPr>
        </p:nvSpPr>
        <p:spPr>
          <a:xfrm>
            <a:off x="451834" y="2125014"/>
            <a:ext cx="5098959" cy="4026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s-ES" sz="2400">
                <a:latin typeface="Calibri"/>
                <a:ea typeface="Calibri"/>
                <a:cs typeface="Calibri"/>
                <a:sym typeface="Calibri"/>
              </a:rPr>
              <a:t>Considering your objectives:</a:t>
            </a:r>
            <a:endParaRPr/>
          </a:p>
          <a:p>
            <a:pPr indent="-228600" lvl="1" marL="685800" rtl="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s-ES" sz="2000">
                <a:latin typeface="Calibri"/>
                <a:ea typeface="Calibri"/>
                <a:cs typeface="Calibri"/>
                <a:sym typeface="Calibri"/>
              </a:rPr>
              <a:t>Compare the results of the new feature with the ones obtained without it (i.e., previous month or same month one year ago)</a:t>
            </a:r>
            <a:endParaRPr/>
          </a:p>
          <a:p>
            <a:pPr indent="-101600" lvl="1" marL="685800" rtl="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indent="-228600" lvl="1" marL="685800" rtl="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s-ES" sz="2000">
                <a:latin typeface="Calibri"/>
                <a:ea typeface="Calibri"/>
                <a:cs typeface="Calibri"/>
                <a:sym typeface="Calibri"/>
              </a:rPr>
              <a:t>If several versions of the site were created, compare the results of the different versions</a:t>
            </a: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indent="-50800" lvl="0" marL="2286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  <p:grpSp>
        <p:nvGrpSpPr>
          <p:cNvPr id="235" name="Google Shape;235;p10"/>
          <p:cNvGrpSpPr/>
          <p:nvPr/>
        </p:nvGrpSpPr>
        <p:grpSpPr>
          <a:xfrm>
            <a:off x="6147360" y="2135214"/>
            <a:ext cx="5572571" cy="4414892"/>
            <a:chOff x="317522" y="-25262"/>
            <a:chExt cx="5572571" cy="4414892"/>
          </a:xfrm>
        </p:grpSpPr>
        <p:sp>
          <p:nvSpPr>
            <p:cNvPr id="236" name="Google Shape;236;p10"/>
            <p:cNvSpPr/>
            <p:nvPr/>
          </p:nvSpPr>
          <p:spPr>
            <a:xfrm>
              <a:off x="913123" y="-25262"/>
              <a:ext cx="4381368" cy="4381368"/>
            </a:xfrm>
            <a:custGeom>
              <a:rect b="b" l="l" r="r" t="t"/>
              <a:pathLst>
                <a:path extrusionOk="0" h="120000" w="120000">
                  <a:moveTo>
                    <a:pt x="78731" y="6782"/>
                  </a:moveTo>
                  <a:lnTo>
                    <a:pt x="78731" y="6782"/>
                  </a:lnTo>
                  <a:cubicBezTo>
                    <a:pt x="102917" y="15295"/>
                    <a:pt x="118321" y="39046"/>
                    <a:pt x="116230" y="64602"/>
                  </a:cubicBezTo>
                  <a:cubicBezTo>
                    <a:pt x="114139" y="90157"/>
                    <a:pt x="95078" y="111088"/>
                    <a:pt x="69829" y="115555"/>
                  </a:cubicBezTo>
                  <a:cubicBezTo>
                    <a:pt x="44581" y="120022"/>
                    <a:pt x="19495" y="106902"/>
                    <a:pt x="8762" y="83615"/>
                  </a:cubicBezTo>
                  <a:cubicBezTo>
                    <a:pt x="-1970" y="60329"/>
                    <a:pt x="4349" y="32734"/>
                    <a:pt x="24147" y="16439"/>
                  </a:cubicBezTo>
                  <a:lnTo>
                    <a:pt x="22138" y="13491"/>
                  </a:lnTo>
                  <a:lnTo>
                    <a:pt x="30104" y="16126"/>
                  </a:lnTo>
                  <a:lnTo>
                    <a:pt x="29918" y="24909"/>
                  </a:lnTo>
                  <a:lnTo>
                    <a:pt x="27910" y="21963"/>
                  </a:lnTo>
                  <a:lnTo>
                    <a:pt x="27910" y="21963"/>
                  </a:lnTo>
                  <a:cubicBezTo>
                    <a:pt x="10666" y="36510"/>
                    <a:pt x="5366" y="60839"/>
                    <a:pt x="14996" y="81241"/>
                  </a:cubicBezTo>
                  <a:cubicBezTo>
                    <a:pt x="24625" y="101644"/>
                    <a:pt x="46776" y="113016"/>
                    <a:pt x="68967" y="108951"/>
                  </a:cubicBezTo>
                  <a:cubicBezTo>
                    <a:pt x="91159" y="104885"/>
                    <a:pt x="107840" y="86400"/>
                    <a:pt x="109611" y="63909"/>
                  </a:cubicBezTo>
                  <a:cubicBezTo>
                    <a:pt x="111383" y="41417"/>
                    <a:pt x="97803" y="20548"/>
                    <a:pt x="76522" y="13058"/>
                  </a:cubicBezTo>
                  <a:close/>
                </a:path>
              </a:pathLst>
            </a:custGeom>
            <a:solidFill>
              <a:srgbClr val="CFDEE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7" name="Google Shape;237;p10"/>
            <p:cNvSpPr/>
            <p:nvPr/>
          </p:nvSpPr>
          <p:spPr>
            <a:xfrm>
              <a:off x="2094464" y="342"/>
              <a:ext cx="2018687" cy="1009343"/>
            </a:xfrm>
            <a:prstGeom prst="roundRect">
              <a:avLst>
                <a:gd fmla="val 16667" name="adj"/>
              </a:avLst>
            </a:prstGeom>
            <a:solidFill>
              <a:srgbClr val="599BD5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8" name="Google Shape;238;p10"/>
            <p:cNvSpPr txBox="1"/>
            <p:nvPr/>
          </p:nvSpPr>
          <p:spPr>
            <a:xfrm>
              <a:off x="2143736" y="49614"/>
              <a:ext cx="1920143" cy="91079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800"/>
                <a:buFont typeface="Calibri"/>
                <a:buNone/>
              </a:pPr>
              <a:r>
                <a:rPr lang="es-ES"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Specific application delimitation</a:t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9" name="Google Shape;239;p10"/>
            <p:cNvSpPr/>
            <p:nvPr/>
          </p:nvSpPr>
          <p:spPr>
            <a:xfrm>
              <a:off x="3871406" y="1291366"/>
              <a:ext cx="2018687" cy="1009343"/>
            </a:xfrm>
            <a:prstGeom prst="roundRect">
              <a:avLst>
                <a:gd fmla="val 16667" name="adj"/>
              </a:avLst>
            </a:prstGeom>
            <a:solidFill>
              <a:srgbClr val="599BD5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0" name="Google Shape;240;p10"/>
            <p:cNvSpPr txBox="1"/>
            <p:nvPr/>
          </p:nvSpPr>
          <p:spPr>
            <a:xfrm>
              <a:off x="3920678" y="1340638"/>
              <a:ext cx="1920143" cy="91079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800"/>
                <a:buFont typeface="Calibri"/>
                <a:buNone/>
              </a:pPr>
              <a:r>
                <a:rPr lang="es-ES"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Search for solutions</a:t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1" name="Google Shape;241;p10"/>
            <p:cNvSpPr/>
            <p:nvPr/>
          </p:nvSpPr>
          <p:spPr>
            <a:xfrm>
              <a:off x="3192674" y="3380287"/>
              <a:ext cx="2018687" cy="1009343"/>
            </a:xfrm>
            <a:prstGeom prst="roundRect">
              <a:avLst>
                <a:gd fmla="val 16667" name="adj"/>
              </a:avLst>
            </a:prstGeom>
            <a:solidFill>
              <a:srgbClr val="599BD5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2" name="Google Shape;242;p10"/>
            <p:cNvSpPr txBox="1"/>
            <p:nvPr/>
          </p:nvSpPr>
          <p:spPr>
            <a:xfrm>
              <a:off x="3241946" y="3429559"/>
              <a:ext cx="1920143" cy="91079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800"/>
                <a:buFont typeface="Calibri"/>
                <a:buNone/>
              </a:pPr>
              <a:r>
                <a:rPr lang="es-ES"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Identify the best fit</a:t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3" name="Google Shape;243;p10"/>
            <p:cNvSpPr/>
            <p:nvPr/>
          </p:nvSpPr>
          <p:spPr>
            <a:xfrm>
              <a:off x="996253" y="3380287"/>
              <a:ext cx="2018687" cy="1009343"/>
            </a:xfrm>
            <a:prstGeom prst="roundRect">
              <a:avLst>
                <a:gd fmla="val 16667" name="adj"/>
              </a:avLst>
            </a:prstGeom>
            <a:solidFill>
              <a:srgbClr val="599BD5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4" name="Google Shape;244;p10"/>
            <p:cNvSpPr txBox="1"/>
            <p:nvPr/>
          </p:nvSpPr>
          <p:spPr>
            <a:xfrm>
              <a:off x="1045525" y="3429559"/>
              <a:ext cx="1920143" cy="91079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800"/>
                <a:buFont typeface="Calibri"/>
                <a:buNone/>
              </a:pPr>
              <a:r>
                <a:rPr lang="es-ES"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Implementation</a:t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5" name="Google Shape;245;p10"/>
            <p:cNvSpPr/>
            <p:nvPr/>
          </p:nvSpPr>
          <p:spPr>
            <a:xfrm>
              <a:off x="317522" y="1291366"/>
              <a:ext cx="2018687" cy="1009343"/>
            </a:xfrm>
            <a:prstGeom prst="roundRect">
              <a:avLst>
                <a:gd fmla="val 16667" name="adj"/>
              </a:avLst>
            </a:prstGeom>
            <a:solidFill>
              <a:srgbClr val="FF0000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6" name="Google Shape;246;p10"/>
            <p:cNvSpPr txBox="1"/>
            <p:nvPr/>
          </p:nvSpPr>
          <p:spPr>
            <a:xfrm>
              <a:off x="366794" y="1340638"/>
              <a:ext cx="1920143" cy="91079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800"/>
                <a:buFont typeface="Calibri"/>
                <a:buNone/>
              </a:pPr>
              <a:r>
                <a:rPr lang="es-ES"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Evaluation</a:t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11"/>
          <p:cNvSpPr txBox="1"/>
          <p:nvPr>
            <p:ph type="title"/>
          </p:nvPr>
        </p:nvSpPr>
        <p:spPr>
          <a:xfrm>
            <a:off x="0" y="365125"/>
            <a:ext cx="10515600" cy="1325563"/>
          </a:xfrm>
          <a:prstGeom prst="rect">
            <a:avLst/>
          </a:prstGeom>
          <a:solidFill>
            <a:srgbClr val="D0CECE"/>
          </a:solidFill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s-ES"/>
              <a:t> Discussion time</a:t>
            </a:r>
            <a:endParaRPr/>
          </a:p>
        </p:txBody>
      </p:sp>
      <p:sp>
        <p:nvSpPr>
          <p:cNvPr id="252" name="Google Shape;252;p11"/>
          <p:cNvSpPr txBox="1"/>
          <p:nvPr>
            <p:ph idx="1" type="body"/>
          </p:nvPr>
        </p:nvSpPr>
        <p:spPr>
          <a:xfrm>
            <a:off x="838200" y="2215165"/>
            <a:ext cx="10515600" cy="39617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s-ES">
                <a:latin typeface="Calibri"/>
                <a:ea typeface="Calibri"/>
                <a:cs typeface="Calibri"/>
                <a:sym typeface="Calibri"/>
              </a:rPr>
              <a:t>Which trends do you think would be more important for your business Project idea? Why?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s-ES">
                <a:latin typeface="Calibri"/>
                <a:ea typeface="Calibri"/>
                <a:cs typeface="Calibri"/>
                <a:sym typeface="Calibri"/>
              </a:rPr>
              <a:t>Which parts of the digital costumer journey are linked with those trends?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F6F9FC"/>
            </a:gs>
            <a:gs pos="74000">
              <a:srgbClr val="B3D1EC"/>
            </a:gs>
            <a:gs pos="83000">
              <a:srgbClr val="B3D1EC"/>
            </a:gs>
            <a:gs pos="100000">
              <a:srgbClr val="CCE0F2"/>
            </a:gs>
          </a:gsLst>
          <a:lin ang="5400000" scaled="0"/>
        </a:gradFill>
      </p:bgPr>
    </p:bg>
    <p:spTree>
      <p:nvGrpSpPr>
        <p:cNvPr id="256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12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s-ES"/>
              <a:t>Thank you!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"/>
          <p:cNvSpPr txBox="1"/>
          <p:nvPr>
            <p:ph type="title"/>
          </p:nvPr>
        </p:nvSpPr>
        <p:spPr>
          <a:xfrm>
            <a:off x="0" y="326489"/>
            <a:ext cx="10515600" cy="1325563"/>
          </a:xfrm>
          <a:prstGeom prst="rect">
            <a:avLst/>
          </a:prstGeom>
          <a:solidFill>
            <a:srgbClr val="D0CECE"/>
          </a:solidFill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s-ES"/>
              <a:t>Summary</a:t>
            </a:r>
            <a:endParaRPr/>
          </a:p>
        </p:txBody>
      </p:sp>
      <p:sp>
        <p:nvSpPr>
          <p:cNvPr id="93" name="Google Shape;93;p2"/>
          <p:cNvSpPr txBox="1"/>
          <p:nvPr>
            <p:ph idx="1" type="body"/>
          </p:nvPr>
        </p:nvSpPr>
        <p:spPr>
          <a:xfrm>
            <a:off x="657896" y="2147597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s-ES">
                <a:latin typeface="Calibri"/>
                <a:ea typeface="Calibri"/>
                <a:cs typeface="Calibri"/>
                <a:sym typeface="Calibri"/>
              </a:rPr>
              <a:t>What trends should we adopt?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s-ES">
                <a:latin typeface="Calibri"/>
                <a:ea typeface="Calibri"/>
                <a:cs typeface="Calibri"/>
                <a:sym typeface="Calibri"/>
              </a:rPr>
              <a:t>Process of trend implementation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s-ES">
                <a:latin typeface="Calibri"/>
                <a:ea typeface="Calibri"/>
                <a:cs typeface="Calibri"/>
                <a:sym typeface="Calibri"/>
              </a:rPr>
              <a:t>Discussion time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3"/>
          <p:cNvSpPr txBox="1"/>
          <p:nvPr>
            <p:ph type="title"/>
          </p:nvPr>
        </p:nvSpPr>
        <p:spPr>
          <a:xfrm>
            <a:off x="0" y="352247"/>
            <a:ext cx="10515600" cy="1325563"/>
          </a:xfrm>
          <a:prstGeom prst="rect">
            <a:avLst/>
          </a:prstGeom>
          <a:solidFill>
            <a:srgbClr val="FBE4D4"/>
          </a:solidFill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s-ES"/>
              <a:t>Which trends should we adopt?</a:t>
            </a:r>
            <a:endParaRPr/>
          </a:p>
        </p:txBody>
      </p:sp>
      <p:sp>
        <p:nvSpPr>
          <p:cNvPr id="99" name="Google Shape;99;p3"/>
          <p:cNvSpPr txBox="1"/>
          <p:nvPr>
            <p:ph idx="1" type="body"/>
          </p:nvPr>
        </p:nvSpPr>
        <p:spPr>
          <a:xfrm>
            <a:off x="838200" y="1918951"/>
            <a:ext cx="10515600" cy="42580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s-ES">
                <a:latin typeface="Calibri"/>
                <a:ea typeface="Calibri"/>
                <a:cs typeface="Calibri"/>
                <a:sym typeface="Calibri"/>
              </a:rPr>
              <a:t>Decision should be made based on value proposal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s-ES">
                <a:latin typeface="Calibri"/>
                <a:ea typeface="Calibri"/>
                <a:cs typeface="Calibri"/>
                <a:sym typeface="Calibri"/>
              </a:rPr>
              <a:t>It is crucial to be aware of where you add value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101600" lvl="2" marL="1143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  <p:grpSp>
        <p:nvGrpSpPr>
          <p:cNvPr id="100" name="Google Shape;100;p3"/>
          <p:cNvGrpSpPr/>
          <p:nvPr/>
        </p:nvGrpSpPr>
        <p:grpSpPr>
          <a:xfrm>
            <a:off x="1241597" y="3558363"/>
            <a:ext cx="9737424" cy="1911361"/>
            <a:chOff x="5225" y="403040"/>
            <a:chExt cx="9737424" cy="1911361"/>
          </a:xfrm>
        </p:grpSpPr>
        <p:sp>
          <p:nvSpPr>
            <p:cNvPr id="101" name="Google Shape;101;p3"/>
            <p:cNvSpPr/>
            <p:nvPr/>
          </p:nvSpPr>
          <p:spPr>
            <a:xfrm>
              <a:off x="5225" y="403040"/>
              <a:ext cx="1803170" cy="1242384"/>
            </a:xfrm>
            <a:prstGeom prst="roundRect">
              <a:avLst>
                <a:gd fmla="val 16667" name="adj"/>
              </a:avLst>
            </a:prstGeom>
            <a:blipFill rotWithShape="1">
              <a:blip r:embed="rId3">
                <a:alphaModFix/>
              </a:blip>
              <a:stretch>
                <a:fillRect b="0" l="0" r="0" t="0"/>
              </a:stretch>
            </a:blip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" name="Google Shape;102;p3"/>
            <p:cNvSpPr/>
            <p:nvPr/>
          </p:nvSpPr>
          <p:spPr>
            <a:xfrm>
              <a:off x="5225" y="1645425"/>
              <a:ext cx="1803170" cy="66897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3" name="Google Shape;103;p3"/>
            <p:cNvSpPr txBox="1"/>
            <p:nvPr/>
          </p:nvSpPr>
          <p:spPr>
            <a:xfrm>
              <a:off x="5225" y="1645425"/>
              <a:ext cx="1803170" cy="66897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135125" spcFirstLastPara="1" rIns="135125" wrap="square" tIns="1351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900"/>
                <a:buFont typeface="Calibri"/>
                <a:buNone/>
              </a:pPr>
              <a:r>
                <a:rPr lang="es-ES" sz="19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Price</a:t>
              </a:r>
              <a:endParaRPr/>
            </a:p>
          </p:txBody>
        </p:sp>
        <p:sp>
          <p:nvSpPr>
            <p:cNvPr id="104" name="Google Shape;104;p3"/>
            <p:cNvSpPr/>
            <p:nvPr/>
          </p:nvSpPr>
          <p:spPr>
            <a:xfrm>
              <a:off x="1988789" y="403040"/>
              <a:ext cx="1803170" cy="1242384"/>
            </a:xfrm>
            <a:prstGeom prst="roundRect">
              <a:avLst>
                <a:gd fmla="val 16667" name="adj"/>
              </a:avLst>
            </a:prstGeom>
            <a:blipFill rotWithShape="1">
              <a:blip r:embed="rId4">
                <a:alphaModFix/>
              </a:blip>
              <a:stretch>
                <a:fillRect b="0" l="0" r="0" t="0"/>
              </a:stretch>
            </a:blip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5" name="Google Shape;105;p3"/>
            <p:cNvSpPr/>
            <p:nvPr/>
          </p:nvSpPr>
          <p:spPr>
            <a:xfrm>
              <a:off x="1988789" y="1645425"/>
              <a:ext cx="1803170" cy="66897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6" name="Google Shape;106;p3"/>
            <p:cNvSpPr txBox="1"/>
            <p:nvPr/>
          </p:nvSpPr>
          <p:spPr>
            <a:xfrm>
              <a:off x="1988789" y="1645425"/>
              <a:ext cx="1803170" cy="66897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135125" spcFirstLastPara="1" rIns="135125" wrap="square" tIns="1351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900"/>
                <a:buFont typeface="Calibri"/>
                <a:buNone/>
              </a:pPr>
              <a:r>
                <a:rPr lang="es-ES" sz="19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Convenience</a:t>
              </a:r>
              <a:endParaRPr sz="1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7" name="Google Shape;107;p3"/>
            <p:cNvSpPr/>
            <p:nvPr/>
          </p:nvSpPr>
          <p:spPr>
            <a:xfrm>
              <a:off x="3972352" y="403040"/>
              <a:ext cx="1803170" cy="1242384"/>
            </a:xfrm>
            <a:prstGeom prst="roundRect">
              <a:avLst>
                <a:gd fmla="val 16667" name="adj"/>
              </a:avLst>
            </a:prstGeom>
            <a:blipFill rotWithShape="1">
              <a:blip r:embed="rId5">
                <a:alphaModFix/>
              </a:blip>
              <a:stretch>
                <a:fillRect b="0" l="0" r="0" t="0"/>
              </a:stretch>
            </a:blip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" name="Google Shape;108;p3"/>
            <p:cNvSpPr/>
            <p:nvPr/>
          </p:nvSpPr>
          <p:spPr>
            <a:xfrm>
              <a:off x="3972352" y="1645425"/>
              <a:ext cx="1803170" cy="66897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9" name="Google Shape;109;p3"/>
            <p:cNvSpPr txBox="1"/>
            <p:nvPr/>
          </p:nvSpPr>
          <p:spPr>
            <a:xfrm>
              <a:off x="3972352" y="1645425"/>
              <a:ext cx="1803170" cy="66897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135125" spcFirstLastPara="1" rIns="135125" wrap="square" tIns="1351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900"/>
                <a:buFont typeface="Calibri"/>
                <a:buNone/>
              </a:pPr>
              <a:r>
                <a:rPr lang="es-ES" sz="19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Information Curation</a:t>
              </a:r>
              <a:endParaRPr sz="1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0" name="Google Shape;110;p3"/>
            <p:cNvSpPr/>
            <p:nvPr/>
          </p:nvSpPr>
          <p:spPr>
            <a:xfrm>
              <a:off x="5955916" y="403040"/>
              <a:ext cx="1803170" cy="1242384"/>
            </a:xfrm>
            <a:prstGeom prst="roundRect">
              <a:avLst>
                <a:gd fmla="val 16667" name="adj"/>
              </a:avLst>
            </a:prstGeom>
            <a:blipFill rotWithShape="1">
              <a:blip r:embed="rId6">
                <a:alphaModFix/>
              </a:blip>
              <a:stretch>
                <a:fillRect b="0" l="0" r="0" t="0"/>
              </a:stretch>
            </a:blip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1" name="Google Shape;111;p3"/>
            <p:cNvSpPr/>
            <p:nvPr/>
          </p:nvSpPr>
          <p:spPr>
            <a:xfrm>
              <a:off x="5955916" y="1645425"/>
              <a:ext cx="1803170" cy="66897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2" name="Google Shape;112;p3"/>
            <p:cNvSpPr txBox="1"/>
            <p:nvPr/>
          </p:nvSpPr>
          <p:spPr>
            <a:xfrm>
              <a:off x="5955916" y="1645425"/>
              <a:ext cx="1803170" cy="66897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135125" spcFirstLastPara="1" rIns="135125" wrap="square" tIns="1351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900"/>
                <a:buFont typeface="Calibri"/>
                <a:buNone/>
              </a:pPr>
              <a:r>
                <a:rPr lang="es-ES" sz="19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Specialization</a:t>
              </a:r>
              <a:endParaRPr sz="1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3" name="Google Shape;113;p3"/>
            <p:cNvSpPr/>
            <p:nvPr/>
          </p:nvSpPr>
          <p:spPr>
            <a:xfrm>
              <a:off x="7939479" y="403040"/>
              <a:ext cx="1803170" cy="1242384"/>
            </a:xfrm>
            <a:prstGeom prst="roundRect">
              <a:avLst>
                <a:gd fmla="val 16667" name="adj"/>
              </a:avLst>
            </a:prstGeom>
            <a:blipFill rotWithShape="1">
              <a:blip r:embed="rId7">
                <a:alphaModFix/>
              </a:blip>
              <a:stretch>
                <a:fillRect b="0" l="0" r="0" t="0"/>
              </a:stretch>
            </a:blip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" name="Google Shape;114;p3"/>
            <p:cNvSpPr/>
            <p:nvPr/>
          </p:nvSpPr>
          <p:spPr>
            <a:xfrm>
              <a:off x="7939479" y="1645425"/>
              <a:ext cx="1803170" cy="66897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5" name="Google Shape;115;p3"/>
            <p:cNvSpPr txBox="1"/>
            <p:nvPr/>
          </p:nvSpPr>
          <p:spPr>
            <a:xfrm>
              <a:off x="7939479" y="1645425"/>
              <a:ext cx="1803170" cy="66897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135125" spcFirstLastPara="1" rIns="135125" wrap="square" tIns="1351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900"/>
                <a:buFont typeface="Calibri"/>
                <a:buNone/>
              </a:pPr>
              <a:r>
                <a:rPr lang="es-ES" sz="19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Personalization</a:t>
              </a:r>
              <a:endParaRPr sz="1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4"/>
          <p:cNvSpPr txBox="1"/>
          <p:nvPr>
            <p:ph type="title"/>
          </p:nvPr>
        </p:nvSpPr>
        <p:spPr>
          <a:xfrm>
            <a:off x="0" y="313609"/>
            <a:ext cx="10515600" cy="1325563"/>
          </a:xfrm>
          <a:prstGeom prst="rect">
            <a:avLst/>
          </a:prstGeom>
          <a:solidFill>
            <a:srgbClr val="FBE4D4"/>
          </a:solidFill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s-ES"/>
              <a:t>Which trends should we adopt?</a:t>
            </a:r>
            <a:endParaRPr/>
          </a:p>
        </p:txBody>
      </p:sp>
      <p:sp>
        <p:nvSpPr>
          <p:cNvPr id="121" name="Google Shape;121;p4"/>
          <p:cNvSpPr txBox="1"/>
          <p:nvPr>
            <p:ph idx="1" type="body"/>
          </p:nvPr>
        </p:nvSpPr>
        <p:spPr>
          <a:xfrm>
            <a:off x="554865" y="205744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s-ES">
                <a:latin typeface="Calibri"/>
                <a:ea typeface="Calibri"/>
                <a:cs typeface="Calibri"/>
                <a:sym typeface="Calibri"/>
              </a:rPr>
              <a:t>You also need to consider your target group:</a:t>
            </a:r>
            <a:endParaRPr/>
          </a:p>
          <a:p>
            <a:pPr indent="-101600" lvl="2" marL="1143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  <p:grpSp>
        <p:nvGrpSpPr>
          <p:cNvPr id="122" name="Google Shape;122;p4"/>
          <p:cNvGrpSpPr/>
          <p:nvPr/>
        </p:nvGrpSpPr>
        <p:grpSpPr>
          <a:xfrm>
            <a:off x="1138566" y="3146239"/>
            <a:ext cx="9737424" cy="1911385"/>
            <a:chOff x="5225" y="403040"/>
            <a:chExt cx="9737424" cy="1911385"/>
          </a:xfrm>
        </p:grpSpPr>
        <p:sp>
          <p:nvSpPr>
            <p:cNvPr id="123" name="Google Shape;123;p4"/>
            <p:cNvSpPr/>
            <p:nvPr/>
          </p:nvSpPr>
          <p:spPr>
            <a:xfrm>
              <a:off x="5225" y="403040"/>
              <a:ext cx="1803170" cy="1242384"/>
            </a:xfrm>
            <a:prstGeom prst="roundRect">
              <a:avLst>
                <a:gd fmla="val 16667" name="adj"/>
              </a:avLst>
            </a:prstGeom>
            <a:blipFill rotWithShape="1">
              <a:blip r:embed="rId3">
                <a:alphaModFix/>
              </a:blip>
              <a:stretch>
                <a:fillRect b="0" l="0" r="0" t="0"/>
              </a:stretch>
            </a:blip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4" name="Google Shape;124;p4"/>
            <p:cNvSpPr/>
            <p:nvPr/>
          </p:nvSpPr>
          <p:spPr>
            <a:xfrm>
              <a:off x="5225" y="1645425"/>
              <a:ext cx="1803170" cy="66897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5" name="Google Shape;125;p4"/>
            <p:cNvSpPr txBox="1"/>
            <p:nvPr/>
          </p:nvSpPr>
          <p:spPr>
            <a:xfrm>
              <a:off x="5225" y="1645425"/>
              <a:ext cx="1803170" cy="66897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135125" spcFirstLastPara="1" rIns="135125" wrap="square" tIns="1351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900"/>
                <a:buFont typeface="Calibri"/>
                <a:buNone/>
              </a:pPr>
              <a:r>
                <a:rPr lang="es-ES" sz="19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Sought benefits</a:t>
              </a:r>
              <a:endParaRPr sz="1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6" name="Google Shape;126;p4"/>
            <p:cNvSpPr/>
            <p:nvPr/>
          </p:nvSpPr>
          <p:spPr>
            <a:xfrm>
              <a:off x="1988789" y="403040"/>
              <a:ext cx="1803170" cy="1242384"/>
            </a:xfrm>
            <a:prstGeom prst="roundRect">
              <a:avLst>
                <a:gd fmla="val 16667" name="adj"/>
              </a:avLst>
            </a:prstGeom>
            <a:blipFill rotWithShape="1">
              <a:blip r:embed="rId4">
                <a:alphaModFix/>
              </a:blip>
              <a:stretch>
                <a:fillRect b="0" l="0" r="0" t="0"/>
              </a:stretch>
            </a:blip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7" name="Google Shape;127;p4"/>
            <p:cNvSpPr/>
            <p:nvPr/>
          </p:nvSpPr>
          <p:spPr>
            <a:xfrm>
              <a:off x="1988789" y="1645425"/>
              <a:ext cx="1803170" cy="66897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8" name="Google Shape;128;p4"/>
            <p:cNvSpPr txBox="1"/>
            <p:nvPr/>
          </p:nvSpPr>
          <p:spPr>
            <a:xfrm>
              <a:off x="1988789" y="1645425"/>
              <a:ext cx="1803300" cy="669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135125" spcFirstLastPara="1" rIns="135125" wrap="square" tIns="1351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900"/>
                <a:buFont typeface="Calibri"/>
                <a:buNone/>
              </a:pPr>
              <a:r>
                <a:rPr lang="es-ES" sz="19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Digital competence</a:t>
              </a:r>
              <a:endParaRPr sz="1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9" name="Google Shape;129;p4"/>
            <p:cNvSpPr/>
            <p:nvPr/>
          </p:nvSpPr>
          <p:spPr>
            <a:xfrm>
              <a:off x="3972352" y="403040"/>
              <a:ext cx="1803170" cy="1242384"/>
            </a:xfrm>
            <a:prstGeom prst="roundRect">
              <a:avLst>
                <a:gd fmla="val 16667" name="adj"/>
              </a:avLst>
            </a:prstGeom>
            <a:blipFill rotWithShape="1">
              <a:blip r:embed="rId5">
                <a:alphaModFix/>
              </a:blip>
              <a:stretch>
                <a:fillRect b="0" l="0" r="0" t="0"/>
              </a:stretch>
            </a:blip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0" name="Google Shape;130;p4"/>
            <p:cNvSpPr/>
            <p:nvPr/>
          </p:nvSpPr>
          <p:spPr>
            <a:xfrm>
              <a:off x="3972352" y="1645425"/>
              <a:ext cx="1803170" cy="66897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1" name="Google Shape;131;p4"/>
            <p:cNvSpPr txBox="1"/>
            <p:nvPr/>
          </p:nvSpPr>
          <p:spPr>
            <a:xfrm>
              <a:off x="3972352" y="1645425"/>
              <a:ext cx="1803170" cy="66897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135125" spcFirstLastPara="1" rIns="135125" wrap="square" tIns="1351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900"/>
                <a:buFont typeface="Calibri"/>
                <a:buNone/>
              </a:pPr>
              <a:r>
                <a:rPr lang="es-ES" sz="19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Security concerns</a:t>
              </a:r>
              <a:endParaRPr sz="1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2" name="Google Shape;132;p4"/>
            <p:cNvSpPr/>
            <p:nvPr/>
          </p:nvSpPr>
          <p:spPr>
            <a:xfrm>
              <a:off x="5955916" y="403040"/>
              <a:ext cx="1803170" cy="1242384"/>
            </a:xfrm>
            <a:prstGeom prst="roundRect">
              <a:avLst>
                <a:gd fmla="val 16667" name="adj"/>
              </a:avLst>
            </a:prstGeom>
            <a:blipFill rotWithShape="1">
              <a:blip r:embed="rId6">
                <a:alphaModFix/>
              </a:blip>
              <a:stretch>
                <a:fillRect b="0" l="0" r="0" t="0"/>
              </a:stretch>
            </a:blip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3" name="Google Shape;133;p4"/>
            <p:cNvSpPr/>
            <p:nvPr/>
          </p:nvSpPr>
          <p:spPr>
            <a:xfrm>
              <a:off x="5955916" y="1645425"/>
              <a:ext cx="1803170" cy="66897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4" name="Google Shape;134;p4"/>
            <p:cNvSpPr txBox="1"/>
            <p:nvPr/>
          </p:nvSpPr>
          <p:spPr>
            <a:xfrm>
              <a:off x="5955916" y="1645425"/>
              <a:ext cx="1803170" cy="66897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135125" spcFirstLastPara="1" rIns="135125" wrap="square" tIns="1351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900"/>
                <a:buFont typeface="Calibri"/>
                <a:buNone/>
              </a:pPr>
              <a:r>
                <a:rPr lang="es-ES" sz="19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Prefered devices</a:t>
              </a:r>
              <a:endParaRPr sz="1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5" name="Google Shape;135;p4"/>
            <p:cNvSpPr/>
            <p:nvPr/>
          </p:nvSpPr>
          <p:spPr>
            <a:xfrm>
              <a:off x="7939479" y="403040"/>
              <a:ext cx="1803170" cy="1242384"/>
            </a:xfrm>
            <a:prstGeom prst="roundRect">
              <a:avLst>
                <a:gd fmla="val 16667" name="adj"/>
              </a:avLst>
            </a:prstGeom>
            <a:blipFill rotWithShape="1">
              <a:blip r:embed="rId7">
                <a:alphaModFix/>
              </a:blip>
              <a:stretch>
                <a:fillRect b="0" l="0" r="0" t="0"/>
              </a:stretch>
            </a:blip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6" name="Google Shape;136;p4"/>
            <p:cNvSpPr/>
            <p:nvPr/>
          </p:nvSpPr>
          <p:spPr>
            <a:xfrm>
              <a:off x="7939479" y="1645425"/>
              <a:ext cx="1803170" cy="66897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7" name="Google Shape;137;p4"/>
            <p:cNvSpPr txBox="1"/>
            <p:nvPr/>
          </p:nvSpPr>
          <p:spPr>
            <a:xfrm>
              <a:off x="7939479" y="1645425"/>
              <a:ext cx="1803170" cy="66897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135125" spcFirstLastPara="1" rIns="135125" wrap="square" tIns="1351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900"/>
                <a:buFont typeface="Calibri"/>
                <a:buNone/>
              </a:pPr>
              <a:r>
                <a:rPr lang="es-ES" sz="19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Demographic factors</a:t>
              </a:r>
              <a:endParaRPr sz="1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5"/>
          <p:cNvSpPr txBox="1"/>
          <p:nvPr>
            <p:ph type="title"/>
          </p:nvPr>
        </p:nvSpPr>
        <p:spPr>
          <a:xfrm>
            <a:off x="0" y="262094"/>
            <a:ext cx="10515600" cy="1325563"/>
          </a:xfrm>
          <a:prstGeom prst="rect">
            <a:avLst/>
          </a:prstGeom>
          <a:solidFill>
            <a:srgbClr val="D8E2F3"/>
          </a:solidFill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s-ES"/>
              <a:t>Process of new trends adoption</a:t>
            </a:r>
            <a:endParaRPr/>
          </a:p>
        </p:txBody>
      </p:sp>
      <p:sp>
        <p:nvSpPr>
          <p:cNvPr id="143" name="Google Shape;143;p5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508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-101600" lvl="2" marL="1143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  <p:grpSp>
        <p:nvGrpSpPr>
          <p:cNvPr id="144" name="Google Shape;144;p5"/>
          <p:cNvGrpSpPr/>
          <p:nvPr/>
        </p:nvGrpSpPr>
        <p:grpSpPr>
          <a:xfrm>
            <a:off x="3425793" y="2009811"/>
            <a:ext cx="5380480" cy="4254527"/>
            <a:chOff x="1355157" y="-25051"/>
            <a:chExt cx="5380480" cy="4254527"/>
          </a:xfrm>
        </p:grpSpPr>
        <p:sp>
          <p:nvSpPr>
            <p:cNvPr id="145" name="Google Shape;145;p5"/>
            <p:cNvSpPr/>
            <p:nvPr/>
          </p:nvSpPr>
          <p:spPr>
            <a:xfrm>
              <a:off x="1943937" y="-25051"/>
              <a:ext cx="4202920" cy="4202920"/>
            </a:xfrm>
            <a:custGeom>
              <a:rect b="b" l="l" r="r" t="t"/>
              <a:pathLst>
                <a:path extrusionOk="0" h="120000" w="120000">
                  <a:moveTo>
                    <a:pt x="79116" y="6919"/>
                  </a:moveTo>
                  <a:lnTo>
                    <a:pt x="79116" y="6919"/>
                  </a:lnTo>
                  <a:cubicBezTo>
                    <a:pt x="103145" y="15573"/>
                    <a:pt x="118364" y="39290"/>
                    <a:pt x="116219" y="64740"/>
                  </a:cubicBezTo>
                  <a:cubicBezTo>
                    <a:pt x="114073" y="90189"/>
                    <a:pt x="95098" y="111024"/>
                    <a:pt x="69959" y="115532"/>
                  </a:cubicBezTo>
                  <a:cubicBezTo>
                    <a:pt x="44820" y="120040"/>
                    <a:pt x="19788" y="107098"/>
                    <a:pt x="8932" y="83980"/>
                  </a:cubicBezTo>
                  <a:cubicBezTo>
                    <a:pt x="-1924" y="60862"/>
                    <a:pt x="4105" y="33334"/>
                    <a:pt x="23630" y="16870"/>
                  </a:cubicBezTo>
                  <a:lnTo>
                    <a:pt x="21586" y="13946"/>
                  </a:lnTo>
                  <a:lnTo>
                    <a:pt x="29583" y="16486"/>
                  </a:lnTo>
                  <a:lnTo>
                    <a:pt x="29502" y="25270"/>
                  </a:lnTo>
                  <a:lnTo>
                    <a:pt x="27459" y="22348"/>
                  </a:lnTo>
                  <a:lnTo>
                    <a:pt x="27459" y="22348"/>
                  </a:lnTo>
                  <a:cubicBezTo>
                    <a:pt x="10457" y="37042"/>
                    <a:pt x="5412" y="61308"/>
                    <a:pt x="15148" y="81562"/>
                  </a:cubicBezTo>
                  <a:cubicBezTo>
                    <a:pt x="24885" y="101815"/>
                    <a:pt x="46987" y="113031"/>
                    <a:pt x="69082" y="108930"/>
                  </a:cubicBezTo>
                  <a:cubicBezTo>
                    <a:pt x="91177" y="104828"/>
                    <a:pt x="107782" y="86429"/>
                    <a:pt x="109602" y="64030"/>
                  </a:cubicBezTo>
                  <a:cubicBezTo>
                    <a:pt x="111422" y="41632"/>
                    <a:pt x="98005" y="20793"/>
                    <a:pt x="76862" y="13178"/>
                  </a:cubicBezTo>
                  <a:close/>
                </a:path>
              </a:pathLst>
            </a:custGeom>
            <a:solidFill>
              <a:srgbClr val="FFE8C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6" name="Google Shape;146;p5"/>
            <p:cNvSpPr/>
            <p:nvPr/>
          </p:nvSpPr>
          <p:spPr>
            <a:xfrm>
              <a:off x="3059726" y="1523"/>
              <a:ext cx="1971341" cy="985670"/>
            </a:xfrm>
            <a:prstGeom prst="roundRect">
              <a:avLst>
                <a:gd fmla="val 16667" name="adj"/>
              </a:avLst>
            </a:prstGeom>
            <a:solidFill>
              <a:schemeClr val="accent4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7" name="Google Shape;147;p5"/>
            <p:cNvSpPr txBox="1"/>
            <p:nvPr/>
          </p:nvSpPr>
          <p:spPr>
            <a:xfrm>
              <a:off x="3107842" y="49639"/>
              <a:ext cx="1875109" cy="88943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4750" lIns="64750" spcFirstLastPara="1" rIns="64750" wrap="square" tIns="647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700"/>
                <a:buFont typeface="Calibri"/>
                <a:buNone/>
              </a:pPr>
              <a:r>
                <a:rPr lang="es-ES" sz="17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Specific application delimitation</a:t>
              </a:r>
              <a:endParaRPr sz="17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8" name="Google Shape;148;p5"/>
            <p:cNvSpPr/>
            <p:nvPr/>
          </p:nvSpPr>
          <p:spPr>
            <a:xfrm>
              <a:off x="4764296" y="1239965"/>
              <a:ext cx="1971341" cy="985670"/>
            </a:xfrm>
            <a:prstGeom prst="roundRect">
              <a:avLst>
                <a:gd fmla="val 16667" name="adj"/>
              </a:avLst>
            </a:prstGeom>
            <a:solidFill>
              <a:srgbClr val="85F010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9" name="Google Shape;149;p5"/>
            <p:cNvSpPr txBox="1"/>
            <p:nvPr/>
          </p:nvSpPr>
          <p:spPr>
            <a:xfrm>
              <a:off x="4812412" y="1288081"/>
              <a:ext cx="1875109" cy="88943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4750" lIns="64750" spcFirstLastPara="1" rIns="64750" wrap="square" tIns="647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700"/>
                <a:buFont typeface="Calibri"/>
                <a:buNone/>
              </a:pPr>
              <a:r>
                <a:rPr lang="es-ES" sz="17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Search for solutions</a:t>
              </a:r>
              <a:endParaRPr sz="17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0" name="Google Shape;150;p5"/>
            <p:cNvSpPr/>
            <p:nvPr/>
          </p:nvSpPr>
          <p:spPr>
            <a:xfrm>
              <a:off x="4113208" y="3243806"/>
              <a:ext cx="1971341" cy="985670"/>
            </a:xfrm>
            <a:prstGeom prst="roundRect">
              <a:avLst>
                <a:gd fmla="val 16667" name="adj"/>
              </a:avLst>
            </a:prstGeom>
            <a:solidFill>
              <a:srgbClr val="21E146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1" name="Google Shape;151;p5"/>
            <p:cNvSpPr txBox="1"/>
            <p:nvPr/>
          </p:nvSpPr>
          <p:spPr>
            <a:xfrm>
              <a:off x="4161324" y="3291922"/>
              <a:ext cx="1875109" cy="88943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4750" lIns="64750" spcFirstLastPara="1" rIns="64750" wrap="square" tIns="647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700"/>
                <a:buFont typeface="Calibri"/>
                <a:buNone/>
              </a:pPr>
              <a:r>
                <a:rPr lang="es-ES" sz="17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Identify the best fit</a:t>
              </a:r>
              <a:endParaRPr sz="17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2" name="Google Shape;152;p5"/>
            <p:cNvSpPr/>
            <p:nvPr/>
          </p:nvSpPr>
          <p:spPr>
            <a:xfrm>
              <a:off x="2006245" y="3243806"/>
              <a:ext cx="1971341" cy="985670"/>
            </a:xfrm>
            <a:prstGeom prst="roundRect">
              <a:avLst>
                <a:gd fmla="val 16667" name="adj"/>
              </a:avLst>
            </a:prstGeom>
            <a:solidFill>
              <a:srgbClr val="31D2C5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3" name="Google Shape;153;p5"/>
            <p:cNvSpPr txBox="1"/>
            <p:nvPr/>
          </p:nvSpPr>
          <p:spPr>
            <a:xfrm>
              <a:off x="2054361" y="3291922"/>
              <a:ext cx="1875109" cy="88943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4750" lIns="64750" spcFirstLastPara="1" rIns="64750" wrap="square" tIns="647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700"/>
                <a:buFont typeface="Calibri"/>
                <a:buNone/>
              </a:pPr>
              <a:r>
                <a:rPr lang="es-ES" sz="17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Implementation</a:t>
              </a:r>
              <a:endParaRPr sz="17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4" name="Google Shape;154;p5"/>
            <p:cNvSpPr/>
            <p:nvPr/>
          </p:nvSpPr>
          <p:spPr>
            <a:xfrm>
              <a:off x="1355157" y="1239965"/>
              <a:ext cx="1971341" cy="985670"/>
            </a:xfrm>
            <a:prstGeom prst="roundRect">
              <a:avLst>
                <a:gd fmla="val 16667" name="adj"/>
              </a:avLst>
            </a:prstGeom>
            <a:solidFill>
              <a:srgbClr val="4371C3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5" name="Google Shape;155;p5"/>
            <p:cNvSpPr txBox="1"/>
            <p:nvPr/>
          </p:nvSpPr>
          <p:spPr>
            <a:xfrm>
              <a:off x="1403273" y="1288081"/>
              <a:ext cx="1875109" cy="88943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4750" lIns="64750" spcFirstLastPara="1" rIns="64750" wrap="square" tIns="647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700"/>
                <a:buFont typeface="Calibri"/>
                <a:buNone/>
              </a:pPr>
              <a:r>
                <a:rPr lang="es-ES" sz="17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Evaluation</a:t>
              </a:r>
              <a:endParaRPr sz="17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6"/>
          <p:cNvSpPr txBox="1"/>
          <p:nvPr>
            <p:ph type="title"/>
          </p:nvPr>
        </p:nvSpPr>
        <p:spPr>
          <a:xfrm>
            <a:off x="0" y="223457"/>
            <a:ext cx="10515600" cy="1325563"/>
          </a:xfrm>
          <a:prstGeom prst="rect">
            <a:avLst/>
          </a:prstGeom>
          <a:solidFill>
            <a:srgbClr val="D8E2F3"/>
          </a:solidFill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s-ES"/>
              <a:t>Specific application delimitation</a:t>
            </a:r>
            <a:endParaRPr/>
          </a:p>
        </p:txBody>
      </p:sp>
      <p:sp>
        <p:nvSpPr>
          <p:cNvPr id="161" name="Google Shape;161;p6"/>
          <p:cNvSpPr txBox="1"/>
          <p:nvPr>
            <p:ph idx="1" type="body"/>
          </p:nvPr>
        </p:nvSpPr>
        <p:spPr>
          <a:xfrm>
            <a:off x="838200" y="1825625"/>
            <a:ext cx="5124718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508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-762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</p:txBody>
      </p:sp>
      <p:grpSp>
        <p:nvGrpSpPr>
          <p:cNvPr id="162" name="Google Shape;162;p6"/>
          <p:cNvGrpSpPr/>
          <p:nvPr/>
        </p:nvGrpSpPr>
        <p:grpSpPr>
          <a:xfrm>
            <a:off x="6574374" y="1804584"/>
            <a:ext cx="5087734" cy="4034000"/>
            <a:chOff x="289484" y="-21041"/>
            <a:chExt cx="5087734" cy="4034000"/>
          </a:xfrm>
        </p:grpSpPr>
        <p:sp>
          <p:nvSpPr>
            <p:cNvPr id="163" name="Google Shape;163;p6"/>
            <p:cNvSpPr/>
            <p:nvPr/>
          </p:nvSpPr>
          <p:spPr>
            <a:xfrm>
              <a:off x="827984" y="-21041"/>
              <a:ext cx="4010734" cy="4010734"/>
            </a:xfrm>
            <a:custGeom>
              <a:rect b="b" l="l" r="r" t="t"/>
              <a:pathLst>
                <a:path extrusionOk="0" h="120000" w="120000">
                  <a:moveTo>
                    <a:pt x="78576" y="6728"/>
                  </a:moveTo>
                  <a:lnTo>
                    <a:pt x="78576" y="6728"/>
                  </a:lnTo>
                  <a:cubicBezTo>
                    <a:pt x="102825" y="15184"/>
                    <a:pt x="118304" y="38949"/>
                    <a:pt x="116235" y="64547"/>
                  </a:cubicBezTo>
                  <a:cubicBezTo>
                    <a:pt x="114165" y="90144"/>
                    <a:pt x="95069" y="111114"/>
                    <a:pt x="69777" y="115564"/>
                  </a:cubicBezTo>
                  <a:cubicBezTo>
                    <a:pt x="44484" y="120015"/>
                    <a:pt x="19377" y="106822"/>
                    <a:pt x="8695" y="83468"/>
                  </a:cubicBezTo>
                  <a:cubicBezTo>
                    <a:pt x="-1988" y="60115"/>
                    <a:pt x="4449" y="32493"/>
                    <a:pt x="24356" y="16268"/>
                  </a:cubicBezTo>
                  <a:lnTo>
                    <a:pt x="22361" y="13310"/>
                  </a:lnTo>
                  <a:lnTo>
                    <a:pt x="30314" y="15983"/>
                  </a:lnTo>
                  <a:lnTo>
                    <a:pt x="30087" y="24765"/>
                  </a:lnTo>
                  <a:lnTo>
                    <a:pt x="28093" y="21809"/>
                  </a:lnTo>
                  <a:lnTo>
                    <a:pt x="28093" y="21809"/>
                  </a:lnTo>
                  <a:cubicBezTo>
                    <a:pt x="10752" y="36297"/>
                    <a:pt x="5349" y="60650"/>
                    <a:pt x="14935" y="81112"/>
                  </a:cubicBezTo>
                  <a:cubicBezTo>
                    <a:pt x="24521" y="101575"/>
                    <a:pt x="46691" y="113010"/>
                    <a:pt x="68921" y="108959"/>
                  </a:cubicBezTo>
                  <a:cubicBezTo>
                    <a:pt x="91152" y="104908"/>
                    <a:pt x="107863" y="86388"/>
                    <a:pt x="109615" y="63860"/>
                  </a:cubicBezTo>
                  <a:cubicBezTo>
                    <a:pt x="111368" y="41331"/>
                    <a:pt x="97722" y="20450"/>
                    <a:pt x="76386" y="13010"/>
                  </a:cubicBezTo>
                  <a:close/>
                </a:path>
              </a:pathLst>
            </a:custGeom>
            <a:solidFill>
              <a:srgbClr val="CFDEE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4" name="Google Shape;164;p6"/>
            <p:cNvSpPr/>
            <p:nvPr/>
          </p:nvSpPr>
          <p:spPr>
            <a:xfrm>
              <a:off x="1916109" y="1693"/>
              <a:ext cx="1834484" cy="917242"/>
            </a:xfrm>
            <a:prstGeom prst="roundRect">
              <a:avLst>
                <a:gd fmla="val 16667" name="adj"/>
              </a:avLst>
            </a:prstGeom>
            <a:solidFill>
              <a:srgbClr val="FF0000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5" name="Google Shape;165;p6"/>
            <p:cNvSpPr txBox="1"/>
            <p:nvPr/>
          </p:nvSpPr>
          <p:spPr>
            <a:xfrm>
              <a:off x="1960885" y="46469"/>
              <a:ext cx="1744932" cy="82769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0950" lIns="60950" spcFirstLastPara="1" rIns="60950" wrap="square" tIns="609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600"/>
                <a:buFont typeface="Calibri"/>
                <a:buNone/>
              </a:pPr>
              <a:r>
                <a:rPr lang="es-ES" sz="16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Specific application delimitation</a:t>
              </a:r>
              <a:endParaRPr sz="1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6" name="Google Shape;166;p6"/>
            <p:cNvSpPr/>
            <p:nvPr/>
          </p:nvSpPr>
          <p:spPr>
            <a:xfrm>
              <a:off x="3542734" y="1183505"/>
              <a:ext cx="1834484" cy="917242"/>
            </a:xfrm>
            <a:prstGeom prst="roundRect">
              <a:avLst>
                <a:gd fmla="val 16667" name="adj"/>
              </a:avLst>
            </a:prstGeom>
            <a:solidFill>
              <a:srgbClr val="599BD5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7" name="Google Shape;167;p6"/>
            <p:cNvSpPr txBox="1"/>
            <p:nvPr/>
          </p:nvSpPr>
          <p:spPr>
            <a:xfrm>
              <a:off x="3587510" y="1228281"/>
              <a:ext cx="1744932" cy="82769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0950" lIns="60950" spcFirstLastPara="1" rIns="60950" wrap="square" tIns="609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600"/>
                <a:buFont typeface="Calibri"/>
                <a:buNone/>
              </a:pPr>
              <a:r>
                <a:rPr lang="es-ES" sz="16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Search for solutions</a:t>
              </a:r>
              <a:endParaRPr sz="1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8" name="Google Shape;168;p6"/>
            <p:cNvSpPr/>
            <p:nvPr/>
          </p:nvSpPr>
          <p:spPr>
            <a:xfrm>
              <a:off x="2921418" y="3095717"/>
              <a:ext cx="1834484" cy="917242"/>
            </a:xfrm>
            <a:prstGeom prst="roundRect">
              <a:avLst>
                <a:gd fmla="val 16667" name="adj"/>
              </a:avLst>
            </a:prstGeom>
            <a:solidFill>
              <a:srgbClr val="599BD5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9" name="Google Shape;169;p6"/>
            <p:cNvSpPr txBox="1"/>
            <p:nvPr/>
          </p:nvSpPr>
          <p:spPr>
            <a:xfrm>
              <a:off x="2966194" y="3140493"/>
              <a:ext cx="1744932" cy="82769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0950" lIns="60950" spcFirstLastPara="1" rIns="60950" wrap="square" tIns="609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600"/>
                <a:buFont typeface="Calibri"/>
                <a:buNone/>
              </a:pPr>
              <a:r>
                <a:rPr lang="es-ES" sz="16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Identify the best fit</a:t>
              </a:r>
              <a:endParaRPr sz="1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0" name="Google Shape;170;p6"/>
            <p:cNvSpPr/>
            <p:nvPr/>
          </p:nvSpPr>
          <p:spPr>
            <a:xfrm>
              <a:off x="910799" y="3095717"/>
              <a:ext cx="1834484" cy="917242"/>
            </a:xfrm>
            <a:prstGeom prst="roundRect">
              <a:avLst>
                <a:gd fmla="val 16667" name="adj"/>
              </a:avLst>
            </a:prstGeom>
            <a:solidFill>
              <a:srgbClr val="599BD5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1" name="Google Shape;171;p6"/>
            <p:cNvSpPr txBox="1"/>
            <p:nvPr/>
          </p:nvSpPr>
          <p:spPr>
            <a:xfrm>
              <a:off x="955575" y="3140493"/>
              <a:ext cx="1744932" cy="82769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0950" lIns="60950" spcFirstLastPara="1" rIns="60950" wrap="square" tIns="609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600"/>
                <a:buFont typeface="Calibri"/>
                <a:buNone/>
              </a:pPr>
              <a:r>
                <a:rPr lang="es-ES" sz="16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Implementation</a:t>
              </a:r>
              <a:endParaRPr sz="1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2" name="Google Shape;172;p6"/>
            <p:cNvSpPr/>
            <p:nvPr/>
          </p:nvSpPr>
          <p:spPr>
            <a:xfrm>
              <a:off x="289484" y="1183505"/>
              <a:ext cx="1834484" cy="917242"/>
            </a:xfrm>
            <a:prstGeom prst="roundRect">
              <a:avLst>
                <a:gd fmla="val 16667" name="adj"/>
              </a:avLst>
            </a:prstGeom>
            <a:solidFill>
              <a:srgbClr val="599BD5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3" name="Google Shape;173;p6"/>
            <p:cNvSpPr txBox="1"/>
            <p:nvPr/>
          </p:nvSpPr>
          <p:spPr>
            <a:xfrm>
              <a:off x="334260" y="1228281"/>
              <a:ext cx="1744932" cy="82769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0950" lIns="60950" spcFirstLastPara="1" rIns="60950" wrap="square" tIns="609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600"/>
                <a:buFont typeface="Calibri"/>
                <a:buNone/>
              </a:pPr>
              <a:r>
                <a:rPr lang="es-ES" sz="16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Evaluation</a:t>
              </a:r>
              <a:endParaRPr sz="1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74" name="Google Shape;174;p6"/>
          <p:cNvSpPr txBox="1"/>
          <p:nvPr/>
        </p:nvSpPr>
        <p:spPr>
          <a:xfrm>
            <a:off x="734096" y="2047741"/>
            <a:ext cx="5138670" cy="28623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85750" lvl="0" marL="285750" marR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s-E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Once you have identified interesting trends based on your value proposal and target group </a:t>
            </a:r>
            <a:endParaRPr/>
          </a:p>
          <a:p>
            <a:pPr indent="-171450" lvl="0" marL="285750" marR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🡪 How can be the trend be implemented?</a:t>
            </a:r>
            <a:endParaRPr/>
          </a:p>
          <a:p>
            <a:pPr indent="-171450" lvl="0" marL="285750" marR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285750" marR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s-E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Identify main parts of the business model that will be affected by the new trend implementation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0" marL="285750" marR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285750" marR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s-E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Identify parts of the website/app that will be affected by the new trend implementation 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7"/>
          <p:cNvSpPr txBox="1"/>
          <p:nvPr>
            <p:ph type="title"/>
          </p:nvPr>
        </p:nvSpPr>
        <p:spPr>
          <a:xfrm>
            <a:off x="0" y="223457"/>
            <a:ext cx="10515600" cy="1325563"/>
          </a:xfrm>
          <a:prstGeom prst="rect">
            <a:avLst/>
          </a:prstGeom>
          <a:solidFill>
            <a:srgbClr val="DDEAF6"/>
          </a:solidFill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s-ES"/>
              <a:t>Search for solutions</a:t>
            </a:r>
            <a:endParaRPr/>
          </a:p>
        </p:txBody>
      </p:sp>
      <p:sp>
        <p:nvSpPr>
          <p:cNvPr id="180" name="Google Shape;180;p7"/>
          <p:cNvSpPr txBox="1"/>
          <p:nvPr>
            <p:ph idx="1" type="body"/>
          </p:nvPr>
        </p:nvSpPr>
        <p:spPr>
          <a:xfrm>
            <a:off x="838200" y="2021983"/>
            <a:ext cx="5124718" cy="41549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s-ES">
                <a:latin typeface="Calibri"/>
                <a:ea typeface="Calibri"/>
                <a:cs typeface="Calibri"/>
                <a:sym typeface="Calibri"/>
              </a:rPr>
              <a:t>Develompent vs. acquisition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s-ES">
                <a:latin typeface="Calibri"/>
                <a:ea typeface="Calibri"/>
                <a:cs typeface="Calibri"/>
                <a:sym typeface="Calibri"/>
              </a:rPr>
              <a:t>Main and additional features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s-ES">
                <a:latin typeface="Calibri"/>
                <a:ea typeface="Calibri"/>
                <a:cs typeface="Calibri"/>
                <a:sym typeface="Calibri"/>
              </a:rPr>
              <a:t>Time to implement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s-ES">
                <a:latin typeface="Calibri"/>
                <a:ea typeface="Calibri"/>
                <a:cs typeface="Calibri"/>
                <a:sym typeface="Calibri"/>
              </a:rPr>
              <a:t>Degree of adaptation to the specific needs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s-ES">
                <a:latin typeface="Calibri"/>
                <a:ea typeface="Calibri"/>
                <a:cs typeface="Calibri"/>
                <a:sym typeface="Calibri"/>
              </a:rPr>
              <a:t>Dependence on the developer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762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  <a:p>
            <a:pPr indent="-762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</p:txBody>
      </p:sp>
      <p:grpSp>
        <p:nvGrpSpPr>
          <p:cNvPr id="181" name="Google Shape;181;p7"/>
          <p:cNvGrpSpPr/>
          <p:nvPr/>
        </p:nvGrpSpPr>
        <p:grpSpPr>
          <a:xfrm>
            <a:off x="6574374" y="1804584"/>
            <a:ext cx="5087734" cy="4034000"/>
            <a:chOff x="289484" y="-21041"/>
            <a:chExt cx="5087734" cy="4034000"/>
          </a:xfrm>
        </p:grpSpPr>
        <p:sp>
          <p:nvSpPr>
            <p:cNvPr id="182" name="Google Shape;182;p7"/>
            <p:cNvSpPr/>
            <p:nvPr/>
          </p:nvSpPr>
          <p:spPr>
            <a:xfrm>
              <a:off x="827984" y="-21041"/>
              <a:ext cx="4010734" cy="4010734"/>
            </a:xfrm>
            <a:custGeom>
              <a:rect b="b" l="l" r="r" t="t"/>
              <a:pathLst>
                <a:path extrusionOk="0" h="120000" w="120000">
                  <a:moveTo>
                    <a:pt x="78576" y="6728"/>
                  </a:moveTo>
                  <a:lnTo>
                    <a:pt x="78576" y="6728"/>
                  </a:lnTo>
                  <a:cubicBezTo>
                    <a:pt x="102825" y="15184"/>
                    <a:pt x="118304" y="38949"/>
                    <a:pt x="116235" y="64547"/>
                  </a:cubicBezTo>
                  <a:cubicBezTo>
                    <a:pt x="114165" y="90144"/>
                    <a:pt x="95069" y="111114"/>
                    <a:pt x="69777" y="115564"/>
                  </a:cubicBezTo>
                  <a:cubicBezTo>
                    <a:pt x="44484" y="120015"/>
                    <a:pt x="19377" y="106822"/>
                    <a:pt x="8695" y="83468"/>
                  </a:cubicBezTo>
                  <a:cubicBezTo>
                    <a:pt x="-1988" y="60115"/>
                    <a:pt x="4449" y="32493"/>
                    <a:pt x="24356" y="16268"/>
                  </a:cubicBezTo>
                  <a:lnTo>
                    <a:pt x="22361" y="13310"/>
                  </a:lnTo>
                  <a:lnTo>
                    <a:pt x="30314" y="15983"/>
                  </a:lnTo>
                  <a:lnTo>
                    <a:pt x="30087" y="24765"/>
                  </a:lnTo>
                  <a:lnTo>
                    <a:pt x="28093" y="21809"/>
                  </a:lnTo>
                  <a:lnTo>
                    <a:pt x="28093" y="21809"/>
                  </a:lnTo>
                  <a:cubicBezTo>
                    <a:pt x="10752" y="36297"/>
                    <a:pt x="5349" y="60650"/>
                    <a:pt x="14935" y="81112"/>
                  </a:cubicBezTo>
                  <a:cubicBezTo>
                    <a:pt x="24521" y="101575"/>
                    <a:pt x="46691" y="113010"/>
                    <a:pt x="68921" y="108959"/>
                  </a:cubicBezTo>
                  <a:cubicBezTo>
                    <a:pt x="91152" y="104908"/>
                    <a:pt x="107863" y="86388"/>
                    <a:pt x="109615" y="63860"/>
                  </a:cubicBezTo>
                  <a:cubicBezTo>
                    <a:pt x="111368" y="41331"/>
                    <a:pt x="97722" y="20450"/>
                    <a:pt x="76386" y="13010"/>
                  </a:cubicBezTo>
                  <a:close/>
                </a:path>
              </a:pathLst>
            </a:custGeom>
            <a:solidFill>
              <a:srgbClr val="CFDEE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3" name="Google Shape;183;p7"/>
            <p:cNvSpPr/>
            <p:nvPr/>
          </p:nvSpPr>
          <p:spPr>
            <a:xfrm>
              <a:off x="1916109" y="1693"/>
              <a:ext cx="1834484" cy="917242"/>
            </a:xfrm>
            <a:prstGeom prst="roundRect">
              <a:avLst>
                <a:gd fmla="val 16667" name="adj"/>
              </a:avLst>
            </a:prstGeom>
            <a:solidFill>
              <a:srgbClr val="599BD5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4" name="Google Shape;184;p7"/>
            <p:cNvSpPr txBox="1"/>
            <p:nvPr/>
          </p:nvSpPr>
          <p:spPr>
            <a:xfrm>
              <a:off x="1960885" y="46469"/>
              <a:ext cx="1744932" cy="82769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0950" lIns="60950" spcFirstLastPara="1" rIns="60950" wrap="square" tIns="609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600"/>
                <a:buFont typeface="Calibri"/>
                <a:buNone/>
              </a:pPr>
              <a:r>
                <a:rPr lang="es-ES" sz="16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Specific application delimitation</a:t>
              </a:r>
              <a:endParaRPr sz="1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5" name="Google Shape;185;p7"/>
            <p:cNvSpPr/>
            <p:nvPr/>
          </p:nvSpPr>
          <p:spPr>
            <a:xfrm>
              <a:off x="3542734" y="1183505"/>
              <a:ext cx="1834484" cy="917242"/>
            </a:xfrm>
            <a:prstGeom prst="roundRect">
              <a:avLst>
                <a:gd fmla="val 16667" name="adj"/>
              </a:avLst>
            </a:prstGeom>
            <a:solidFill>
              <a:srgbClr val="FF0000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6" name="Google Shape;186;p7"/>
            <p:cNvSpPr txBox="1"/>
            <p:nvPr/>
          </p:nvSpPr>
          <p:spPr>
            <a:xfrm>
              <a:off x="3587510" y="1228281"/>
              <a:ext cx="1744932" cy="82769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0950" lIns="60950" spcFirstLastPara="1" rIns="60950" wrap="square" tIns="609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600"/>
                <a:buFont typeface="Calibri"/>
                <a:buNone/>
              </a:pPr>
              <a:r>
                <a:rPr lang="es-ES" sz="16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Search for solutions</a:t>
              </a:r>
              <a:endParaRPr sz="1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7" name="Google Shape;187;p7"/>
            <p:cNvSpPr/>
            <p:nvPr/>
          </p:nvSpPr>
          <p:spPr>
            <a:xfrm>
              <a:off x="2921418" y="3095717"/>
              <a:ext cx="1834484" cy="917242"/>
            </a:xfrm>
            <a:prstGeom prst="roundRect">
              <a:avLst>
                <a:gd fmla="val 16667" name="adj"/>
              </a:avLst>
            </a:prstGeom>
            <a:solidFill>
              <a:srgbClr val="599BD5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8" name="Google Shape;188;p7"/>
            <p:cNvSpPr txBox="1"/>
            <p:nvPr/>
          </p:nvSpPr>
          <p:spPr>
            <a:xfrm>
              <a:off x="2966194" y="3140493"/>
              <a:ext cx="1744932" cy="82769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0950" lIns="60950" spcFirstLastPara="1" rIns="60950" wrap="square" tIns="609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600"/>
                <a:buFont typeface="Calibri"/>
                <a:buNone/>
              </a:pPr>
              <a:r>
                <a:rPr lang="es-ES" sz="16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Identify the best fit</a:t>
              </a:r>
              <a:endParaRPr sz="1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9" name="Google Shape;189;p7"/>
            <p:cNvSpPr/>
            <p:nvPr/>
          </p:nvSpPr>
          <p:spPr>
            <a:xfrm>
              <a:off x="910799" y="3095717"/>
              <a:ext cx="1834484" cy="917242"/>
            </a:xfrm>
            <a:prstGeom prst="roundRect">
              <a:avLst>
                <a:gd fmla="val 16667" name="adj"/>
              </a:avLst>
            </a:prstGeom>
            <a:solidFill>
              <a:srgbClr val="599BD5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0" name="Google Shape;190;p7"/>
            <p:cNvSpPr txBox="1"/>
            <p:nvPr/>
          </p:nvSpPr>
          <p:spPr>
            <a:xfrm>
              <a:off x="955575" y="3140493"/>
              <a:ext cx="1744932" cy="82769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0950" lIns="60950" spcFirstLastPara="1" rIns="60950" wrap="square" tIns="609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600"/>
                <a:buFont typeface="Calibri"/>
                <a:buNone/>
              </a:pPr>
              <a:r>
                <a:rPr lang="es-ES" sz="16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Implementation</a:t>
              </a:r>
              <a:endParaRPr sz="1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1" name="Google Shape;191;p7"/>
            <p:cNvSpPr/>
            <p:nvPr/>
          </p:nvSpPr>
          <p:spPr>
            <a:xfrm>
              <a:off x="289484" y="1183505"/>
              <a:ext cx="1834484" cy="917242"/>
            </a:xfrm>
            <a:prstGeom prst="roundRect">
              <a:avLst>
                <a:gd fmla="val 16667" name="adj"/>
              </a:avLst>
            </a:prstGeom>
            <a:solidFill>
              <a:srgbClr val="599BD5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2" name="Google Shape;192;p7"/>
            <p:cNvSpPr txBox="1"/>
            <p:nvPr/>
          </p:nvSpPr>
          <p:spPr>
            <a:xfrm>
              <a:off x="334260" y="1228281"/>
              <a:ext cx="1744932" cy="82769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0950" lIns="60950" spcFirstLastPara="1" rIns="60950" wrap="square" tIns="609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600"/>
                <a:buFont typeface="Calibri"/>
                <a:buNone/>
              </a:pPr>
              <a:r>
                <a:rPr lang="es-ES" sz="16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Evaluation</a:t>
              </a:r>
              <a:endParaRPr sz="1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8"/>
          <p:cNvSpPr txBox="1"/>
          <p:nvPr>
            <p:ph type="title"/>
          </p:nvPr>
        </p:nvSpPr>
        <p:spPr>
          <a:xfrm>
            <a:off x="0" y="287852"/>
            <a:ext cx="10515600" cy="1325563"/>
          </a:xfrm>
          <a:prstGeom prst="rect">
            <a:avLst/>
          </a:prstGeom>
          <a:solidFill>
            <a:srgbClr val="DDEAF6"/>
          </a:solidFill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s-ES"/>
              <a:t>Identify the best fit</a:t>
            </a:r>
            <a:endParaRPr/>
          </a:p>
        </p:txBody>
      </p:sp>
      <p:sp>
        <p:nvSpPr>
          <p:cNvPr id="198" name="Google Shape;198;p8"/>
          <p:cNvSpPr txBox="1"/>
          <p:nvPr>
            <p:ph idx="1" type="body"/>
          </p:nvPr>
        </p:nvSpPr>
        <p:spPr>
          <a:xfrm>
            <a:off x="838200" y="1825625"/>
            <a:ext cx="5124718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s-ES">
                <a:latin typeface="Calibri"/>
                <a:ea typeface="Calibri"/>
                <a:cs typeface="Calibri"/>
                <a:sym typeface="Calibri"/>
              </a:rPr>
              <a:t>Consider:</a:t>
            </a:r>
            <a:endParaRPr/>
          </a:p>
          <a:p>
            <a:pPr indent="-228600" lvl="1" marL="685800" rtl="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s-ES">
                <a:latin typeface="Calibri"/>
                <a:ea typeface="Calibri"/>
                <a:cs typeface="Calibri"/>
                <a:sym typeface="Calibri"/>
              </a:rPr>
              <a:t>Difficulty of implementation and learning curve</a:t>
            </a:r>
            <a:endParaRPr/>
          </a:p>
          <a:p>
            <a:pPr indent="-228600" lvl="1" marL="685800" rtl="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s-ES">
                <a:latin typeface="Calibri"/>
                <a:ea typeface="Calibri"/>
                <a:cs typeface="Calibri"/>
                <a:sym typeface="Calibri"/>
              </a:rPr>
              <a:t>Technical assistance availability options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228600" lvl="1" marL="685800" rtl="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s-ES">
                <a:latin typeface="Calibri"/>
                <a:ea typeface="Calibri"/>
                <a:cs typeface="Calibri"/>
                <a:sym typeface="Calibri"/>
              </a:rPr>
              <a:t>Compatibility with the rest of the software</a:t>
            </a:r>
            <a:endParaRPr/>
          </a:p>
          <a:p>
            <a:pPr indent="-762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  <a:p>
            <a:pPr indent="-762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</p:txBody>
      </p:sp>
      <p:grpSp>
        <p:nvGrpSpPr>
          <p:cNvPr id="199" name="Google Shape;199;p8"/>
          <p:cNvGrpSpPr/>
          <p:nvPr/>
        </p:nvGrpSpPr>
        <p:grpSpPr>
          <a:xfrm>
            <a:off x="6574374" y="1804584"/>
            <a:ext cx="5087734" cy="4034000"/>
            <a:chOff x="289484" y="-21041"/>
            <a:chExt cx="5087734" cy="4034000"/>
          </a:xfrm>
        </p:grpSpPr>
        <p:sp>
          <p:nvSpPr>
            <p:cNvPr id="200" name="Google Shape;200;p8"/>
            <p:cNvSpPr/>
            <p:nvPr/>
          </p:nvSpPr>
          <p:spPr>
            <a:xfrm>
              <a:off x="827984" y="-21041"/>
              <a:ext cx="4010734" cy="4010734"/>
            </a:xfrm>
            <a:custGeom>
              <a:rect b="b" l="l" r="r" t="t"/>
              <a:pathLst>
                <a:path extrusionOk="0" h="120000" w="120000">
                  <a:moveTo>
                    <a:pt x="78576" y="6728"/>
                  </a:moveTo>
                  <a:lnTo>
                    <a:pt x="78576" y="6728"/>
                  </a:lnTo>
                  <a:cubicBezTo>
                    <a:pt x="102825" y="15184"/>
                    <a:pt x="118304" y="38949"/>
                    <a:pt x="116235" y="64547"/>
                  </a:cubicBezTo>
                  <a:cubicBezTo>
                    <a:pt x="114165" y="90144"/>
                    <a:pt x="95069" y="111114"/>
                    <a:pt x="69777" y="115564"/>
                  </a:cubicBezTo>
                  <a:cubicBezTo>
                    <a:pt x="44484" y="120015"/>
                    <a:pt x="19377" y="106822"/>
                    <a:pt x="8695" y="83468"/>
                  </a:cubicBezTo>
                  <a:cubicBezTo>
                    <a:pt x="-1988" y="60115"/>
                    <a:pt x="4449" y="32493"/>
                    <a:pt x="24356" y="16268"/>
                  </a:cubicBezTo>
                  <a:lnTo>
                    <a:pt x="22361" y="13310"/>
                  </a:lnTo>
                  <a:lnTo>
                    <a:pt x="30314" y="15983"/>
                  </a:lnTo>
                  <a:lnTo>
                    <a:pt x="30087" y="24765"/>
                  </a:lnTo>
                  <a:lnTo>
                    <a:pt x="28093" y="21809"/>
                  </a:lnTo>
                  <a:lnTo>
                    <a:pt x="28093" y="21809"/>
                  </a:lnTo>
                  <a:cubicBezTo>
                    <a:pt x="10752" y="36297"/>
                    <a:pt x="5349" y="60650"/>
                    <a:pt x="14935" y="81112"/>
                  </a:cubicBezTo>
                  <a:cubicBezTo>
                    <a:pt x="24521" y="101575"/>
                    <a:pt x="46691" y="113010"/>
                    <a:pt x="68921" y="108959"/>
                  </a:cubicBezTo>
                  <a:cubicBezTo>
                    <a:pt x="91152" y="104908"/>
                    <a:pt x="107863" y="86388"/>
                    <a:pt x="109615" y="63860"/>
                  </a:cubicBezTo>
                  <a:cubicBezTo>
                    <a:pt x="111368" y="41331"/>
                    <a:pt x="97722" y="20450"/>
                    <a:pt x="76386" y="13010"/>
                  </a:cubicBezTo>
                  <a:close/>
                </a:path>
              </a:pathLst>
            </a:custGeom>
            <a:solidFill>
              <a:srgbClr val="CFDEE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1" name="Google Shape;201;p8"/>
            <p:cNvSpPr/>
            <p:nvPr/>
          </p:nvSpPr>
          <p:spPr>
            <a:xfrm>
              <a:off x="1916109" y="1693"/>
              <a:ext cx="1834484" cy="917242"/>
            </a:xfrm>
            <a:prstGeom prst="roundRect">
              <a:avLst>
                <a:gd fmla="val 16667" name="adj"/>
              </a:avLst>
            </a:prstGeom>
            <a:solidFill>
              <a:srgbClr val="599BD5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2" name="Google Shape;202;p8"/>
            <p:cNvSpPr txBox="1"/>
            <p:nvPr/>
          </p:nvSpPr>
          <p:spPr>
            <a:xfrm>
              <a:off x="1960885" y="46469"/>
              <a:ext cx="1744932" cy="82769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0950" lIns="60950" spcFirstLastPara="1" rIns="60950" wrap="square" tIns="609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600"/>
                <a:buFont typeface="Calibri"/>
                <a:buNone/>
              </a:pPr>
              <a:r>
                <a:rPr lang="es-ES" sz="16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Specific application delimitation</a:t>
              </a:r>
              <a:endParaRPr sz="1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3" name="Google Shape;203;p8"/>
            <p:cNvSpPr/>
            <p:nvPr/>
          </p:nvSpPr>
          <p:spPr>
            <a:xfrm>
              <a:off x="3542734" y="1183505"/>
              <a:ext cx="1834484" cy="917242"/>
            </a:xfrm>
            <a:prstGeom prst="roundRect">
              <a:avLst>
                <a:gd fmla="val 16667" name="adj"/>
              </a:avLst>
            </a:prstGeom>
            <a:solidFill>
              <a:srgbClr val="599BD5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4" name="Google Shape;204;p8"/>
            <p:cNvSpPr txBox="1"/>
            <p:nvPr/>
          </p:nvSpPr>
          <p:spPr>
            <a:xfrm>
              <a:off x="3587510" y="1228281"/>
              <a:ext cx="1744932" cy="82769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0950" lIns="60950" spcFirstLastPara="1" rIns="60950" wrap="square" tIns="609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600"/>
                <a:buFont typeface="Calibri"/>
                <a:buNone/>
              </a:pPr>
              <a:r>
                <a:rPr lang="es-ES" sz="16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Search for solutions</a:t>
              </a:r>
              <a:endParaRPr sz="1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5" name="Google Shape;205;p8"/>
            <p:cNvSpPr/>
            <p:nvPr/>
          </p:nvSpPr>
          <p:spPr>
            <a:xfrm>
              <a:off x="2921418" y="3095717"/>
              <a:ext cx="1834484" cy="917242"/>
            </a:xfrm>
            <a:prstGeom prst="roundRect">
              <a:avLst>
                <a:gd fmla="val 16667" name="adj"/>
              </a:avLst>
            </a:prstGeom>
            <a:solidFill>
              <a:srgbClr val="FF0000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6" name="Google Shape;206;p8"/>
            <p:cNvSpPr txBox="1"/>
            <p:nvPr/>
          </p:nvSpPr>
          <p:spPr>
            <a:xfrm>
              <a:off x="2966194" y="3140493"/>
              <a:ext cx="1744932" cy="82769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0950" lIns="60950" spcFirstLastPara="1" rIns="60950" wrap="square" tIns="609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600"/>
                <a:buFont typeface="Calibri"/>
                <a:buNone/>
              </a:pPr>
              <a:r>
                <a:rPr lang="es-ES" sz="16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Identify the best fit</a:t>
              </a:r>
              <a:endParaRPr sz="1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7" name="Google Shape;207;p8"/>
            <p:cNvSpPr/>
            <p:nvPr/>
          </p:nvSpPr>
          <p:spPr>
            <a:xfrm>
              <a:off x="910799" y="3095717"/>
              <a:ext cx="1834484" cy="917242"/>
            </a:xfrm>
            <a:prstGeom prst="roundRect">
              <a:avLst>
                <a:gd fmla="val 16667" name="adj"/>
              </a:avLst>
            </a:prstGeom>
            <a:solidFill>
              <a:srgbClr val="599BD5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8" name="Google Shape;208;p8"/>
            <p:cNvSpPr txBox="1"/>
            <p:nvPr/>
          </p:nvSpPr>
          <p:spPr>
            <a:xfrm>
              <a:off x="955575" y="3140493"/>
              <a:ext cx="1744932" cy="82769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0950" lIns="60950" spcFirstLastPara="1" rIns="60950" wrap="square" tIns="609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600"/>
                <a:buFont typeface="Calibri"/>
                <a:buNone/>
              </a:pPr>
              <a:r>
                <a:rPr lang="es-ES" sz="16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Implementation</a:t>
              </a:r>
              <a:endParaRPr sz="1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9" name="Google Shape;209;p8"/>
            <p:cNvSpPr/>
            <p:nvPr/>
          </p:nvSpPr>
          <p:spPr>
            <a:xfrm>
              <a:off x="289484" y="1183505"/>
              <a:ext cx="1834484" cy="917242"/>
            </a:xfrm>
            <a:prstGeom prst="roundRect">
              <a:avLst>
                <a:gd fmla="val 16667" name="adj"/>
              </a:avLst>
            </a:prstGeom>
            <a:solidFill>
              <a:srgbClr val="599BD5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0" name="Google Shape;210;p8"/>
            <p:cNvSpPr txBox="1"/>
            <p:nvPr/>
          </p:nvSpPr>
          <p:spPr>
            <a:xfrm>
              <a:off x="334260" y="1228281"/>
              <a:ext cx="1744932" cy="82769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0950" lIns="60950" spcFirstLastPara="1" rIns="60950" wrap="square" tIns="609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600"/>
                <a:buFont typeface="Calibri"/>
                <a:buNone/>
              </a:pPr>
              <a:r>
                <a:rPr lang="es-ES" sz="16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Evaluation</a:t>
              </a:r>
              <a:endParaRPr sz="1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9"/>
          <p:cNvSpPr txBox="1"/>
          <p:nvPr>
            <p:ph type="title"/>
          </p:nvPr>
        </p:nvSpPr>
        <p:spPr>
          <a:xfrm>
            <a:off x="0" y="274972"/>
            <a:ext cx="10515600" cy="1325700"/>
          </a:xfrm>
          <a:prstGeom prst="rect">
            <a:avLst/>
          </a:prstGeom>
          <a:solidFill>
            <a:srgbClr val="DDEAF6"/>
          </a:solidFill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s-ES"/>
              <a:t>Implementation</a:t>
            </a:r>
            <a:endParaRPr/>
          </a:p>
        </p:txBody>
      </p:sp>
      <p:sp>
        <p:nvSpPr>
          <p:cNvPr id="216" name="Google Shape;216;p9"/>
          <p:cNvSpPr txBox="1"/>
          <p:nvPr>
            <p:ph idx="1" type="body"/>
          </p:nvPr>
        </p:nvSpPr>
        <p:spPr>
          <a:xfrm>
            <a:off x="529107" y="2018808"/>
            <a:ext cx="5601237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-228600" lvl="0" marL="22860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s-ES" sz="2400">
                <a:latin typeface="Calibri"/>
                <a:ea typeface="Calibri"/>
                <a:cs typeface="Calibri"/>
                <a:sym typeface="Calibri"/>
              </a:rPr>
              <a:t>It is recomendable that new trends affecting the frontend are tested first with a small group of users</a:t>
            </a:r>
            <a:endParaRPr sz="2400">
              <a:latin typeface="Calibri"/>
              <a:ea typeface="Calibri"/>
              <a:cs typeface="Calibri"/>
              <a:sym typeface="Calibri"/>
            </a:endParaRPr>
          </a:p>
          <a:p>
            <a:pPr indent="-76200" lvl="0" marL="2286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sz="2400">
              <a:latin typeface="Calibri"/>
              <a:ea typeface="Calibri"/>
              <a:cs typeface="Calibri"/>
              <a:sym typeface="Calibri"/>
            </a:endParaRPr>
          </a:p>
          <a:p>
            <a:pPr indent="-228600" lvl="0" marL="2286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s-ES" sz="2400">
                <a:latin typeface="Calibri"/>
                <a:ea typeface="Calibri"/>
                <a:cs typeface="Calibri"/>
                <a:sym typeface="Calibri"/>
              </a:rPr>
              <a:t>For that purpose, duplicates of the website can be created (A/B testing)</a:t>
            </a:r>
            <a:endParaRPr/>
          </a:p>
          <a:p>
            <a:pPr indent="-76200" lvl="0" marL="2286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sz="2400">
              <a:latin typeface="Calibri"/>
              <a:ea typeface="Calibri"/>
              <a:cs typeface="Calibri"/>
              <a:sym typeface="Calibri"/>
            </a:endParaRPr>
          </a:p>
          <a:p>
            <a:pPr indent="-228600" lvl="0" marL="2286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s-ES" sz="2400">
                <a:latin typeface="Calibri"/>
                <a:ea typeface="Calibri"/>
                <a:cs typeface="Calibri"/>
                <a:sym typeface="Calibri"/>
              </a:rPr>
              <a:t>Set objectives for the new trend:</a:t>
            </a:r>
            <a:endParaRPr/>
          </a:p>
          <a:p>
            <a:pPr indent="-228600" lvl="1" marL="685800" rtl="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s-ES" sz="2000">
                <a:latin typeface="Calibri"/>
                <a:ea typeface="Calibri"/>
                <a:cs typeface="Calibri"/>
                <a:sym typeface="Calibri"/>
              </a:rPr>
              <a:t>Attraction</a:t>
            </a: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indent="-228600" lvl="1" marL="685800" rtl="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s-ES" sz="2000">
                <a:latin typeface="Calibri"/>
                <a:ea typeface="Calibri"/>
                <a:cs typeface="Calibri"/>
                <a:sym typeface="Calibri"/>
              </a:rPr>
              <a:t>Activation</a:t>
            </a: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indent="-228600" lvl="1" marL="685800" rtl="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s-ES" sz="2000">
                <a:latin typeface="Calibri"/>
                <a:ea typeface="Calibri"/>
                <a:cs typeface="Calibri"/>
                <a:sym typeface="Calibri"/>
              </a:rPr>
              <a:t>Conversion</a:t>
            </a: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indent="-228600" lvl="1" marL="685800" rtl="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s-ES" sz="2000">
                <a:latin typeface="Calibri"/>
                <a:ea typeface="Calibri"/>
                <a:cs typeface="Calibri"/>
                <a:sym typeface="Calibri"/>
              </a:rPr>
              <a:t>Retention</a:t>
            </a:r>
            <a:endParaRPr sz="2000"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217" name="Google Shape;217;p9"/>
          <p:cNvGrpSpPr/>
          <p:nvPr/>
        </p:nvGrpSpPr>
        <p:grpSpPr>
          <a:xfrm>
            <a:off x="6594983" y="2342571"/>
            <a:ext cx="4879092" cy="3875097"/>
            <a:chOff x="999" y="291273"/>
            <a:chExt cx="4879092" cy="3875097"/>
          </a:xfrm>
        </p:grpSpPr>
        <p:sp>
          <p:nvSpPr>
            <p:cNvPr id="218" name="Google Shape;218;p9"/>
            <p:cNvSpPr/>
            <p:nvPr/>
          </p:nvSpPr>
          <p:spPr>
            <a:xfrm>
              <a:off x="506919" y="291273"/>
              <a:ext cx="3867253" cy="3867253"/>
            </a:xfrm>
            <a:custGeom>
              <a:rect b="b" l="l" r="r" t="t"/>
              <a:pathLst>
                <a:path extrusionOk="0" h="120000" w="120000">
                  <a:moveTo>
                    <a:pt x="78260" y="6619"/>
                  </a:moveTo>
                  <a:lnTo>
                    <a:pt x="78260" y="6619"/>
                  </a:lnTo>
                  <a:cubicBezTo>
                    <a:pt x="102637" y="14957"/>
                    <a:pt x="118268" y="38750"/>
                    <a:pt x="116243" y="64434"/>
                  </a:cubicBezTo>
                  <a:cubicBezTo>
                    <a:pt x="114218" y="90118"/>
                    <a:pt x="95051" y="111168"/>
                    <a:pt x="69669" y="115583"/>
                  </a:cubicBezTo>
                  <a:cubicBezTo>
                    <a:pt x="44286" y="119999"/>
                    <a:pt x="19137" y="106658"/>
                    <a:pt x="8558" y="83166"/>
                  </a:cubicBezTo>
                  <a:cubicBezTo>
                    <a:pt x="-2021" y="59675"/>
                    <a:pt x="4657" y="32001"/>
                    <a:pt x="24787" y="15920"/>
                  </a:cubicBezTo>
                  <a:lnTo>
                    <a:pt x="22821" y="12943"/>
                  </a:lnTo>
                  <a:lnTo>
                    <a:pt x="30748" y="15694"/>
                  </a:lnTo>
                  <a:lnTo>
                    <a:pt x="30434" y="24474"/>
                  </a:lnTo>
                  <a:lnTo>
                    <a:pt x="28469" y="21498"/>
                  </a:lnTo>
                  <a:lnTo>
                    <a:pt x="28469" y="21498"/>
                  </a:lnTo>
                  <a:cubicBezTo>
                    <a:pt x="10931" y="35861"/>
                    <a:pt x="5315" y="60262"/>
                    <a:pt x="14812" y="80847"/>
                  </a:cubicBezTo>
                  <a:cubicBezTo>
                    <a:pt x="24308" y="101431"/>
                    <a:pt x="46516" y="112997"/>
                    <a:pt x="68826" y="108976"/>
                  </a:cubicBezTo>
                  <a:cubicBezTo>
                    <a:pt x="91136" y="104956"/>
                    <a:pt x="107910" y="86366"/>
                    <a:pt x="109623" y="63761"/>
                  </a:cubicBezTo>
                  <a:cubicBezTo>
                    <a:pt x="111336" y="41156"/>
                    <a:pt x="97556" y="20250"/>
                    <a:pt x="76107" y="12913"/>
                  </a:cubicBezTo>
                  <a:close/>
                </a:path>
              </a:pathLst>
            </a:custGeom>
            <a:solidFill>
              <a:srgbClr val="CFDEE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9" name="Google Shape;219;p9"/>
            <p:cNvSpPr/>
            <p:nvPr/>
          </p:nvSpPr>
          <p:spPr>
            <a:xfrm>
              <a:off x="1569433" y="311920"/>
              <a:ext cx="1742225" cy="871112"/>
            </a:xfrm>
            <a:prstGeom prst="roundRect">
              <a:avLst>
                <a:gd fmla="val 16667" name="adj"/>
              </a:avLst>
            </a:prstGeom>
            <a:solidFill>
              <a:srgbClr val="599BD5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0" name="Google Shape;220;p9"/>
            <p:cNvSpPr txBox="1"/>
            <p:nvPr/>
          </p:nvSpPr>
          <p:spPr>
            <a:xfrm>
              <a:off x="1611957" y="354444"/>
              <a:ext cx="1657177" cy="78606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7150" lIns="57150" spcFirstLastPara="1" rIns="57150" wrap="square" tIns="571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500"/>
                <a:buFont typeface="Calibri"/>
                <a:buNone/>
              </a:pPr>
              <a:r>
                <a:rPr lang="es-ES" sz="15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Specific application delimitation</a:t>
              </a:r>
              <a:endParaRPr sz="15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1" name="Google Shape;221;p9"/>
            <p:cNvSpPr/>
            <p:nvPr/>
          </p:nvSpPr>
          <p:spPr>
            <a:xfrm>
              <a:off x="3137866" y="1451454"/>
              <a:ext cx="1742225" cy="871112"/>
            </a:xfrm>
            <a:prstGeom prst="roundRect">
              <a:avLst>
                <a:gd fmla="val 16667" name="adj"/>
              </a:avLst>
            </a:prstGeom>
            <a:solidFill>
              <a:srgbClr val="599BD5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2" name="Google Shape;222;p9"/>
            <p:cNvSpPr txBox="1"/>
            <p:nvPr/>
          </p:nvSpPr>
          <p:spPr>
            <a:xfrm>
              <a:off x="3180390" y="1493978"/>
              <a:ext cx="1657177" cy="78606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7150" lIns="57150" spcFirstLastPara="1" rIns="57150" wrap="square" tIns="571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500"/>
                <a:buFont typeface="Calibri"/>
                <a:buNone/>
              </a:pPr>
              <a:r>
                <a:rPr lang="es-ES" sz="15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Search for solutions</a:t>
              </a:r>
              <a:endParaRPr sz="15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3" name="Google Shape;223;p9"/>
            <p:cNvSpPr/>
            <p:nvPr/>
          </p:nvSpPr>
          <p:spPr>
            <a:xfrm>
              <a:off x="2538778" y="3295258"/>
              <a:ext cx="1742225" cy="871112"/>
            </a:xfrm>
            <a:prstGeom prst="roundRect">
              <a:avLst>
                <a:gd fmla="val 16667" name="adj"/>
              </a:avLst>
            </a:prstGeom>
            <a:solidFill>
              <a:srgbClr val="599BD5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4" name="Google Shape;224;p9"/>
            <p:cNvSpPr txBox="1"/>
            <p:nvPr/>
          </p:nvSpPr>
          <p:spPr>
            <a:xfrm>
              <a:off x="2581302" y="3337782"/>
              <a:ext cx="1657177" cy="78606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7150" lIns="57150" spcFirstLastPara="1" rIns="57150" wrap="square" tIns="571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500"/>
                <a:buFont typeface="Calibri"/>
                <a:buNone/>
              </a:pPr>
              <a:r>
                <a:rPr lang="es-ES" sz="15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Identify the best fit</a:t>
              </a:r>
              <a:endParaRPr sz="15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5" name="Google Shape;225;p9"/>
            <p:cNvSpPr/>
            <p:nvPr/>
          </p:nvSpPr>
          <p:spPr>
            <a:xfrm>
              <a:off x="600087" y="3295258"/>
              <a:ext cx="1742225" cy="871112"/>
            </a:xfrm>
            <a:prstGeom prst="roundRect">
              <a:avLst>
                <a:gd fmla="val 16667" name="adj"/>
              </a:avLst>
            </a:prstGeom>
            <a:solidFill>
              <a:srgbClr val="FF0000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6" name="Google Shape;226;p9"/>
            <p:cNvSpPr txBox="1"/>
            <p:nvPr/>
          </p:nvSpPr>
          <p:spPr>
            <a:xfrm>
              <a:off x="642611" y="3337782"/>
              <a:ext cx="1657177" cy="78606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7150" lIns="57150" spcFirstLastPara="1" rIns="57150" wrap="square" tIns="571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500"/>
                <a:buFont typeface="Calibri"/>
                <a:buNone/>
              </a:pPr>
              <a:r>
                <a:rPr lang="es-ES" sz="15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Implementation</a:t>
              </a:r>
              <a:endParaRPr sz="15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7" name="Google Shape;227;p9"/>
            <p:cNvSpPr/>
            <p:nvPr/>
          </p:nvSpPr>
          <p:spPr>
            <a:xfrm>
              <a:off x="999" y="1451454"/>
              <a:ext cx="1742225" cy="871112"/>
            </a:xfrm>
            <a:prstGeom prst="roundRect">
              <a:avLst>
                <a:gd fmla="val 16667" name="adj"/>
              </a:avLst>
            </a:prstGeom>
            <a:solidFill>
              <a:srgbClr val="599BD5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8" name="Google Shape;228;p9"/>
            <p:cNvSpPr txBox="1"/>
            <p:nvPr/>
          </p:nvSpPr>
          <p:spPr>
            <a:xfrm>
              <a:off x="43523" y="1493978"/>
              <a:ext cx="1657177" cy="78606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7150" lIns="57150" spcFirstLastPara="1" rIns="57150" wrap="square" tIns="571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500"/>
                <a:buFont typeface="Calibri"/>
                <a:buNone/>
              </a:pPr>
              <a:r>
                <a:rPr lang="es-ES" sz="15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Evaluation</a:t>
              </a:r>
              <a:endParaRPr sz="15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2021-01-25T14:27:07Z</dcterms:created>
  <dc:creator>Nieves</dc:creator>
</cp:coreProperties>
</file>