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sldIdLst>
    <p:sldId id="256" r:id="rId2"/>
    <p:sldId id="257" r:id="rId3"/>
    <p:sldId id="288" r:id="rId4"/>
    <p:sldId id="259" r:id="rId5"/>
    <p:sldId id="260" r:id="rId6"/>
    <p:sldId id="261" r:id="rId7"/>
    <p:sldId id="262" r:id="rId8"/>
    <p:sldId id="296" r:id="rId9"/>
    <p:sldId id="297" r:id="rId10"/>
    <p:sldId id="263" r:id="rId11"/>
    <p:sldId id="298" r:id="rId12"/>
    <p:sldId id="289" r:id="rId13"/>
    <p:sldId id="290" r:id="rId14"/>
    <p:sldId id="299" r:id="rId15"/>
    <p:sldId id="291" r:id="rId16"/>
    <p:sldId id="265" r:id="rId17"/>
    <p:sldId id="266" r:id="rId18"/>
    <p:sldId id="267" r:id="rId19"/>
    <p:sldId id="269" r:id="rId20"/>
    <p:sldId id="274" r:id="rId21"/>
    <p:sldId id="275" r:id="rId22"/>
    <p:sldId id="279" r:id="rId23"/>
    <p:sldId id="280" r:id="rId24"/>
    <p:sldId id="281" r:id="rId25"/>
    <p:sldId id="283" r:id="rId26"/>
    <p:sldId id="284" r:id="rId27"/>
    <p:sldId id="285" r:id="rId28"/>
    <p:sldId id="294" r:id="rId29"/>
    <p:sldId id="293" r:id="rId30"/>
    <p:sldId id="300" r:id="rId31"/>
    <p:sldId id="287" r:id="rId32"/>
  </p:sldIdLst>
  <p:sldSz cx="12192000" cy="6858000"/>
  <p:notesSz cx="9928225"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9" roundtripDataSignature="AMtx7mgADv+Qj2sGN+iKcVKbe2OAPvGqw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A61EF74-6259-41AF-8251-B017F89CE7C9}">
  <a:tblStyle styleId="{BA61EF74-6259-41AF-8251-B017F89CE7C9}" styleName="Table_0">
    <a:wholeTbl>
      <a:tcTxStyle b="off" i="off">
        <a:font>
          <a:latin typeface="Trebuchet MS"/>
          <a:ea typeface="Trebuchet MS"/>
          <a:cs typeface="Trebuchet M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AF1"/>
          </a:solidFill>
        </a:fill>
      </a:tcStyle>
    </a:wholeTbl>
    <a:band1H>
      <a:tcTxStyle b="off" i="off"/>
      <a:tcStyle>
        <a:tcBdr/>
        <a:fill>
          <a:solidFill>
            <a:srgbClr val="CED2E2"/>
          </a:solidFill>
        </a:fill>
      </a:tcStyle>
    </a:band1H>
    <a:band2H>
      <a:tcTxStyle b="off" i="off"/>
      <a:tcStyle>
        <a:tcBdr/>
      </a:tcStyle>
    </a:band2H>
    <a:band1V>
      <a:tcTxStyle b="off" i="off"/>
      <a:tcStyle>
        <a:tcBdr/>
        <a:fill>
          <a:solidFill>
            <a:srgbClr val="CED2E2"/>
          </a:solidFill>
        </a:fill>
      </a:tcStyle>
    </a:band1V>
    <a:band2V>
      <a:tcTxStyle b="off" i="off"/>
      <a:tcStyle>
        <a:tcBdr/>
      </a:tcStyle>
    </a:band2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Trebuchet MS"/>
          <a:ea typeface="Trebuchet MS"/>
          <a:cs typeface="Trebuchet M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07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302125" cy="34131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622925" y="0"/>
            <a:ext cx="4303713" cy="341313"/>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456363"/>
            <a:ext cx="4302125" cy="34131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622925" y="6456363"/>
            <a:ext cx="4303713" cy="3413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pl-PL"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p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1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7" name="Google Shape;247;p12: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4: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2" name="Google Shape;282;p14: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19: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0" name="Google Shape;320;p19: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20: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7" name="Google Shape;327;p2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24: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73" name="Google Shape;373;p24: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25: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0" name="Google Shape;380;p25: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p26: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6" name="Google Shape;386;p26: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28: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9" name="Google Shape;399;p28: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29: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5" name="Google Shape;405;p29: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2: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p30: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11" name="Google Shape;411;p3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p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83444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d0874396ff_0_10:notes"/>
          <p:cNvSpPr txBox="1">
            <a:spLocks noGrp="1"/>
          </p:cNvSpPr>
          <p:nvPr>
            <p:ph type="body" idx="1"/>
          </p:nvPr>
        </p:nvSpPr>
        <p:spPr>
          <a:xfrm>
            <a:off x="992188" y="3271838"/>
            <a:ext cx="7943700" cy="2676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6" name="Google Shape;426;gd0874396ff_0_1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2: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6" name="Google Shape;176;p4: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5: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p5: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6: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p6: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7: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6" name="Google Shape;196;p7: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8: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8: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0: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4" name="Google Shape;214;p1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Slajd tytułowy" type="title">
  <p:cSld name="TITLE">
    <p:spTree>
      <p:nvGrpSpPr>
        <p:cNvPr id="1" name="Shape 29"/>
        <p:cNvGrpSpPr/>
        <p:nvPr/>
      </p:nvGrpSpPr>
      <p:grpSpPr>
        <a:xfrm>
          <a:off x="0" y="0"/>
          <a:ext cx="0" cy="0"/>
          <a:chOff x="0" y="0"/>
          <a:chExt cx="0" cy="0"/>
        </a:xfrm>
      </p:grpSpPr>
      <p:grpSp>
        <p:nvGrpSpPr>
          <p:cNvPr id="30" name="Google Shape;30;p34"/>
          <p:cNvGrpSpPr/>
          <p:nvPr/>
        </p:nvGrpSpPr>
        <p:grpSpPr>
          <a:xfrm>
            <a:off x="0" y="-8467"/>
            <a:ext cx="12192000" cy="6866467"/>
            <a:chOff x="0" y="-8467"/>
            <a:chExt cx="12192000" cy="6866467"/>
          </a:xfrm>
        </p:grpSpPr>
        <p:cxnSp>
          <p:nvCxnSpPr>
            <p:cNvPr id="31" name="Google Shape;31;p34"/>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32" name="Google Shape;32;p34"/>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33" name="Google Shape;33;p34"/>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411"/>
              </a:schemeClr>
            </a:solidFill>
            <a:ln>
              <a:noFill/>
            </a:ln>
          </p:spPr>
        </p:sp>
        <p:sp>
          <p:nvSpPr>
            <p:cNvPr id="34" name="Google Shape;34;p34"/>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5" name="Google Shape;35;p34"/>
            <p:cNvSpPr/>
            <p:nvPr/>
          </p:nvSpPr>
          <p:spPr>
            <a:xfrm>
              <a:off x="8932333" y="3048000"/>
              <a:ext cx="3259667" cy="3810000"/>
            </a:xfrm>
            <a:prstGeom prst="triangle">
              <a:avLst>
                <a:gd name="adj" fmla="val 100000"/>
              </a:avLst>
            </a:prstGeom>
            <a:solidFill>
              <a:schemeClr val="accent2">
                <a:alpha val="71372"/>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34"/>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477B2">
                <a:alpha val="69411"/>
              </a:srgbClr>
            </a:solidFill>
            <a:ln>
              <a:noFill/>
            </a:ln>
          </p:spPr>
        </p:sp>
        <p:sp>
          <p:nvSpPr>
            <p:cNvPr id="37" name="Google Shape;37;p34"/>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8FA1CF">
                <a:alpha val="69411"/>
              </a:srgbClr>
            </a:solidFill>
            <a:ln>
              <a:noFill/>
            </a:ln>
          </p:spPr>
        </p:sp>
        <p:sp>
          <p:nvSpPr>
            <p:cNvPr id="38" name="Google Shape;38;p34"/>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313"/>
              </a:schemeClr>
            </a:solidFill>
            <a:ln>
              <a:noFill/>
            </a:ln>
          </p:spPr>
        </p:sp>
        <p:sp>
          <p:nvSpPr>
            <p:cNvPr id="39" name="Google Shape;39;p34"/>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34"/>
            <p:cNvSpPr/>
            <p:nvPr/>
          </p:nvSpPr>
          <p:spPr>
            <a:xfrm rot="10800000">
              <a:off x="0" y="0"/>
              <a:ext cx="842596" cy="5666154"/>
            </a:xfrm>
            <a:prstGeom prst="triangle">
              <a:avLst>
                <a:gd name="adj" fmla="val 100000"/>
              </a:avLst>
            </a:prstGeom>
            <a:solidFill>
              <a:schemeClr val="accent1">
                <a:alpha val="8431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1" name="Google Shape;41;p34"/>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4"/>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a:endParaRPr/>
          </a:p>
        </p:txBody>
      </p:sp>
      <p:sp>
        <p:nvSpPr>
          <p:cNvPr id="43" name="Google Shape;43;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pic>
        <p:nvPicPr>
          <p:cNvPr id="46" name="Google Shape;46;p34"/>
          <p:cNvPicPr preferRelativeResize="0"/>
          <p:nvPr/>
        </p:nvPicPr>
        <p:blipFill rotWithShape="1">
          <a:blip r:embed="rId2">
            <a:alphaModFix/>
          </a:blip>
          <a:srcRect/>
          <a:stretch/>
        </p:blipFill>
        <p:spPr>
          <a:xfrm>
            <a:off x="5139711" y="299849"/>
            <a:ext cx="3583657" cy="788834"/>
          </a:xfrm>
          <a:prstGeom prst="rect">
            <a:avLst/>
          </a:prstGeom>
          <a:noFill/>
          <a:ln>
            <a:noFill/>
          </a:ln>
        </p:spPr>
      </p:pic>
      <p:sp>
        <p:nvSpPr>
          <p:cNvPr id="47" name="Google Shape;47;p34"/>
          <p:cNvSpPr/>
          <p:nvPr/>
        </p:nvSpPr>
        <p:spPr>
          <a:xfrm>
            <a:off x="606448" y="6455477"/>
            <a:ext cx="864834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pl-PL" sz="800" b="1" i="0" u="none" strike="noStrike" cap="non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sz="800" b="0" i="0" u="none" strike="noStrike" cap="none">
              <a:solidFill>
                <a:schemeClr val="dk1"/>
              </a:solidFill>
              <a:latin typeface="Trebuchet MS"/>
              <a:ea typeface="Trebuchet MS"/>
              <a:cs typeface="Trebuchet MS"/>
              <a:sym typeface="Trebuchet MS"/>
            </a:endParaRPr>
          </a:p>
        </p:txBody>
      </p:sp>
      <p:pic>
        <p:nvPicPr>
          <p:cNvPr id="48" name="Google Shape;48;p34"/>
          <p:cNvPicPr preferRelativeResize="0"/>
          <p:nvPr/>
        </p:nvPicPr>
        <p:blipFill rotWithShape="1">
          <a:blip r:embed="rId3">
            <a:alphaModFix/>
          </a:blip>
          <a:srcRect/>
          <a:stretch/>
        </p:blipFill>
        <p:spPr>
          <a:xfrm>
            <a:off x="3234239" y="312162"/>
            <a:ext cx="1447364" cy="76420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Karta nazwy">
  <p:cSld name="Karta nazwy">
    <p:spTree>
      <p:nvGrpSpPr>
        <p:cNvPr id="1" name="Shape 122"/>
        <p:cNvGrpSpPr/>
        <p:nvPr/>
      </p:nvGrpSpPr>
      <p:grpSpPr>
        <a:xfrm>
          <a:off x="0" y="0"/>
          <a:ext cx="0" cy="0"/>
          <a:chOff x="0" y="0"/>
          <a:chExt cx="0" cy="0"/>
        </a:xfrm>
      </p:grpSpPr>
      <p:sp>
        <p:nvSpPr>
          <p:cNvPr id="123" name="Google Shape;123;p46"/>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46"/>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25" name="Google Shape;125;p4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4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4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Karta nazwy cytatu">
  <p:cSld name="Karta nazwy cytatu">
    <p:spTree>
      <p:nvGrpSpPr>
        <p:cNvPr id="1" name="Shape 128"/>
        <p:cNvGrpSpPr/>
        <p:nvPr/>
      </p:nvGrpSpPr>
      <p:grpSpPr>
        <a:xfrm>
          <a:off x="0" y="0"/>
          <a:ext cx="0" cy="0"/>
          <a:chOff x="0" y="0"/>
          <a:chExt cx="0" cy="0"/>
        </a:xfrm>
      </p:grpSpPr>
      <p:sp>
        <p:nvSpPr>
          <p:cNvPr id="129" name="Google Shape;129;p47"/>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47"/>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rgbClr val="3F3F3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1" name="Google Shape;131;p47"/>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32" name="Google Shape;132;p4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4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p4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
        <p:nvSpPr>
          <p:cNvPr id="135" name="Google Shape;135;p47"/>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36" name="Google Shape;136;p47"/>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rawda lub fałsz">
  <p:cSld name="Prawda lub fałsz">
    <p:spTree>
      <p:nvGrpSpPr>
        <p:cNvPr id="1" name="Shape 137"/>
        <p:cNvGrpSpPr/>
        <p:nvPr/>
      </p:nvGrpSpPr>
      <p:grpSpPr>
        <a:xfrm>
          <a:off x="0" y="0"/>
          <a:ext cx="0" cy="0"/>
          <a:chOff x="0" y="0"/>
          <a:chExt cx="0" cy="0"/>
        </a:xfrm>
      </p:grpSpPr>
      <p:sp>
        <p:nvSpPr>
          <p:cNvPr id="138" name="Google Shape;138;p48"/>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48"/>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chemeClr val="accent1"/>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40" name="Google Shape;140;p48"/>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41" name="Google Shape;141;p4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4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4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ytuł i tekst pionowy" type="vertTx">
  <p:cSld name="VERTICAL_TEXT">
    <p:spTree>
      <p:nvGrpSpPr>
        <p:cNvPr id="1" name="Shape 144"/>
        <p:cNvGrpSpPr/>
        <p:nvPr/>
      </p:nvGrpSpPr>
      <p:grpSpPr>
        <a:xfrm>
          <a:off x="0" y="0"/>
          <a:ext cx="0" cy="0"/>
          <a:chOff x="0" y="0"/>
          <a:chExt cx="0" cy="0"/>
        </a:xfrm>
      </p:grpSpPr>
      <p:sp>
        <p:nvSpPr>
          <p:cNvPr id="145" name="Google Shape;145;p4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49"/>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47" name="Google Shape;147;p4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4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4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ytuł pionowy i tekst" type="vertTitleAndTx">
  <p:cSld name="VERTICAL_TITLE_AND_VERTICAL_TEXT">
    <p:spTree>
      <p:nvGrpSpPr>
        <p:cNvPr id="1" name="Shape 150"/>
        <p:cNvGrpSpPr/>
        <p:nvPr/>
      </p:nvGrpSpPr>
      <p:grpSpPr>
        <a:xfrm>
          <a:off x="0" y="0"/>
          <a:ext cx="0" cy="0"/>
          <a:chOff x="0" y="0"/>
          <a:chExt cx="0" cy="0"/>
        </a:xfrm>
      </p:grpSpPr>
      <p:sp>
        <p:nvSpPr>
          <p:cNvPr id="151" name="Google Shape;151;p50"/>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50"/>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53" name="Google Shape;153;p5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5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5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ytuł i zawartość" type="obj">
  <p:cSld name="OBJECT">
    <p:spTree>
      <p:nvGrpSpPr>
        <p:cNvPr id="1" name="Shape 49"/>
        <p:cNvGrpSpPr/>
        <p:nvPr/>
      </p:nvGrpSpPr>
      <p:grpSpPr>
        <a:xfrm>
          <a:off x="0" y="0"/>
          <a:ext cx="0" cy="0"/>
          <a:chOff x="0" y="0"/>
          <a:chExt cx="0" cy="0"/>
        </a:xfrm>
      </p:grpSpPr>
      <p:sp>
        <p:nvSpPr>
          <p:cNvPr id="50" name="Google Shape;50;p3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2" name="Google Shape;52;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wa elementy zawartości" type="twoObj">
  <p:cSld name="TWO_OBJECTS">
    <p:spTree>
      <p:nvGrpSpPr>
        <p:cNvPr id="1" name="Shape 61"/>
        <p:cNvGrpSpPr/>
        <p:nvPr/>
      </p:nvGrpSpPr>
      <p:grpSpPr>
        <a:xfrm>
          <a:off x="0" y="0"/>
          <a:ext cx="0" cy="0"/>
          <a:chOff x="0" y="0"/>
          <a:chExt cx="0" cy="0"/>
        </a:xfrm>
      </p:grpSpPr>
      <p:sp>
        <p:nvSpPr>
          <p:cNvPr id="62" name="Google Shape;62;p3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37"/>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4" name="Google Shape;64;p37"/>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5" name="Google Shape;65;p3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3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orównanie" type="twoTxTwoObj">
  <p:cSld name="TWO_OBJECTS_WITH_TEXT">
    <p:spTree>
      <p:nvGrpSpPr>
        <p:cNvPr id="1" name="Shape 80"/>
        <p:cNvGrpSpPr/>
        <p:nvPr/>
      </p:nvGrpSpPr>
      <p:grpSpPr>
        <a:xfrm>
          <a:off x="0" y="0"/>
          <a:ext cx="0" cy="0"/>
          <a:chOff x="0" y="0"/>
          <a:chExt cx="0" cy="0"/>
        </a:xfrm>
      </p:grpSpPr>
      <p:sp>
        <p:nvSpPr>
          <p:cNvPr id="81" name="Google Shape;81;p4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0"/>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83" name="Google Shape;83;p40"/>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84" name="Google Shape;84;p40"/>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85" name="Google Shape;85;p40"/>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86" name="Google Shape;86;p4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4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4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sty" type="blank">
  <p:cSld name="BLANK">
    <p:spTree>
      <p:nvGrpSpPr>
        <p:cNvPr id="1" name="Shape 89"/>
        <p:cNvGrpSpPr/>
        <p:nvPr/>
      </p:nvGrpSpPr>
      <p:grpSpPr>
        <a:xfrm>
          <a:off x="0" y="0"/>
          <a:ext cx="0" cy="0"/>
          <a:chOff x="0" y="0"/>
          <a:chExt cx="0" cy="0"/>
        </a:xfrm>
      </p:grpSpPr>
      <p:sp>
        <p:nvSpPr>
          <p:cNvPr id="90" name="Google Shape;90;p4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4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4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Zawartość z podpisem" type="objTx">
  <p:cSld name="OBJECT_WITH_CAPTION_TEXT">
    <p:spTree>
      <p:nvGrpSpPr>
        <p:cNvPr id="1" name="Shape 93"/>
        <p:cNvGrpSpPr/>
        <p:nvPr/>
      </p:nvGrpSpPr>
      <p:grpSpPr>
        <a:xfrm>
          <a:off x="0" y="0"/>
          <a:ext cx="0" cy="0"/>
          <a:chOff x="0" y="0"/>
          <a:chExt cx="0" cy="0"/>
        </a:xfrm>
      </p:grpSpPr>
      <p:sp>
        <p:nvSpPr>
          <p:cNvPr id="94" name="Google Shape;94;p42"/>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42"/>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96" name="Google Shape;96;p42"/>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120"/>
              <a:buNone/>
              <a:defRPr sz="1400"/>
            </a:lvl1pPr>
            <a:lvl2pPr marL="914400" lvl="1" indent="-228600" algn="l">
              <a:lnSpc>
                <a:spcPct val="100000"/>
              </a:lnSpc>
              <a:spcBef>
                <a:spcPts val="1000"/>
              </a:spcBef>
              <a:spcAft>
                <a:spcPts val="0"/>
              </a:spcAft>
              <a:buSzPts val="1120"/>
              <a:buNone/>
              <a:defRPr sz="1400"/>
            </a:lvl2pPr>
            <a:lvl3pPr marL="1371600" lvl="2" indent="-228600" algn="l">
              <a:lnSpc>
                <a:spcPct val="100000"/>
              </a:lnSpc>
              <a:spcBef>
                <a:spcPts val="1000"/>
              </a:spcBef>
              <a:spcAft>
                <a:spcPts val="0"/>
              </a:spcAft>
              <a:buSzPts val="960"/>
              <a:buNone/>
              <a:defRPr sz="1200"/>
            </a:lvl3pPr>
            <a:lvl4pPr marL="1828800" lvl="3" indent="-228600" algn="l">
              <a:lnSpc>
                <a:spcPct val="100000"/>
              </a:lnSpc>
              <a:spcBef>
                <a:spcPts val="1000"/>
              </a:spcBef>
              <a:spcAft>
                <a:spcPts val="0"/>
              </a:spcAft>
              <a:buSzPts val="800"/>
              <a:buNone/>
              <a:defRPr sz="1000"/>
            </a:lvl4pPr>
            <a:lvl5pPr marL="2286000" lvl="4" indent="-228600" algn="l">
              <a:lnSpc>
                <a:spcPct val="100000"/>
              </a:lnSpc>
              <a:spcBef>
                <a:spcPts val="1000"/>
              </a:spcBef>
              <a:spcAft>
                <a:spcPts val="0"/>
              </a:spcAft>
              <a:buSzPts val="800"/>
              <a:buNone/>
              <a:defRPr sz="1000"/>
            </a:lvl5pPr>
            <a:lvl6pPr marL="2743200" lvl="5" indent="-228600" algn="l">
              <a:lnSpc>
                <a:spcPct val="100000"/>
              </a:lnSpc>
              <a:spcBef>
                <a:spcPts val="1000"/>
              </a:spcBef>
              <a:spcAft>
                <a:spcPts val="0"/>
              </a:spcAft>
              <a:buSzPts val="800"/>
              <a:buNone/>
              <a:defRPr sz="1000"/>
            </a:lvl6pPr>
            <a:lvl7pPr marL="3200400" lvl="6" indent="-228600" algn="l">
              <a:lnSpc>
                <a:spcPct val="100000"/>
              </a:lnSpc>
              <a:spcBef>
                <a:spcPts val="1000"/>
              </a:spcBef>
              <a:spcAft>
                <a:spcPts val="0"/>
              </a:spcAft>
              <a:buSzPts val="800"/>
              <a:buNone/>
              <a:defRPr sz="1000"/>
            </a:lvl7pPr>
            <a:lvl8pPr marL="3657600" lvl="7" indent="-228600" algn="l">
              <a:lnSpc>
                <a:spcPct val="100000"/>
              </a:lnSpc>
              <a:spcBef>
                <a:spcPts val="1000"/>
              </a:spcBef>
              <a:spcAft>
                <a:spcPts val="0"/>
              </a:spcAft>
              <a:buSzPts val="800"/>
              <a:buNone/>
              <a:defRPr sz="1000"/>
            </a:lvl8pPr>
            <a:lvl9pPr marL="4114800" lvl="8" indent="-228600" algn="l">
              <a:lnSpc>
                <a:spcPct val="100000"/>
              </a:lnSpc>
              <a:spcBef>
                <a:spcPts val="1000"/>
              </a:spcBef>
              <a:spcAft>
                <a:spcPts val="0"/>
              </a:spcAft>
              <a:buSzPts val="800"/>
              <a:buNone/>
              <a:defRPr sz="1000"/>
            </a:lvl9pPr>
          </a:lstStyle>
          <a:p>
            <a:endParaRPr/>
          </a:p>
        </p:txBody>
      </p:sp>
      <p:sp>
        <p:nvSpPr>
          <p:cNvPr id="97" name="Google Shape;97;p4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4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4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braz z podpisem" type="picTx">
  <p:cSld name="PICTURE_WITH_CAPTION_TEXT">
    <p:spTree>
      <p:nvGrpSpPr>
        <p:cNvPr id="1" name="Shape 100"/>
        <p:cNvGrpSpPr/>
        <p:nvPr/>
      </p:nvGrpSpPr>
      <p:grpSpPr>
        <a:xfrm>
          <a:off x="0" y="0"/>
          <a:ext cx="0" cy="0"/>
          <a:chOff x="0" y="0"/>
          <a:chExt cx="0" cy="0"/>
        </a:xfrm>
      </p:grpSpPr>
      <p:sp>
        <p:nvSpPr>
          <p:cNvPr id="101" name="Google Shape;101;p43"/>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400"/>
              <a:buFont typeface="Trebuchet MS"/>
              <a:buNone/>
              <a:defRPr sz="24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43"/>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rmAutofit/>
          </a:bodyPr>
          <a:lstStyle>
            <a:lvl1pPr marR="0" lvl="0" algn="ctr"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103" name="Google Shape;103;p43"/>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960"/>
              <a:buNone/>
              <a:defRPr sz="1200"/>
            </a:lvl1pPr>
            <a:lvl2pPr marL="914400" lvl="1" indent="-228600" algn="l">
              <a:lnSpc>
                <a:spcPct val="100000"/>
              </a:lnSpc>
              <a:spcBef>
                <a:spcPts val="1000"/>
              </a:spcBef>
              <a:spcAft>
                <a:spcPts val="0"/>
              </a:spcAft>
              <a:buSzPts val="960"/>
              <a:buNone/>
              <a:defRPr sz="1200"/>
            </a:lvl2pPr>
            <a:lvl3pPr marL="1371600" lvl="2" indent="-228600" algn="l">
              <a:lnSpc>
                <a:spcPct val="100000"/>
              </a:lnSpc>
              <a:spcBef>
                <a:spcPts val="1000"/>
              </a:spcBef>
              <a:spcAft>
                <a:spcPts val="0"/>
              </a:spcAft>
              <a:buSzPts val="800"/>
              <a:buNone/>
              <a:defRPr sz="1000"/>
            </a:lvl3pPr>
            <a:lvl4pPr marL="1828800" lvl="3" indent="-228600" algn="l">
              <a:lnSpc>
                <a:spcPct val="100000"/>
              </a:lnSpc>
              <a:spcBef>
                <a:spcPts val="1000"/>
              </a:spcBef>
              <a:spcAft>
                <a:spcPts val="0"/>
              </a:spcAft>
              <a:buSzPts val="720"/>
              <a:buNone/>
              <a:defRPr sz="900"/>
            </a:lvl4pPr>
            <a:lvl5pPr marL="2286000" lvl="4" indent="-228600" algn="l">
              <a:lnSpc>
                <a:spcPct val="100000"/>
              </a:lnSpc>
              <a:spcBef>
                <a:spcPts val="1000"/>
              </a:spcBef>
              <a:spcAft>
                <a:spcPts val="0"/>
              </a:spcAft>
              <a:buSzPts val="720"/>
              <a:buNone/>
              <a:defRPr sz="900"/>
            </a:lvl5pPr>
            <a:lvl6pPr marL="2743200" lvl="5" indent="-228600" algn="l">
              <a:lnSpc>
                <a:spcPct val="100000"/>
              </a:lnSpc>
              <a:spcBef>
                <a:spcPts val="1000"/>
              </a:spcBef>
              <a:spcAft>
                <a:spcPts val="0"/>
              </a:spcAft>
              <a:buSzPts val="720"/>
              <a:buNone/>
              <a:defRPr sz="900"/>
            </a:lvl6pPr>
            <a:lvl7pPr marL="3200400" lvl="6" indent="-228600" algn="l">
              <a:lnSpc>
                <a:spcPct val="100000"/>
              </a:lnSpc>
              <a:spcBef>
                <a:spcPts val="1000"/>
              </a:spcBef>
              <a:spcAft>
                <a:spcPts val="0"/>
              </a:spcAft>
              <a:buSzPts val="720"/>
              <a:buNone/>
              <a:defRPr sz="900"/>
            </a:lvl7pPr>
            <a:lvl8pPr marL="3657600" lvl="7" indent="-228600" algn="l">
              <a:lnSpc>
                <a:spcPct val="100000"/>
              </a:lnSpc>
              <a:spcBef>
                <a:spcPts val="1000"/>
              </a:spcBef>
              <a:spcAft>
                <a:spcPts val="0"/>
              </a:spcAft>
              <a:buSzPts val="720"/>
              <a:buNone/>
              <a:defRPr sz="900"/>
            </a:lvl8pPr>
            <a:lvl9pPr marL="4114800" lvl="8" indent="-228600" algn="l">
              <a:lnSpc>
                <a:spcPct val="100000"/>
              </a:lnSpc>
              <a:spcBef>
                <a:spcPts val="1000"/>
              </a:spcBef>
              <a:spcAft>
                <a:spcPts val="0"/>
              </a:spcAft>
              <a:buSzPts val="720"/>
              <a:buNone/>
              <a:defRPr sz="900"/>
            </a:lvl9pPr>
          </a:lstStyle>
          <a:p>
            <a:endParaRPr/>
          </a:p>
        </p:txBody>
      </p:sp>
      <p:sp>
        <p:nvSpPr>
          <p:cNvPr id="104" name="Google Shape;104;p4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4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4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ytuł i podpis">
  <p:cSld name="Tytuł i podpis">
    <p:spTree>
      <p:nvGrpSpPr>
        <p:cNvPr id="1" name="Shape 107"/>
        <p:cNvGrpSpPr/>
        <p:nvPr/>
      </p:nvGrpSpPr>
      <p:grpSpPr>
        <a:xfrm>
          <a:off x="0" y="0"/>
          <a:ext cx="0" cy="0"/>
          <a:chOff x="0" y="0"/>
          <a:chExt cx="0" cy="0"/>
        </a:xfrm>
      </p:grpSpPr>
      <p:sp>
        <p:nvSpPr>
          <p:cNvPr id="108" name="Google Shape;108;p44"/>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44"/>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0" name="Google Shape;110;p4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4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4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ferta z podpisem">
  <p:cSld name="Oferta z podpisem">
    <p:spTree>
      <p:nvGrpSpPr>
        <p:cNvPr id="1" name="Shape 113"/>
        <p:cNvGrpSpPr/>
        <p:nvPr/>
      </p:nvGrpSpPr>
      <p:grpSpPr>
        <a:xfrm>
          <a:off x="0" y="0"/>
          <a:ext cx="0" cy="0"/>
          <a:chOff x="0" y="0"/>
          <a:chExt cx="0" cy="0"/>
        </a:xfrm>
      </p:grpSpPr>
      <p:sp>
        <p:nvSpPr>
          <p:cNvPr id="114" name="Google Shape;114;p45"/>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45"/>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1000"/>
              </a:spcBef>
              <a:spcAft>
                <a:spcPts val="0"/>
              </a:spcAft>
              <a:buSzPts val="1280"/>
              <a:buFont typeface="Trebuchet MS"/>
              <a:buNone/>
              <a:defRPr sz="1600">
                <a:solidFill>
                  <a:srgbClr val="7F7F7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16" name="Google Shape;116;p45"/>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7" name="Google Shape;117;p4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4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4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
        <p:nvSpPr>
          <p:cNvPr id="120" name="Google Shape;120;p45"/>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21" name="Google Shape;121;p45"/>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800" b="0" i="0" u="none" strike="noStrike" cap="none">
              <a:solidFill>
                <a:srgbClr val="8FA1C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33"/>
          <p:cNvGrpSpPr/>
          <p:nvPr/>
        </p:nvGrpSpPr>
        <p:grpSpPr>
          <a:xfrm>
            <a:off x="0" y="-8467"/>
            <a:ext cx="12192000" cy="6866467"/>
            <a:chOff x="0" y="-8467"/>
            <a:chExt cx="12192000" cy="6866467"/>
          </a:xfrm>
        </p:grpSpPr>
        <p:cxnSp>
          <p:nvCxnSpPr>
            <p:cNvPr id="11" name="Google Shape;11;p33"/>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Google Shape;12;p33"/>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Google Shape;13;p33"/>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411"/>
              </a:schemeClr>
            </a:solidFill>
            <a:ln>
              <a:noFill/>
            </a:ln>
          </p:spPr>
        </p:sp>
        <p:sp>
          <p:nvSpPr>
            <p:cNvPr id="14" name="Google Shape;14;p3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33"/>
            <p:cNvSpPr/>
            <p:nvPr/>
          </p:nvSpPr>
          <p:spPr>
            <a:xfrm>
              <a:off x="8932333" y="3048000"/>
              <a:ext cx="3259667" cy="3810000"/>
            </a:xfrm>
            <a:prstGeom prst="triangle">
              <a:avLst>
                <a:gd name="adj" fmla="val 100000"/>
              </a:avLst>
            </a:prstGeom>
            <a:solidFill>
              <a:schemeClr val="accent2">
                <a:alpha val="71372"/>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33"/>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477B2">
                <a:alpha val="69411"/>
              </a:srgbClr>
            </a:solidFill>
            <a:ln>
              <a:noFill/>
            </a:ln>
          </p:spPr>
        </p:sp>
        <p:sp>
          <p:nvSpPr>
            <p:cNvPr id="17" name="Google Shape;17;p3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8FA1CF">
                <a:alpha val="69411"/>
              </a:srgbClr>
            </a:solidFill>
            <a:ln>
              <a:noFill/>
            </a:ln>
          </p:spPr>
        </p:sp>
        <p:sp>
          <p:nvSpPr>
            <p:cNvPr id="18" name="Google Shape;18;p33"/>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313"/>
              </a:schemeClr>
            </a:solidFill>
            <a:ln>
              <a:noFill/>
            </a:ln>
          </p:spPr>
        </p:sp>
        <p:sp>
          <p:nvSpPr>
            <p:cNvPr id="19" name="Google Shape;19;p33"/>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33"/>
            <p:cNvSpPr/>
            <p:nvPr/>
          </p:nvSpPr>
          <p:spPr>
            <a:xfrm>
              <a:off x="0" y="4013200"/>
              <a:ext cx="448733" cy="2844800"/>
            </a:xfrm>
            <a:prstGeom prst="triangle">
              <a:avLst>
                <a:gd name="adj" fmla="val 0"/>
              </a:avLst>
            </a:prstGeom>
            <a:solidFill>
              <a:schemeClr val="accent1">
                <a:alpha val="8431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1" name="Google Shape;21;p3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22" name="Google Shape;22;p3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lnSpc>
                <a:spcPct val="100000"/>
              </a:lnSpc>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lnSpc>
                <a:spcPct val="100000"/>
              </a:lnSpc>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lnSpc>
                <a:spcPct val="100000"/>
              </a:lnSpc>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pic>
        <p:nvPicPr>
          <p:cNvPr id="26" name="Google Shape;26;p33"/>
          <p:cNvPicPr preferRelativeResize="0"/>
          <p:nvPr/>
        </p:nvPicPr>
        <p:blipFill rotWithShape="1">
          <a:blip r:embed="rId16">
            <a:alphaModFix/>
          </a:blip>
          <a:srcRect/>
          <a:stretch/>
        </p:blipFill>
        <p:spPr>
          <a:xfrm>
            <a:off x="60298" y="94543"/>
            <a:ext cx="965131" cy="509589"/>
          </a:xfrm>
          <a:prstGeom prst="rect">
            <a:avLst/>
          </a:prstGeom>
          <a:noFill/>
          <a:ln>
            <a:noFill/>
          </a:ln>
        </p:spPr>
      </p:pic>
      <p:pic>
        <p:nvPicPr>
          <p:cNvPr id="27" name="Google Shape;27;p33"/>
          <p:cNvPicPr preferRelativeResize="0"/>
          <p:nvPr/>
        </p:nvPicPr>
        <p:blipFill rotWithShape="1">
          <a:blip r:embed="rId17">
            <a:alphaModFix/>
          </a:blip>
          <a:srcRect/>
          <a:stretch/>
        </p:blipFill>
        <p:spPr>
          <a:xfrm>
            <a:off x="7537647" y="147908"/>
            <a:ext cx="1830191" cy="402861"/>
          </a:xfrm>
          <a:prstGeom prst="rect">
            <a:avLst/>
          </a:prstGeom>
          <a:noFill/>
          <a:ln>
            <a:noFill/>
          </a:ln>
        </p:spPr>
      </p:pic>
      <p:sp>
        <p:nvSpPr>
          <p:cNvPr id="28" name="Google Shape;28;p33"/>
          <p:cNvSpPr/>
          <p:nvPr/>
        </p:nvSpPr>
        <p:spPr>
          <a:xfrm>
            <a:off x="606448" y="6455477"/>
            <a:ext cx="864834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pl-PL" sz="800" b="1" i="0" u="none" strike="noStrike" cap="non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sz="800" b="0" i="0" u="none" strike="noStrike" cap="none">
              <a:solidFill>
                <a:schemeClr val="dk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practice.eu/en/news/28382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IXhnWUmMv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co.gov.uk/" TargetMode="External"/><Relationship Id="rId2" Type="http://schemas.openxmlformats.org/officeDocument/2006/relationships/hyperlink" Target="http://www.dpa.gr/portal/page?_pageid=33,40911&amp;_dad=portal&amp;_schema=PORTA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
          <p:cNvSpPr txBox="1">
            <a:spLocks noGrp="1"/>
          </p:cNvSpPr>
          <p:nvPr>
            <p:ph type="subTitle" idx="1"/>
          </p:nvPr>
        </p:nvSpPr>
        <p:spPr>
          <a:xfrm>
            <a:off x="1349124" y="4192148"/>
            <a:ext cx="7766936" cy="1968028"/>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lnSpc>
                <a:spcPct val="100000"/>
              </a:lnSpc>
              <a:spcBef>
                <a:spcPts val="1000"/>
              </a:spcBef>
              <a:spcAft>
                <a:spcPts val="0"/>
              </a:spcAft>
              <a:buSzPct val="86486"/>
              <a:buNone/>
            </a:pPr>
            <a:r>
              <a:rPr lang="pl-PL" dirty="0"/>
              <a:t>Semana de </a:t>
            </a:r>
            <a:r>
              <a:rPr lang="es-ES" dirty="0" smtClean="0"/>
              <a:t>formación</a:t>
            </a:r>
            <a:r>
              <a:rPr lang="pl-PL" dirty="0" smtClean="0"/>
              <a:t> </a:t>
            </a:r>
            <a:r>
              <a:rPr lang="pl-PL" dirty="0"/>
              <a:t>3</a:t>
            </a:r>
            <a:endParaRPr dirty="0"/>
          </a:p>
          <a:p>
            <a:pPr marL="0" lvl="0" indent="0" algn="ctr" rtl="0">
              <a:lnSpc>
                <a:spcPct val="100000"/>
              </a:lnSpc>
              <a:spcBef>
                <a:spcPts val="1000"/>
              </a:spcBef>
              <a:spcAft>
                <a:spcPts val="0"/>
              </a:spcAft>
              <a:buSzPct val="86486"/>
              <a:buNone/>
            </a:pPr>
            <a:r>
              <a:rPr lang="pl-PL" dirty="0"/>
              <a:t>Lodz, Polonia (en línea)</a:t>
            </a:r>
            <a:endParaRPr dirty="0"/>
          </a:p>
          <a:p>
            <a:pPr marL="0" lvl="0" indent="0" algn="ctr" rtl="0">
              <a:lnSpc>
                <a:spcPct val="100000"/>
              </a:lnSpc>
              <a:spcBef>
                <a:spcPts val="1000"/>
              </a:spcBef>
              <a:spcAft>
                <a:spcPts val="0"/>
              </a:spcAft>
              <a:buSzPct val="86486"/>
              <a:buNone/>
            </a:pPr>
            <a:endParaRPr dirty="0"/>
          </a:p>
          <a:p>
            <a:pPr marL="1519555" algn="ctr" rtl="0">
              <a:spcBef>
                <a:spcPts val="650"/>
              </a:spcBef>
            </a:pPr>
            <a:r>
              <a:rPr lang="en-US" dirty="0" err="1" smtClean="0"/>
              <a:t>Iraklis</a:t>
            </a:r>
            <a:r>
              <a:rPr lang="en-US" dirty="0" smtClean="0"/>
              <a:t> </a:t>
            </a:r>
            <a:r>
              <a:rPr lang="en-US" dirty="0" err="1" smtClean="0"/>
              <a:t>Paraskakis</a:t>
            </a:r>
            <a:endParaRPr lang="en-US" dirty="0" smtClean="0"/>
          </a:p>
          <a:p>
            <a:pPr marL="12700" marR="5080" indent="283210" algn="ctr" rtl="0">
              <a:lnSpc>
                <a:spcPct val="123800"/>
              </a:lnSpc>
              <a:spcBef>
                <a:spcPts val="10"/>
              </a:spcBef>
            </a:pPr>
            <a:r>
              <a:rPr lang="en-US" dirty="0" smtClean="0"/>
              <a:t>Profesor, Ciencias de la Computación Departamento,</a:t>
            </a:r>
          </a:p>
          <a:p>
            <a:pPr marL="12700" marR="5080" indent="283210" algn="ctr" rtl="0">
              <a:lnSpc>
                <a:spcPct val="123800"/>
              </a:lnSpc>
              <a:spcBef>
                <a:spcPts val="10"/>
              </a:spcBef>
            </a:pPr>
            <a:r>
              <a:rPr lang="en-US" dirty="0" smtClean="0"/>
              <a:t>CIUDAD College, Universidad de York, Campus de Europa</a:t>
            </a:r>
          </a:p>
          <a:p>
            <a:pPr marL="843280" algn="ctr" rtl="0">
              <a:spcBef>
                <a:spcPts val="540"/>
              </a:spcBef>
            </a:pPr>
            <a:r>
              <a:rPr lang="en-US" dirty="0" smtClean="0"/>
              <a:t>Oficial de investigación sénior, SEERC</a:t>
            </a:r>
            <a:endParaRPr lang="en-US" dirty="0"/>
          </a:p>
        </p:txBody>
      </p:sp>
      <p:sp>
        <p:nvSpPr>
          <p:cNvPr id="161" name="Google Shape;161;p1"/>
          <p:cNvSpPr txBox="1"/>
          <p:nvPr/>
        </p:nvSpPr>
        <p:spPr>
          <a:xfrm>
            <a:off x="683037" y="1642595"/>
            <a:ext cx="9135687" cy="2938549"/>
          </a:xfrm>
          <a:prstGeom prst="rect">
            <a:avLst/>
          </a:prstGeom>
          <a:noFill/>
          <a:ln>
            <a:noFill/>
          </a:ln>
        </p:spPr>
        <p:txBody>
          <a:bodyPr spcFirstLastPara="1" wrap="square" lIns="91425" tIns="45700" rIns="91425" bIns="45700" anchor="b" anchorCtr="0">
            <a:noAutofit/>
          </a:bodyPr>
          <a:lstStyle/>
          <a:p>
            <a:pPr algn="ctr">
              <a:buClr>
                <a:schemeClr val="accent1"/>
              </a:buClr>
              <a:buSzPct val="100000"/>
            </a:pPr>
            <a:r>
              <a:rPr lang="en-US" sz="3800" dirty="0" err="1" smtClean="0">
                <a:solidFill>
                  <a:schemeClr val="accent1"/>
                </a:solidFill>
                <a:latin typeface="Trebuchet MS"/>
                <a:ea typeface="Trebuchet MS"/>
                <a:cs typeface="Trebuchet MS"/>
                <a:sym typeface="Trebuchet MS"/>
              </a:rPr>
              <a:t>Protección</a:t>
            </a:r>
            <a:r>
              <a:rPr lang="en-US" sz="3800" dirty="0" smtClean="0">
                <a:solidFill>
                  <a:schemeClr val="accent1"/>
                </a:solidFill>
                <a:latin typeface="Trebuchet MS"/>
                <a:ea typeface="Trebuchet MS"/>
                <a:cs typeface="Trebuchet MS"/>
                <a:sym typeface="Trebuchet MS"/>
              </a:rPr>
              <a:t> de </a:t>
            </a:r>
            <a:r>
              <a:rPr lang="en-US" sz="3800" dirty="0" err="1" smtClean="0">
                <a:solidFill>
                  <a:schemeClr val="accent1"/>
                </a:solidFill>
                <a:latin typeface="Trebuchet MS"/>
                <a:ea typeface="Trebuchet MS"/>
                <a:cs typeface="Trebuchet MS"/>
                <a:sym typeface="Trebuchet MS"/>
              </a:rPr>
              <a:t>Datos</a:t>
            </a:r>
            <a:r>
              <a:rPr lang="en-US" sz="3800" dirty="0" smtClean="0">
                <a:solidFill>
                  <a:schemeClr val="accent1"/>
                </a:solidFill>
                <a:latin typeface="Trebuchet MS"/>
                <a:ea typeface="Trebuchet MS"/>
                <a:cs typeface="Trebuchet MS"/>
                <a:sym typeface="Trebuchet MS"/>
              </a:rPr>
              <a:t> - Emprendimiento responsable: el papel de </a:t>
            </a:r>
            <a:r>
              <a:rPr lang="en-US" sz="3800" dirty="0" err="1" smtClean="0">
                <a:solidFill>
                  <a:schemeClr val="accent1"/>
                </a:solidFill>
                <a:latin typeface="Trebuchet MS"/>
                <a:ea typeface="Trebuchet MS"/>
                <a:cs typeface="Trebuchet MS"/>
                <a:sym typeface="Trebuchet MS"/>
              </a:rPr>
              <a:t>Blockchain</a:t>
            </a:r>
            <a:r>
              <a:rPr lang="en-US" sz="3800" dirty="0" smtClean="0">
                <a:solidFill>
                  <a:schemeClr val="accent1"/>
                </a:solidFill>
                <a:latin typeface="Trebuchet MS"/>
                <a:ea typeface="Trebuchet MS"/>
                <a:cs typeface="Trebuchet MS"/>
                <a:sym typeface="Trebuchet MS"/>
              </a:rPr>
              <a:t> y privacidad en la sociedad digital</a:t>
            </a:r>
          </a:p>
          <a:p>
            <a:pPr marL="0" marR="0" lvl="0" indent="0" algn="ctr" rtl="0">
              <a:lnSpc>
                <a:spcPct val="100000"/>
              </a:lnSpc>
              <a:spcBef>
                <a:spcPts val="0"/>
              </a:spcBef>
              <a:spcAft>
                <a:spcPts val="0"/>
              </a:spcAft>
              <a:buClr>
                <a:schemeClr val="accent1"/>
              </a:buClr>
              <a:buSzPct val="100000"/>
              <a:buFont typeface="Trebuchet MS"/>
              <a:buNone/>
            </a:pPr>
            <a:r>
              <a:rPr lang="en-US" sz="3800" dirty="0" smtClean="0">
                <a:solidFill>
                  <a:schemeClr val="accent1"/>
                </a:solidFill>
                <a:latin typeface="Trebuchet MS"/>
                <a:ea typeface="Trebuchet MS"/>
                <a:cs typeface="Trebuchet MS"/>
                <a:sym typeface="Trebuchet MS"/>
              </a:rPr>
              <a:t> </a:t>
            </a:r>
            <a:endParaRPr lang="en-US" sz="3800" dirty="0">
              <a:solidFill>
                <a:schemeClr val="accent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lgn="l" rtl="0"/>
            <a:r>
              <a:rPr lang="en-US" dirty="0" smtClean="0"/>
              <a:t>Términos utilizados </a:t>
            </a:r>
            <a:r>
              <a:rPr lang="en-US" dirty="0" err="1" smtClean="0"/>
              <a:t>en</a:t>
            </a:r>
            <a:r>
              <a:rPr lang="en-US" dirty="0" smtClean="0"/>
              <a:t> la </a:t>
            </a:r>
            <a:r>
              <a:rPr lang="en-US" dirty="0" err="1" smtClean="0"/>
              <a:t>legislación</a:t>
            </a:r>
            <a:endParaRPr lang="en-US" dirty="0"/>
          </a:p>
        </p:txBody>
      </p:sp>
      <p:sp>
        <p:nvSpPr>
          <p:cNvPr id="205" name="Google Shape;205;p8"/>
          <p:cNvSpPr txBox="1">
            <a:spLocks noGrp="1"/>
          </p:cNvSpPr>
          <p:nvPr>
            <p:ph type="body" idx="1"/>
          </p:nvPr>
        </p:nvSpPr>
        <p:spPr>
          <a:xfrm>
            <a:off x="677334" y="1792225"/>
            <a:ext cx="3757506" cy="2139695"/>
          </a:xfrm>
          <a:prstGeom prst="rect">
            <a:avLst/>
          </a:prstGeom>
          <a:noFill/>
          <a:ln>
            <a:noFill/>
          </a:ln>
        </p:spPr>
        <p:txBody>
          <a:bodyPr spcFirstLastPara="1" wrap="square" lIns="91425" tIns="45700" rIns="91425" bIns="45700" anchor="t" anchorCtr="0">
            <a:normAutofit/>
          </a:bodyPr>
          <a:lstStyle/>
          <a:p>
            <a:pPr marL="342900" lvl="0" indent="-342900">
              <a:spcBef>
                <a:spcPts val="0"/>
              </a:spcBef>
              <a:buSzPct val="79999"/>
            </a:pPr>
            <a:r>
              <a:rPr lang="es-ES" spc="-15" dirty="0">
                <a:latin typeface="Calibri Light"/>
                <a:cs typeface="Calibri Light"/>
              </a:rPr>
              <a:t>Datos</a:t>
            </a:r>
          </a:p>
          <a:p>
            <a:pPr marL="342900" lvl="0" indent="-342900">
              <a:spcBef>
                <a:spcPts val="0"/>
              </a:spcBef>
              <a:buSzPct val="79999"/>
            </a:pPr>
            <a:endParaRPr lang="es-ES" spc="-15" dirty="0">
              <a:latin typeface="Calibri Light"/>
              <a:cs typeface="Calibri Light"/>
            </a:endParaRPr>
          </a:p>
          <a:p>
            <a:pPr marL="342900" lvl="0" indent="-342900">
              <a:spcBef>
                <a:spcPts val="0"/>
              </a:spcBef>
              <a:buSzPct val="79999"/>
            </a:pPr>
            <a:r>
              <a:rPr lang="es-ES" spc="-15" dirty="0">
                <a:latin typeface="Calibri Light"/>
                <a:cs typeface="Calibri Light"/>
              </a:rPr>
              <a:t>Controlador de datos</a:t>
            </a:r>
          </a:p>
          <a:p>
            <a:pPr marL="342900" lvl="0" indent="-342900">
              <a:spcBef>
                <a:spcPts val="0"/>
              </a:spcBef>
              <a:buSzPct val="79999"/>
            </a:pPr>
            <a:endParaRPr lang="es-ES" spc="-15" dirty="0">
              <a:latin typeface="Calibri Light"/>
              <a:cs typeface="Calibri Light"/>
            </a:endParaRPr>
          </a:p>
          <a:p>
            <a:pPr marL="342900" lvl="0" indent="-342900">
              <a:spcBef>
                <a:spcPts val="0"/>
              </a:spcBef>
              <a:buSzPct val="79999"/>
            </a:pPr>
            <a:r>
              <a:rPr lang="es-ES" spc="-15" dirty="0">
                <a:latin typeface="Calibri Light"/>
                <a:cs typeface="Calibri Light"/>
              </a:rPr>
              <a:t>Procesador de datos</a:t>
            </a:r>
          </a:p>
          <a:p>
            <a:pPr marL="342900" lvl="0" indent="-342900">
              <a:spcBef>
                <a:spcPts val="0"/>
              </a:spcBef>
              <a:buSzPct val="79999"/>
            </a:pPr>
            <a:endParaRPr lang="es-ES" spc="-15" dirty="0">
              <a:latin typeface="Calibri Light"/>
              <a:cs typeface="Calibri Light"/>
            </a:endParaRPr>
          </a:p>
          <a:p>
            <a:pPr marL="342900" lvl="0" indent="-342900">
              <a:spcBef>
                <a:spcPts val="0"/>
              </a:spcBef>
              <a:buSzPct val="79999"/>
            </a:pPr>
            <a:r>
              <a:rPr lang="es-ES" spc="-15" dirty="0">
                <a:latin typeface="Calibri Light"/>
                <a:cs typeface="Calibri Light"/>
              </a:rPr>
              <a:t>Asunto de los datos</a:t>
            </a:r>
            <a:endParaRPr lang="en-US" spc="-15" dirty="0" smtClean="0">
              <a:latin typeface="Calibri Light"/>
              <a:cs typeface="Calibri 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0288"/>
          </a:xfrm>
        </p:spPr>
        <p:txBody>
          <a:bodyPr/>
          <a:lstStyle/>
          <a:p>
            <a:pPr algn="l" rtl="0"/>
            <a:r>
              <a:rPr lang="en-US" dirty="0" smtClean="0"/>
              <a:t>Datos</a:t>
            </a:r>
            <a:endParaRPr lang="en-US" dirty="0"/>
          </a:p>
        </p:txBody>
      </p:sp>
      <p:sp>
        <p:nvSpPr>
          <p:cNvPr id="3" name="Text Placeholder 2"/>
          <p:cNvSpPr>
            <a:spLocks noGrp="1"/>
          </p:cNvSpPr>
          <p:nvPr>
            <p:ph type="body" idx="1"/>
          </p:nvPr>
        </p:nvSpPr>
        <p:spPr>
          <a:xfrm>
            <a:off x="659046" y="1417320"/>
            <a:ext cx="9006162" cy="4919472"/>
          </a:xfrm>
        </p:spPr>
        <p:txBody>
          <a:bodyPr>
            <a:normAutofit fontScale="92500" lnSpcReduction="10000"/>
          </a:bodyPr>
          <a:lstStyle/>
          <a:p>
            <a:r>
              <a:rPr lang="es-ES" sz="1900" dirty="0"/>
              <a:t>Datos significa información que       </a:t>
            </a:r>
            <a:endParaRPr lang="es-ES" sz="1900" dirty="0" smtClean="0"/>
          </a:p>
          <a:p>
            <a:pPr lvl="1"/>
            <a:r>
              <a:rPr lang="es-ES" sz="1700" dirty="0" smtClean="0"/>
              <a:t>está </a:t>
            </a:r>
            <a:r>
              <a:rPr lang="es-ES" sz="1700" dirty="0"/>
              <a:t>siendo procesado por medio de equipos que operan automáticamente;     </a:t>
            </a:r>
            <a:endParaRPr lang="es-ES" sz="1700" dirty="0" smtClean="0"/>
          </a:p>
          <a:p>
            <a:pPr lvl="1"/>
            <a:r>
              <a:rPr lang="es-ES" sz="1700" dirty="0" smtClean="0"/>
              <a:t>se </a:t>
            </a:r>
            <a:r>
              <a:rPr lang="es-ES" sz="1700" dirty="0"/>
              <a:t>registra con la intención de que sea procesado;      </a:t>
            </a:r>
            <a:endParaRPr lang="es-ES" sz="1700" dirty="0" smtClean="0"/>
          </a:p>
          <a:p>
            <a:pPr lvl="1"/>
            <a:r>
              <a:rPr lang="es-ES" sz="1700" dirty="0" smtClean="0"/>
              <a:t>se </a:t>
            </a:r>
            <a:r>
              <a:rPr lang="es-ES" sz="1700" dirty="0"/>
              <a:t>registra como parte de un sistema de archivo pertinente;       </a:t>
            </a:r>
            <a:endParaRPr lang="es-ES" sz="1700" dirty="0" smtClean="0"/>
          </a:p>
          <a:p>
            <a:pPr lvl="1"/>
            <a:r>
              <a:rPr lang="es-ES" sz="1700" dirty="0" smtClean="0"/>
              <a:t>forma un registro de la salud o educación de un individuo o es mantenido por una Autoridad Local para propósitos de vivienda o seguridad social. </a:t>
            </a:r>
            <a:endParaRPr lang="en-US" sz="1900" dirty="0" smtClean="0"/>
          </a:p>
          <a:p>
            <a:pPr algn="l" rtl="0"/>
            <a:endParaRPr lang="en-US" sz="1900" dirty="0" smtClean="0"/>
          </a:p>
          <a:p>
            <a:pPr lvl="1"/>
            <a:r>
              <a:rPr lang="es-ES" sz="1700" dirty="0"/>
              <a:t>Un sistema de archivo relevante es aquel que no se procesa automáticamente, pero en el que los datos están 'estructurados, ya sea por referencia a individuos o por referencia a criterios relacionados con individuos, de tal manera que la información relacionada con un individuo en particular sea fácilmente accesible' </a:t>
            </a:r>
            <a:endParaRPr lang="en-US" sz="1900" dirty="0" smtClean="0"/>
          </a:p>
          <a:p>
            <a:pPr>
              <a:buNone/>
            </a:pPr>
            <a:r>
              <a:rPr lang="es-ES" sz="2000" dirty="0"/>
              <a:t>P. ¿Cuáles de los siguientes son datos</a:t>
            </a:r>
            <a:r>
              <a:rPr lang="es-ES" sz="2000" dirty="0" smtClean="0"/>
              <a:t>?</a:t>
            </a:r>
          </a:p>
          <a:p>
            <a:pPr lvl="1"/>
            <a:r>
              <a:rPr lang="es-ES" sz="1700" dirty="0"/>
              <a:t>Un catálogo de la biblioteca en microfichas</a:t>
            </a:r>
            <a:r>
              <a:rPr lang="es-ES" sz="1700" dirty="0" smtClean="0"/>
              <a:t>.</a:t>
            </a:r>
          </a:p>
          <a:p>
            <a:pPr lvl="1"/>
            <a:r>
              <a:rPr lang="es-ES" sz="1700" dirty="0" smtClean="0"/>
              <a:t>Un </a:t>
            </a:r>
            <a:r>
              <a:rPr lang="es-ES" sz="1700" dirty="0"/>
              <a:t>número de cuenta en un cheque</a:t>
            </a:r>
            <a:r>
              <a:rPr lang="es-ES" sz="1700" dirty="0" smtClean="0"/>
              <a:t>.</a:t>
            </a:r>
          </a:p>
          <a:p>
            <a:pPr lvl="1"/>
            <a:r>
              <a:rPr lang="es-ES" sz="1700" dirty="0" smtClean="0"/>
              <a:t>Registros </a:t>
            </a:r>
            <a:r>
              <a:rPr lang="es-ES" sz="1700" dirty="0"/>
              <a:t>de empleados almacenados en un sistema de índice de tarjetas</a:t>
            </a:r>
            <a:endParaRPr lang="en-US" sz="17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Controlador de datos</a:t>
            </a:r>
            <a:endParaRPr lang="en-US" dirty="0"/>
          </a:p>
        </p:txBody>
      </p:sp>
      <p:sp>
        <p:nvSpPr>
          <p:cNvPr id="3" name="Text Placeholder 2"/>
          <p:cNvSpPr>
            <a:spLocks noGrp="1"/>
          </p:cNvSpPr>
          <p:nvPr>
            <p:ph type="body" idx="1"/>
          </p:nvPr>
        </p:nvSpPr>
        <p:spPr>
          <a:xfrm>
            <a:off x="677334" y="2160589"/>
            <a:ext cx="8596668" cy="1698179"/>
          </a:xfrm>
        </p:spPr>
        <p:txBody>
          <a:bodyPr/>
          <a:lstStyle/>
          <a:p>
            <a:r>
              <a:rPr lang="es-ES" spc="-5" dirty="0">
                <a:latin typeface="Calibri"/>
                <a:cs typeface="Calibri"/>
              </a:rPr>
              <a:t>Una persona que (sola o con otros) determina los fines para los cuales y la forma en que se procesarán los Datos Personales</a:t>
            </a:r>
            <a:r>
              <a:rPr lang="es-ES" spc="-5" dirty="0" smtClean="0">
                <a:latin typeface="Calibri"/>
                <a:cs typeface="Calibri"/>
              </a:rPr>
              <a:t>.</a:t>
            </a:r>
            <a:endParaRPr lang="en-US" dirty="0" smtClean="0">
              <a:latin typeface="Calibri"/>
              <a:cs typeface="Calibri"/>
            </a:endParaRPr>
          </a:p>
          <a:p>
            <a:pPr algn="l" rtl="0">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Procesador de datos</a:t>
            </a:r>
            <a:endParaRPr lang="en-US" dirty="0"/>
          </a:p>
        </p:txBody>
      </p:sp>
      <p:sp>
        <p:nvSpPr>
          <p:cNvPr id="3" name="Text Placeholder 2"/>
          <p:cNvSpPr>
            <a:spLocks noGrp="1"/>
          </p:cNvSpPr>
          <p:nvPr>
            <p:ph type="body" idx="1"/>
          </p:nvPr>
        </p:nvSpPr>
        <p:spPr>
          <a:xfrm>
            <a:off x="668190" y="1886269"/>
            <a:ext cx="8596668" cy="3880773"/>
          </a:xfrm>
        </p:spPr>
        <p:txBody>
          <a:bodyPr/>
          <a:lstStyle/>
          <a:p>
            <a:r>
              <a:rPr lang="es-ES" dirty="0"/>
              <a:t>Una persona (que no sea un empleado del controlador de datos) que procesa datos personales en nombre del controlador de datos</a:t>
            </a:r>
          </a:p>
          <a:p>
            <a:r>
              <a:rPr lang="es-ES" dirty="0"/>
              <a:t>Ejemplos:</a:t>
            </a:r>
          </a:p>
          <a:p>
            <a:pPr lvl="1"/>
            <a:r>
              <a:rPr lang="es-ES" dirty="0"/>
              <a:t>Investigador de mercado autónomo;</a:t>
            </a:r>
          </a:p>
          <a:p>
            <a:pPr lvl="1"/>
            <a:r>
              <a:rPr lang="es-ES" dirty="0"/>
              <a:t>ISP que brindan acceso a Internet a los clientes que transfieren datos personales a través de la web o el correo electrónico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Asunto de los datos</a:t>
            </a:r>
            <a:endParaRPr lang="en-US" dirty="0"/>
          </a:p>
        </p:txBody>
      </p:sp>
      <p:sp>
        <p:nvSpPr>
          <p:cNvPr id="3" name="Text Placeholder 2"/>
          <p:cNvSpPr>
            <a:spLocks noGrp="1"/>
          </p:cNvSpPr>
          <p:nvPr>
            <p:ph type="body" idx="1"/>
          </p:nvPr>
        </p:nvSpPr>
        <p:spPr>
          <a:xfrm>
            <a:off x="677334" y="2160589"/>
            <a:ext cx="8596668" cy="2182811"/>
          </a:xfrm>
        </p:spPr>
        <p:txBody>
          <a:bodyPr/>
          <a:lstStyle/>
          <a:p>
            <a:r>
              <a:rPr lang="es-ES" dirty="0"/>
              <a:t>Un individuo que es sujeto de datos personales.</a:t>
            </a:r>
          </a:p>
          <a:p>
            <a:pPr marL="137160" indent="0">
              <a:buNone/>
            </a:pPr>
            <a:endParaRPr lang="es-ES" b="1" dirty="0" smtClean="0"/>
          </a:p>
          <a:p>
            <a:pPr marL="137160" indent="0">
              <a:buNone/>
            </a:pPr>
            <a:r>
              <a:rPr lang="es-ES" b="1" dirty="0" smtClean="0"/>
              <a:t>P</a:t>
            </a:r>
            <a:r>
              <a:rPr lang="es-ES" b="1" dirty="0"/>
              <a:t>. ¿Por qué esta definición se refiere a un "individuo" pero las otras se refieren a una "persona"?</a:t>
            </a:r>
          </a:p>
          <a:p>
            <a:pPr algn="l" rtl="0"/>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Información personal</a:t>
            </a:r>
            <a:endParaRPr lang="en-US" dirty="0"/>
          </a:p>
        </p:txBody>
      </p:sp>
      <p:sp>
        <p:nvSpPr>
          <p:cNvPr id="3" name="Text Placeholder 2"/>
          <p:cNvSpPr>
            <a:spLocks noGrp="1"/>
          </p:cNvSpPr>
          <p:nvPr>
            <p:ph type="body" idx="1"/>
          </p:nvPr>
        </p:nvSpPr>
        <p:spPr>
          <a:xfrm>
            <a:off x="439590" y="1344169"/>
            <a:ext cx="9134178" cy="4541746"/>
          </a:xfrm>
        </p:spPr>
        <p:txBody>
          <a:bodyPr>
            <a:normAutofit/>
          </a:bodyPr>
          <a:lstStyle/>
          <a:p>
            <a:r>
              <a:rPr lang="es-ES" dirty="0"/>
              <a:t>Datos sobre una persona viva que pueda identificarse a partir de esos datos, o de esos datos y otra información que esté en posesión del Controlador de datos.</a:t>
            </a:r>
          </a:p>
          <a:p>
            <a:r>
              <a:rPr lang="es-ES" dirty="0"/>
              <a:t>Esto incluye cualquier expresión de opinión sobre el individuo y cualquier indicación de las intenciones del controlador de datos o cualquier otra persona con respecto al individuo.</a:t>
            </a:r>
          </a:p>
          <a:p>
            <a:pPr lvl="1"/>
            <a:r>
              <a:rPr lang="es-ES" dirty="0"/>
              <a:t>Procesando</a:t>
            </a:r>
          </a:p>
          <a:p>
            <a:pPr marL="137160" indent="0">
              <a:buNone/>
            </a:pPr>
            <a:r>
              <a:rPr lang="es-ES" dirty="0"/>
              <a:t>Procesar significa obtener, registrar o mantener datos, o realizar cualquier operación con datos, incluyendo:</a:t>
            </a:r>
          </a:p>
          <a:p>
            <a:pPr marL="137160" indent="0">
              <a:buNone/>
            </a:pPr>
            <a:r>
              <a:rPr lang="es-ES" dirty="0" smtClean="0"/>
              <a:t>organización</a:t>
            </a:r>
            <a:r>
              <a:rPr lang="es-ES" dirty="0"/>
              <a:t>, adaptación, recuperación de alteración, consulta o uso divulgación por transmisión o difusión alineación, combinación, agrupación, borrado o destrucción</a:t>
            </a:r>
          </a:p>
          <a:p>
            <a:r>
              <a:rPr lang="es-ES" b="1" dirty="0"/>
              <a:t>P. ¿Puede pensar en alguna acción que pueda constituir un procesamiento y no se encuentre en la definición anterior?</a:t>
            </a:r>
            <a:endParaRPr lang="es-ES" dirty="0"/>
          </a:p>
          <a:p>
            <a:pPr marL="137160" indent="0">
              <a:buNone/>
            </a:pPr>
            <a:r>
              <a:rPr lang="es-ES" dirty="0"/>
              <a:t>la lista está destinada a ser exhaustiva</a:t>
            </a:r>
          </a:p>
          <a:p>
            <a:pPr algn="l" rtl="0"/>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0"/>
          <p:cNvSpPr txBox="1">
            <a:spLocks noGrp="1"/>
          </p:cNvSpPr>
          <p:nvPr>
            <p:ph type="title"/>
          </p:nvPr>
        </p:nvSpPr>
        <p:spPr>
          <a:xfrm>
            <a:off x="677334" y="609600"/>
            <a:ext cx="8596668" cy="908304"/>
          </a:xfrm>
          <a:prstGeom prst="rect">
            <a:avLst/>
          </a:prstGeom>
          <a:noFill/>
          <a:ln>
            <a:noFill/>
          </a:ln>
        </p:spPr>
        <p:txBody>
          <a:bodyPr spcFirstLastPara="1" wrap="square" lIns="91425" tIns="45700" rIns="91425" bIns="45700" anchor="t" anchorCtr="0">
            <a:normAutofit/>
          </a:bodyPr>
          <a:lstStyle/>
          <a:p>
            <a:pPr algn="l" rtl="0"/>
            <a:r>
              <a:rPr lang="pl-PL" dirty="0" smtClean="0"/>
              <a:t>Registro y delitos</a:t>
            </a:r>
            <a:endParaRPr dirty="0"/>
          </a:p>
        </p:txBody>
      </p:sp>
      <p:sp>
        <p:nvSpPr>
          <p:cNvPr id="18" name="TextBox 17"/>
          <p:cNvSpPr txBox="1"/>
          <p:nvPr/>
        </p:nvSpPr>
        <p:spPr>
          <a:xfrm>
            <a:off x="943440" y="1435608"/>
            <a:ext cx="10479024" cy="4994381"/>
          </a:xfrm>
          <a:prstGeom prst="rect">
            <a:avLst/>
          </a:prstGeom>
          <a:noFill/>
        </p:spPr>
        <p:txBody>
          <a:bodyPr wrap="square" rtlCol="0">
            <a:spAutoFit/>
          </a:bodyPr>
          <a:lstStyle/>
          <a:p>
            <a:pPr marL="12700" indent="-320040">
              <a:lnSpc>
                <a:spcPct val="80000"/>
              </a:lnSpc>
              <a:spcBef>
                <a:spcPts val="955"/>
              </a:spcBef>
              <a:buClr>
                <a:schemeClr val="accent1"/>
              </a:buClr>
              <a:buSzPts val="1440"/>
              <a:buFont typeface="Noto Sans Symbols"/>
              <a:buChar char="►"/>
              <a:tabLst>
                <a:tab pos="124460" algn="l"/>
              </a:tabLst>
            </a:pPr>
            <a:r>
              <a:rPr lang="es-ES" spc="-5" dirty="0">
                <a:solidFill>
                  <a:srgbClr val="3F3F3F"/>
                </a:solidFill>
                <a:latin typeface="Calibri"/>
                <a:ea typeface="Trebuchet MS"/>
                <a:cs typeface="Calibri"/>
                <a:sym typeface="Trebuchet MS"/>
              </a:rPr>
              <a:t>Los controladores de datos y los procesadores de datos (ahora bajo GDPR) deben registrarse con el Comisionado.</a:t>
            </a:r>
          </a:p>
          <a:p>
            <a:pPr>
              <a:lnSpc>
                <a:spcPct val="80000"/>
              </a:lnSpc>
              <a:spcBef>
                <a:spcPts val="955"/>
              </a:spcBef>
              <a:buClr>
                <a:schemeClr val="accent1"/>
              </a:buClr>
              <a:buSzPts val="1440"/>
              <a:tabLst>
                <a:tab pos="124460" algn="l"/>
              </a:tabLst>
            </a:pPr>
            <a:r>
              <a:rPr lang="es-ES" spc="-5" dirty="0">
                <a:solidFill>
                  <a:srgbClr val="3F3F3F"/>
                </a:solidFill>
                <a:latin typeface="Calibri"/>
                <a:ea typeface="Trebuchet MS"/>
                <a:cs typeface="Calibri"/>
                <a:sym typeface="Trebuchet MS"/>
              </a:rPr>
              <a:t>Se debe proporcionar lo siguiente:</a:t>
            </a:r>
          </a:p>
          <a:p>
            <a:pPr marL="12700" indent="-320040">
              <a:lnSpc>
                <a:spcPct val="80000"/>
              </a:lnSpc>
              <a:spcBef>
                <a:spcPts val="955"/>
              </a:spcBef>
              <a:buClr>
                <a:schemeClr val="accent1"/>
              </a:buClr>
              <a:buSzPts val="1440"/>
              <a:buFont typeface="Noto Sans Symbols"/>
              <a:buChar char="►"/>
              <a:tabLst>
                <a:tab pos="124460" algn="l"/>
              </a:tabLst>
            </a:pPr>
            <a:endParaRPr lang="es-ES" spc="-5" dirty="0">
              <a:solidFill>
                <a:srgbClr val="3F3F3F"/>
              </a:solidFill>
              <a:latin typeface="Calibri"/>
              <a:ea typeface="Trebuchet MS"/>
              <a:cs typeface="Calibri"/>
              <a:sym typeface="Trebuchet MS"/>
            </a:endParaRPr>
          </a:p>
          <a:p>
            <a:pPr marL="758825" lvl="1" indent="-136525">
              <a:lnSpc>
                <a:spcPct val="80000"/>
              </a:lnSpc>
              <a:spcBef>
                <a:spcPts val="955"/>
              </a:spcBef>
              <a:buClr>
                <a:schemeClr val="accent1"/>
              </a:buClr>
              <a:buSzPts val="1440"/>
              <a:buFont typeface="Arial" panose="020B0604020202020204" pitchFamily="34" charset="0"/>
              <a:buChar char="•"/>
              <a:tabLst>
                <a:tab pos="124460" algn="l"/>
              </a:tabLst>
            </a:pPr>
            <a:r>
              <a:rPr lang="es-ES" spc="-5" dirty="0">
                <a:solidFill>
                  <a:srgbClr val="3F3F3F"/>
                </a:solidFill>
                <a:latin typeface="Calibri"/>
                <a:ea typeface="Trebuchet MS"/>
                <a:cs typeface="Calibri"/>
                <a:sym typeface="Trebuchet MS"/>
              </a:rPr>
              <a:t>una descripción de los datos personales que se procesarán;</a:t>
            </a:r>
          </a:p>
          <a:p>
            <a:pPr marL="758825" indent="-136525">
              <a:lnSpc>
                <a:spcPct val="80000"/>
              </a:lnSpc>
              <a:spcBef>
                <a:spcPts val="955"/>
              </a:spcBef>
              <a:buClr>
                <a:schemeClr val="accent1"/>
              </a:buClr>
              <a:buSzPts val="1440"/>
              <a:buFont typeface="Arial" panose="020B0604020202020204" pitchFamily="34" charset="0"/>
              <a:buChar char="•"/>
              <a:tabLst>
                <a:tab pos="124460" algn="l"/>
              </a:tabLst>
            </a:pPr>
            <a:r>
              <a:rPr lang="es-ES" spc="-5" dirty="0">
                <a:solidFill>
                  <a:srgbClr val="3F3F3F"/>
                </a:solidFill>
                <a:latin typeface="Calibri"/>
                <a:ea typeface="Trebuchet MS"/>
                <a:cs typeface="Calibri"/>
                <a:sym typeface="Trebuchet MS"/>
              </a:rPr>
              <a:t>detalles de los fines para los que se procesan los datos;</a:t>
            </a:r>
          </a:p>
          <a:p>
            <a:pPr marL="758825" indent="-136525">
              <a:lnSpc>
                <a:spcPct val="80000"/>
              </a:lnSpc>
              <a:spcBef>
                <a:spcPts val="955"/>
              </a:spcBef>
              <a:buClr>
                <a:schemeClr val="accent1"/>
              </a:buClr>
              <a:buSzPts val="1440"/>
              <a:buFont typeface="Arial" panose="020B0604020202020204" pitchFamily="34" charset="0"/>
              <a:buChar char="•"/>
              <a:tabLst>
                <a:tab pos="124460" algn="l"/>
              </a:tabLst>
            </a:pPr>
            <a:r>
              <a:rPr lang="es-ES" spc="-5" dirty="0">
                <a:solidFill>
                  <a:srgbClr val="3F3F3F"/>
                </a:solidFill>
                <a:latin typeface="Calibri"/>
                <a:ea typeface="Trebuchet MS"/>
                <a:cs typeface="Calibri"/>
                <a:sym typeface="Trebuchet MS"/>
              </a:rPr>
              <a:t>detalles de los destinatarios a los que el controlador de datos tiene la intención de divulgar los datos;</a:t>
            </a:r>
          </a:p>
          <a:p>
            <a:pPr marL="758825" indent="-136525">
              <a:lnSpc>
                <a:spcPct val="80000"/>
              </a:lnSpc>
              <a:spcBef>
                <a:spcPts val="955"/>
              </a:spcBef>
              <a:buClr>
                <a:schemeClr val="accent1"/>
              </a:buClr>
              <a:buSzPts val="1440"/>
              <a:buFont typeface="Arial" panose="020B0604020202020204" pitchFamily="34" charset="0"/>
              <a:buChar char="•"/>
              <a:tabLst>
                <a:tab pos="124460" algn="l"/>
              </a:tabLst>
            </a:pPr>
            <a:r>
              <a:rPr lang="es-ES" spc="-5" dirty="0">
                <a:solidFill>
                  <a:srgbClr val="3F3F3F"/>
                </a:solidFill>
                <a:latin typeface="Calibri"/>
                <a:ea typeface="Trebuchet MS"/>
                <a:cs typeface="Calibri"/>
                <a:sym typeface="Trebuchet MS"/>
              </a:rPr>
              <a:t>los nombres de territorios fuera de la UE a los que el controlador de datos tiene la intención de transferir los datos.</a:t>
            </a:r>
          </a:p>
          <a:p>
            <a:pPr marL="12700" indent="-320040">
              <a:lnSpc>
                <a:spcPct val="80000"/>
              </a:lnSpc>
              <a:spcBef>
                <a:spcPts val="955"/>
              </a:spcBef>
              <a:buClr>
                <a:schemeClr val="accent1"/>
              </a:buClr>
              <a:buSzPts val="1440"/>
              <a:buFont typeface="Noto Sans Symbols"/>
              <a:buChar char="►"/>
              <a:tabLst>
                <a:tab pos="124460" algn="l"/>
              </a:tabLst>
            </a:pPr>
            <a:r>
              <a:rPr lang="es-ES" spc="-5" dirty="0">
                <a:solidFill>
                  <a:srgbClr val="3F3F3F"/>
                </a:solidFill>
                <a:latin typeface="Calibri"/>
                <a:ea typeface="Trebuchet MS"/>
                <a:cs typeface="Calibri"/>
                <a:sym typeface="Trebuchet MS"/>
              </a:rPr>
              <a:t>No registrarse es un delito de responsabilidad estricta, sujeto a una multa máxima de £ 5000 en el Tribunal de Magistrados o una multa ilimitada en el Tribunal de la Corona.</a:t>
            </a:r>
          </a:p>
          <a:p>
            <a:pPr marL="12700" indent="-320040">
              <a:lnSpc>
                <a:spcPct val="80000"/>
              </a:lnSpc>
              <a:spcBef>
                <a:spcPts val="955"/>
              </a:spcBef>
              <a:buClr>
                <a:schemeClr val="accent1"/>
              </a:buClr>
              <a:buSzPts val="1440"/>
              <a:buFont typeface="Noto Sans Symbols"/>
              <a:buChar char="►"/>
              <a:tabLst>
                <a:tab pos="124460" algn="l"/>
              </a:tabLst>
            </a:pPr>
            <a:r>
              <a:rPr lang="es-ES" spc="-5" dirty="0">
                <a:solidFill>
                  <a:srgbClr val="3F3F3F"/>
                </a:solidFill>
                <a:latin typeface="Calibri"/>
                <a:ea typeface="Trebuchet MS"/>
                <a:cs typeface="Calibri"/>
                <a:sym typeface="Trebuchet MS"/>
              </a:rPr>
              <a:t>Operar fuera de los términos de registro también es un delito. La misma sanción que la anterior, pero una defensa está disponible si se ha tenido el debido cuidado.</a:t>
            </a:r>
          </a:p>
          <a:p>
            <a:pPr>
              <a:lnSpc>
                <a:spcPct val="80000"/>
              </a:lnSpc>
              <a:spcBef>
                <a:spcPts val="955"/>
              </a:spcBef>
              <a:buClr>
                <a:schemeClr val="accent1"/>
              </a:buClr>
              <a:buSzPts val="1440"/>
              <a:tabLst>
                <a:tab pos="124460" algn="l"/>
              </a:tabLst>
            </a:pPr>
            <a:endParaRPr lang="es-ES" b="1" spc="-5" dirty="0">
              <a:solidFill>
                <a:srgbClr val="3F3F3F"/>
              </a:solidFill>
              <a:latin typeface="Calibri"/>
              <a:ea typeface="Trebuchet MS"/>
              <a:cs typeface="Calibri"/>
              <a:sym typeface="Trebuchet MS"/>
            </a:endParaRPr>
          </a:p>
          <a:p>
            <a:pPr>
              <a:lnSpc>
                <a:spcPct val="80000"/>
              </a:lnSpc>
              <a:spcBef>
                <a:spcPts val="955"/>
              </a:spcBef>
              <a:buClr>
                <a:schemeClr val="accent1"/>
              </a:buClr>
              <a:buSzPts val="1440"/>
              <a:tabLst>
                <a:tab pos="124460" algn="l"/>
              </a:tabLst>
            </a:pPr>
            <a:r>
              <a:rPr lang="es-ES" b="1" spc="-5" dirty="0">
                <a:solidFill>
                  <a:srgbClr val="3F3F3F"/>
                </a:solidFill>
                <a:latin typeface="Calibri"/>
                <a:ea typeface="Trebuchet MS"/>
                <a:cs typeface="Calibri"/>
                <a:sym typeface="Trebuchet MS"/>
              </a:rPr>
              <a:t>P. Su registro le permite transferir datos a Francia, pero debido a problemas de Internet, se </a:t>
            </a:r>
            <a:r>
              <a:rPr lang="es-ES" b="1" spc="-5" dirty="0" err="1">
                <a:solidFill>
                  <a:srgbClr val="3F3F3F"/>
                </a:solidFill>
                <a:latin typeface="Calibri"/>
                <a:ea typeface="Trebuchet MS"/>
                <a:cs typeface="Calibri"/>
                <a:sym typeface="Trebuchet MS"/>
              </a:rPr>
              <a:t>enrutan</a:t>
            </a:r>
            <a:r>
              <a:rPr lang="es-ES" b="1" spc="-5" dirty="0">
                <a:solidFill>
                  <a:srgbClr val="3F3F3F"/>
                </a:solidFill>
                <a:latin typeface="Calibri"/>
                <a:ea typeface="Trebuchet MS"/>
                <a:cs typeface="Calibri"/>
                <a:sym typeface="Trebuchet MS"/>
              </a:rPr>
              <a:t> a través de EE. UU. ¿Es esto un delito según la DPA?</a:t>
            </a:r>
          </a:p>
          <a:p>
            <a:pPr marL="12700" indent="-320040">
              <a:lnSpc>
                <a:spcPct val="80000"/>
              </a:lnSpc>
              <a:spcBef>
                <a:spcPts val="955"/>
              </a:spcBef>
              <a:buClr>
                <a:schemeClr val="accent1"/>
              </a:buClr>
              <a:buSzPts val="1440"/>
              <a:buFont typeface="Noto Sans Symbols"/>
              <a:buChar char="►"/>
              <a:tabLst>
                <a:tab pos="124460" algn="l"/>
              </a:tabLst>
            </a:pPr>
            <a:endParaRPr lang="es-ES" b="1" spc="-5" dirty="0">
              <a:solidFill>
                <a:srgbClr val="3F3F3F"/>
              </a:solidFill>
              <a:latin typeface="Calibri"/>
              <a:ea typeface="Trebuchet MS"/>
              <a:cs typeface="Calibri"/>
              <a:sym typeface="Trebuchet MS"/>
            </a:endParaRPr>
          </a:p>
          <a:p>
            <a:pPr>
              <a:lnSpc>
                <a:spcPct val="80000"/>
              </a:lnSpc>
              <a:spcBef>
                <a:spcPts val="955"/>
              </a:spcBef>
              <a:buClr>
                <a:schemeClr val="accent1"/>
              </a:buClr>
              <a:buSzPts val="1440"/>
              <a:tabLst>
                <a:tab pos="124460" algn="l"/>
              </a:tabLst>
            </a:pPr>
            <a:r>
              <a:rPr lang="es-ES" b="1" spc="-5" dirty="0">
                <a:solidFill>
                  <a:srgbClr val="3F3F3F"/>
                </a:solidFill>
                <a:latin typeface="Calibri"/>
                <a:ea typeface="Trebuchet MS"/>
                <a:cs typeface="Calibri"/>
                <a:sym typeface="Trebuchet MS"/>
              </a:rPr>
              <a:t>Esto es un problema aún mayor ahora con Cloud Computing. ¿Por qué?</a:t>
            </a:r>
          </a:p>
          <a:p>
            <a:pPr marL="12700" indent="-320040">
              <a:lnSpc>
                <a:spcPct val="80000"/>
              </a:lnSpc>
              <a:spcBef>
                <a:spcPts val="955"/>
              </a:spcBef>
              <a:buClr>
                <a:schemeClr val="accent1"/>
              </a:buClr>
              <a:buSzPts val="1440"/>
              <a:buFont typeface="Noto Sans Symbols"/>
              <a:buChar char="►"/>
              <a:tabLst>
                <a:tab pos="124460" algn="l"/>
              </a:tabLst>
            </a:pPr>
            <a:endParaRPr lang="es-ES" spc="-5" dirty="0">
              <a:solidFill>
                <a:srgbClr val="3F3F3F"/>
              </a:solidFill>
              <a:latin typeface="Calibri"/>
              <a:ea typeface="Trebuchet MS"/>
              <a:cs typeface="Calibri"/>
              <a:sym typeface="Trebuchet MS"/>
            </a:endParaRPr>
          </a:p>
          <a:p>
            <a:pPr marL="285750" indent="-285750">
              <a:lnSpc>
                <a:spcPct val="80000"/>
              </a:lnSpc>
              <a:spcBef>
                <a:spcPts val="955"/>
              </a:spcBef>
              <a:buClr>
                <a:schemeClr val="accent1"/>
              </a:buClr>
              <a:buSzPts val="1440"/>
              <a:buFont typeface="Arial" panose="020B0604020202020204" pitchFamily="34" charset="0"/>
              <a:buChar char="•"/>
              <a:tabLst>
                <a:tab pos="124460" algn="l"/>
              </a:tabLst>
            </a:pPr>
            <a:r>
              <a:rPr lang="es-ES" spc="-5" dirty="0">
                <a:solidFill>
                  <a:srgbClr val="3F3F3F"/>
                </a:solidFill>
                <a:latin typeface="Calibri"/>
                <a:ea typeface="Trebuchet MS"/>
                <a:cs typeface="Calibri"/>
                <a:sym typeface="Trebuchet MS"/>
              </a:rPr>
              <a:t>La ley también define otros delitos, por ejemplo, acceso forzado al sujeto, venta ilegal de datos personales</a:t>
            </a:r>
            <a:endParaRPr lang="en-US" sz="1200"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pl-PL" dirty="0" smtClean="0"/>
              <a:t>los Principios de protección de datos</a:t>
            </a:r>
            <a:endParaRPr dirty="0"/>
          </a:p>
        </p:txBody>
      </p:sp>
      <p:sp>
        <p:nvSpPr>
          <p:cNvPr id="237" name="Google Shape;237;p11"/>
          <p:cNvSpPr txBox="1">
            <a:spLocks noGrp="1"/>
          </p:cNvSpPr>
          <p:nvPr>
            <p:ph type="body" idx="1"/>
          </p:nvPr>
        </p:nvSpPr>
        <p:spPr>
          <a:xfrm>
            <a:off x="621792" y="1600200"/>
            <a:ext cx="9589008" cy="3931920"/>
          </a:xfrm>
          <a:prstGeom prst="rect">
            <a:avLst/>
          </a:prstGeom>
          <a:noFill/>
          <a:ln>
            <a:noFill/>
          </a:ln>
        </p:spPr>
        <p:txBody>
          <a:bodyPr spcFirstLastPara="1" wrap="square" lIns="91425" tIns="45700" rIns="91425" bIns="45700" anchor="t" anchorCtr="0">
            <a:normAutofit/>
          </a:bodyPr>
          <a:lstStyle/>
          <a:p>
            <a:r>
              <a:rPr lang="es-ES" dirty="0"/>
              <a:t>La violación de los siguientes principios no es un delito penal, pero permite al Interesado reclamar daños y perjuicios.</a:t>
            </a:r>
          </a:p>
          <a:p>
            <a:r>
              <a:rPr lang="es-ES" dirty="0"/>
              <a:t>El Comisionado puede emitir un aviso de ejecución requiriendo que un controlador de datos cumpla con los principios. Es un delito ignorar tal aviso.</a:t>
            </a:r>
          </a:p>
          <a:p>
            <a:r>
              <a:rPr lang="es-ES" dirty="0"/>
              <a:t>Si un juez cree que se han violado los principios, una orden judicial que </a:t>
            </a:r>
            <a:r>
              <a:rPr lang="es-ES" dirty="0" smtClean="0"/>
              <a:t>permita al comisionado </a:t>
            </a:r>
            <a:r>
              <a:rPr lang="es-ES" dirty="0"/>
              <a:t>para buscar los </a:t>
            </a:r>
            <a:r>
              <a:rPr lang="es-ES" dirty="0" smtClean="0"/>
              <a:t>datos en </a:t>
            </a:r>
            <a:r>
              <a:rPr lang="es-ES" dirty="0"/>
              <a:t>las instalaciones del controlador.</a:t>
            </a:r>
          </a:p>
          <a:p>
            <a:pPr marL="342900" lvl="0" indent="-258318" algn="l" rtl="0">
              <a:lnSpc>
                <a:spcPct val="100000"/>
              </a:lnSpc>
              <a:spcBef>
                <a:spcPts val="1200"/>
              </a:spcBef>
              <a:spcAft>
                <a:spcPts val="0"/>
              </a:spcAft>
              <a:buSzPct val="79999"/>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en-US" dirty="0" smtClean="0"/>
              <a:t>Primero Principio</a:t>
            </a:r>
            <a:endParaRPr dirty="0"/>
          </a:p>
        </p:txBody>
      </p:sp>
      <p:sp>
        <p:nvSpPr>
          <p:cNvPr id="250" name="Google Shape;250;p12"/>
          <p:cNvSpPr txBox="1">
            <a:spLocks noGrp="1"/>
          </p:cNvSpPr>
          <p:nvPr>
            <p:ph type="body" idx="1"/>
          </p:nvPr>
        </p:nvSpPr>
        <p:spPr>
          <a:xfrm>
            <a:off x="677334" y="1563625"/>
            <a:ext cx="8596668" cy="4453127"/>
          </a:xfrm>
          <a:prstGeom prst="rect">
            <a:avLst/>
          </a:prstGeom>
          <a:noFill/>
          <a:ln>
            <a:noFill/>
          </a:ln>
        </p:spPr>
        <p:txBody>
          <a:bodyPr spcFirstLastPara="1" wrap="square" lIns="91425" tIns="45700" rIns="91425" bIns="45700" anchor="t" anchorCtr="0">
            <a:normAutofit fontScale="92500" lnSpcReduction="10000"/>
          </a:bodyPr>
          <a:lstStyle/>
          <a:p>
            <a:r>
              <a:rPr lang="es-ES" dirty="0"/>
              <a:t>Los datos personales se procesarán de manera justa y legal, y no se procesarán a menos que se cumpla al menos uno de los siguientes:</a:t>
            </a:r>
          </a:p>
          <a:p>
            <a:pPr lvl="1"/>
            <a:r>
              <a:rPr lang="es-ES" dirty="0"/>
              <a:t>el interesado ha dado su consentimiento;</a:t>
            </a:r>
          </a:p>
          <a:p>
            <a:pPr lvl="1"/>
            <a:r>
              <a:rPr lang="es-ES" dirty="0"/>
              <a:t>el procesamiento es necesario para la ejecución de un contrato con el Interesado;</a:t>
            </a:r>
          </a:p>
          <a:p>
            <a:pPr lvl="1"/>
            <a:r>
              <a:rPr lang="es-ES" dirty="0"/>
              <a:t>el controlador tiene la obligación legal de procesar los datos;</a:t>
            </a:r>
          </a:p>
          <a:p>
            <a:pPr lvl="1"/>
            <a:r>
              <a:rPr lang="es-ES" dirty="0"/>
              <a:t>el procesamiento es necesario para intereses legítimos</a:t>
            </a:r>
          </a:p>
          <a:p>
            <a:pPr lvl="1"/>
            <a:r>
              <a:rPr lang="es-ES" dirty="0"/>
              <a:t>perseguido por el Responsable del tratamiento.</a:t>
            </a:r>
          </a:p>
          <a:p>
            <a:r>
              <a:rPr lang="es-ES" dirty="0"/>
              <a:t>No es necesario que el consentimiento sea explícito; puede estar implícito, por ejemplo, al no marcar una casilla en un formulario.</a:t>
            </a:r>
          </a:p>
          <a:p>
            <a:r>
              <a:rPr lang="es-ES" dirty="0"/>
              <a:t>Una excepción se refiere al procesamiento de datos `` sensibles ''; esto requiere el consentimiento explícito del interesado, a menos que la ley exija el procesamiento en relación con el empleo.</a:t>
            </a:r>
          </a:p>
          <a:p>
            <a:r>
              <a:rPr lang="es-ES" dirty="0"/>
              <a:t>Los datos sensibles son los que se refieren al origen racial, las opiniones políticas, la vida sexual, etc.</a:t>
            </a:r>
          </a:p>
          <a:p>
            <a:pPr marL="342900" lvl="0" indent="-342900" algn="l" rtl="0">
              <a:lnSpc>
                <a:spcPct val="100000"/>
              </a:lnSpc>
              <a:spcBef>
                <a:spcPts val="0"/>
              </a:spcBef>
              <a:spcAft>
                <a:spcPts val="0"/>
              </a:spcAft>
              <a:buSzPts val="1440"/>
              <a:buChar char="►"/>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pl-PL" dirty="0" smtClean="0"/>
              <a:t>Segundo Principio</a:t>
            </a:r>
            <a:endParaRPr dirty="0"/>
          </a:p>
        </p:txBody>
      </p:sp>
      <p:sp>
        <p:nvSpPr>
          <p:cNvPr id="285" name="Google Shape;285;p14"/>
          <p:cNvSpPr txBox="1">
            <a:spLocks noGrp="1"/>
          </p:cNvSpPr>
          <p:nvPr>
            <p:ph type="body" idx="1"/>
          </p:nvPr>
        </p:nvSpPr>
        <p:spPr>
          <a:xfrm>
            <a:off x="677334" y="2029969"/>
            <a:ext cx="8596668" cy="4011394"/>
          </a:xfrm>
          <a:prstGeom prst="rect">
            <a:avLst/>
          </a:prstGeom>
          <a:noFill/>
          <a:ln>
            <a:noFill/>
          </a:ln>
        </p:spPr>
        <p:txBody>
          <a:bodyPr spcFirstLastPara="1" wrap="square" lIns="91425" tIns="45700" rIns="91425" bIns="45700" anchor="t" anchorCtr="0">
            <a:normAutofit lnSpcReduction="10000"/>
          </a:bodyPr>
          <a:lstStyle/>
          <a:p>
            <a:r>
              <a:rPr lang="es-ES" dirty="0"/>
              <a:t>Los datos personales se obtendrán solo para uno o más fines específicos y legales y no se procesarán de ninguna manera incompatible con esos fines.</a:t>
            </a:r>
          </a:p>
          <a:p>
            <a:pPr marL="342900" lvl="0" indent="-342900" algn="l" rtl="0">
              <a:lnSpc>
                <a:spcPct val="100000"/>
              </a:lnSpc>
              <a:spcBef>
                <a:spcPts val="0"/>
              </a:spcBef>
              <a:spcAft>
                <a:spcPts val="0"/>
              </a:spcAft>
              <a:buSzPts val="1440"/>
              <a:buChar char="►"/>
            </a:pPr>
            <a:endParaRPr lang="en-US" i="1" spc="-5" dirty="0" smtClean="0">
              <a:latin typeface="Calibri"/>
              <a:cs typeface="Calibri"/>
            </a:endParaRPr>
          </a:p>
          <a:p>
            <a:r>
              <a:rPr lang="es-ES" i="1" dirty="0"/>
              <a:t>British Gas Trading contra DP Registrar (1998)</a:t>
            </a:r>
            <a:endParaRPr lang="es-ES" dirty="0"/>
          </a:p>
          <a:p>
            <a:pPr marL="76200" algn="l" rtl="0">
              <a:spcBef>
                <a:spcPts val="805"/>
              </a:spcBef>
              <a:buNone/>
            </a:pPr>
            <a:r>
              <a:rPr lang="en-US" spc="-10" dirty="0" smtClean="0">
                <a:latin typeface="Calibri"/>
                <a:cs typeface="Calibri"/>
              </a:rPr>
              <a:t> </a:t>
            </a:r>
            <a:r>
              <a:rPr lang="en-US" spc="-10" dirty="0" smtClean="0">
                <a:latin typeface="Calibri"/>
                <a:cs typeface="Calibri"/>
              </a:rPr>
              <a:t>Ver</a:t>
            </a:r>
            <a:r>
              <a:rPr lang="en-US" spc="5" dirty="0" smtClean="0">
                <a:latin typeface="Calibri"/>
                <a:cs typeface="Calibri"/>
              </a:rPr>
              <a:t> </a:t>
            </a:r>
            <a:r>
              <a:rPr lang="en-US" spc="-5" dirty="0" smtClean="0">
                <a:latin typeface="Calibri"/>
                <a:cs typeface="Calibri"/>
              </a:rPr>
              <a:t>Bainbridge</a:t>
            </a:r>
            <a:r>
              <a:rPr lang="en-US" spc="-30" dirty="0" smtClean="0">
                <a:latin typeface="Calibri"/>
                <a:cs typeface="Calibri"/>
              </a:rPr>
              <a:t> </a:t>
            </a:r>
            <a:r>
              <a:rPr lang="en-US" spc="-5" dirty="0" smtClean="0">
                <a:latin typeface="Calibri"/>
                <a:cs typeface="Calibri"/>
              </a:rPr>
              <a:t>pag.</a:t>
            </a:r>
            <a:r>
              <a:rPr lang="en-US" spc="-15" dirty="0" smtClean="0">
                <a:latin typeface="Calibri"/>
                <a:cs typeface="Calibri"/>
              </a:rPr>
              <a:t> </a:t>
            </a:r>
            <a:r>
              <a:rPr lang="en-US" spc="-10" dirty="0" smtClean="0">
                <a:latin typeface="Calibri"/>
                <a:cs typeface="Calibri"/>
              </a:rPr>
              <a:t>395</a:t>
            </a:r>
            <a:endParaRPr lang="en-US" dirty="0" smtClean="0">
              <a:latin typeface="Calibri"/>
              <a:cs typeface="Calibri"/>
            </a:endParaRPr>
          </a:p>
          <a:p>
            <a:pPr algn="l" rtl="0"/>
            <a:endParaRPr lang="en-US" dirty="0" smtClean="0">
              <a:latin typeface="Calibri"/>
              <a:cs typeface="Calibri"/>
            </a:endParaRPr>
          </a:p>
          <a:p>
            <a:pPr algn="l" rtl="0">
              <a:spcBef>
                <a:spcPts val="30"/>
              </a:spcBef>
            </a:pPr>
            <a:endParaRPr lang="en-US" dirty="0" smtClean="0">
              <a:latin typeface="Calibri"/>
              <a:cs typeface="Calibri"/>
            </a:endParaRPr>
          </a:p>
          <a:p>
            <a:r>
              <a:rPr lang="es-ES" dirty="0"/>
              <a:t>BGT adquirió empresas (incluida la tarjeta de crédito </a:t>
            </a:r>
            <a:r>
              <a:rPr lang="es-ES" dirty="0" err="1"/>
              <a:t>Goldfish</a:t>
            </a:r>
            <a:r>
              <a:rPr lang="es-ES" dirty="0"/>
              <a:t>) y colocó a todos los clientes en la lista de correo, diciéndoles que podían escribir para que se eliminaran sus nombres. Considerado injusto: los clientes deberían poder objetar sin un acto positivo, como escribir, y algunos productos no están directamente relacionados con el gas. Los nuevos clientes pueden optar por no participar marcando una casilla.</a:t>
            </a:r>
          </a:p>
          <a:p>
            <a:pPr marL="342900" lvl="0" indent="-342900" algn="l" rtl="0">
              <a:lnSpc>
                <a:spcPct val="100000"/>
              </a:lnSpc>
              <a:spcBef>
                <a:spcPts val="0"/>
              </a:spcBef>
              <a:spcAft>
                <a:spcPts val="0"/>
              </a:spcAft>
              <a:buSzPts val="1440"/>
              <a:buChar char="►"/>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lgn="l" rtl="0"/>
            <a:r>
              <a:rPr lang="en-US" dirty="0" smtClean="0"/>
              <a:t>El contexto y la motivación de la </a:t>
            </a:r>
            <a:r>
              <a:rPr lang="en-US" dirty="0" err="1" smtClean="0"/>
              <a:t>charla</a:t>
            </a:r>
            <a:r>
              <a:rPr lang="en-US" dirty="0" smtClean="0"/>
              <a:t> de hoy</a:t>
            </a:r>
            <a:endParaRPr lang="en-US" dirty="0"/>
          </a:p>
        </p:txBody>
      </p:sp>
      <p:sp>
        <p:nvSpPr>
          <p:cNvPr id="167" name="Google Shape;167;p2"/>
          <p:cNvSpPr txBox="1">
            <a:spLocks noGrp="1"/>
          </p:cNvSpPr>
          <p:nvPr>
            <p:ph type="body" idx="1"/>
          </p:nvPr>
        </p:nvSpPr>
        <p:spPr>
          <a:xfrm>
            <a:off x="677334" y="2160589"/>
            <a:ext cx="8596668" cy="3993323"/>
          </a:xfrm>
          <a:prstGeom prst="rect">
            <a:avLst/>
          </a:prstGeom>
          <a:noFill/>
          <a:ln>
            <a:noFill/>
          </a:ln>
        </p:spPr>
        <p:txBody>
          <a:bodyPr spcFirstLastPara="1" wrap="square" lIns="91425" tIns="45700" rIns="91425" bIns="45700" anchor="t" anchorCtr="0">
            <a:normAutofit/>
          </a:bodyPr>
          <a:lstStyle/>
          <a:p>
            <a:pPr marL="241300" indent="-229235" algn="l" rtl="0">
              <a:spcBef>
                <a:spcPts val="905"/>
              </a:spcBef>
              <a:buFont typeface="Arial"/>
              <a:buChar char="•"/>
              <a:tabLst>
                <a:tab pos="241300" algn="l"/>
                <a:tab pos="241935" algn="l"/>
              </a:tabLst>
            </a:pPr>
            <a:r>
              <a:rPr lang="en-US" sz="2800" spc="-10" dirty="0" smtClean="0">
                <a:latin typeface="Calibri Light"/>
                <a:cs typeface="Calibri Light"/>
              </a:rPr>
              <a:t>Datos</a:t>
            </a:r>
            <a:endParaRPr lang="en-US" sz="2800" dirty="0" smtClean="0">
              <a:latin typeface="Calibri Light"/>
              <a:cs typeface="Calibri Light"/>
            </a:endParaRPr>
          </a:p>
          <a:p>
            <a:pPr marL="241300" indent="-229235" algn="l" rtl="0">
              <a:spcBef>
                <a:spcPts val="810"/>
              </a:spcBef>
              <a:buFont typeface="Arial"/>
              <a:buChar char="•"/>
              <a:tabLst>
                <a:tab pos="241300" algn="l"/>
                <a:tab pos="241935" algn="l"/>
              </a:tabLst>
            </a:pPr>
            <a:r>
              <a:rPr lang="en-US" sz="2800" spc="-10" dirty="0" smtClean="0">
                <a:latin typeface="Calibri Light"/>
                <a:cs typeface="Calibri Light"/>
              </a:rPr>
              <a:t>Usar</a:t>
            </a:r>
            <a:r>
              <a:rPr lang="en-US" sz="2800" spc="-20" dirty="0" smtClean="0">
                <a:latin typeface="Calibri Light"/>
                <a:cs typeface="Calibri Light"/>
              </a:rPr>
              <a:t> </a:t>
            </a:r>
            <a:r>
              <a:rPr lang="en-US" sz="2800" spc="-5" dirty="0" smtClean="0">
                <a:latin typeface="Calibri Light"/>
                <a:cs typeface="Calibri Light"/>
              </a:rPr>
              <a:t>de</a:t>
            </a:r>
            <a:r>
              <a:rPr lang="en-US" sz="2800" spc="-10" dirty="0" smtClean="0">
                <a:latin typeface="Calibri Light"/>
                <a:cs typeface="Calibri Light"/>
              </a:rPr>
              <a:t> </a:t>
            </a:r>
            <a:r>
              <a:rPr lang="en-US" sz="2800" spc="-15" dirty="0" smtClean="0">
                <a:latin typeface="Calibri Light"/>
                <a:cs typeface="Calibri Light"/>
              </a:rPr>
              <a:t>datos</a:t>
            </a:r>
            <a:endParaRPr lang="en-US" sz="2800" dirty="0" smtClean="0">
              <a:latin typeface="Calibri Light"/>
              <a:cs typeface="Calibri Light"/>
            </a:endParaRPr>
          </a:p>
          <a:p>
            <a:pPr marL="241300" indent="-229235" algn="l" rtl="0">
              <a:spcBef>
                <a:spcPts val="815"/>
              </a:spcBef>
              <a:buFont typeface="Arial"/>
              <a:buChar char="•"/>
              <a:tabLst>
                <a:tab pos="241300" algn="l"/>
                <a:tab pos="241935" algn="l"/>
              </a:tabLst>
            </a:pPr>
            <a:r>
              <a:rPr lang="en-US" sz="2800" spc="-10" dirty="0" smtClean="0">
                <a:latin typeface="Calibri Light"/>
                <a:cs typeface="Calibri Light"/>
              </a:rPr>
              <a:t>Industria</a:t>
            </a:r>
            <a:r>
              <a:rPr lang="en-US" sz="2800" spc="15" dirty="0" smtClean="0">
                <a:latin typeface="Calibri Light"/>
                <a:cs typeface="Calibri Light"/>
              </a:rPr>
              <a:t> </a:t>
            </a:r>
            <a:r>
              <a:rPr lang="en-US" sz="2800" spc="-5" dirty="0" smtClean="0">
                <a:latin typeface="Calibri Light"/>
                <a:cs typeface="Calibri Light"/>
              </a:rPr>
              <a:t>4.0</a:t>
            </a:r>
            <a:endParaRPr lang="en-US" sz="2800" dirty="0" smtClean="0">
              <a:latin typeface="Calibri Light"/>
              <a:cs typeface="Calibri Light"/>
            </a:endParaRPr>
          </a:p>
          <a:p>
            <a:pPr marL="241300" indent="-229235">
              <a:spcBef>
                <a:spcPts val="805"/>
              </a:spcBef>
              <a:buFont typeface="Arial"/>
              <a:buChar char="•"/>
              <a:tabLst>
                <a:tab pos="241300" algn="l"/>
                <a:tab pos="241935" algn="l"/>
              </a:tabLst>
            </a:pPr>
            <a:r>
              <a:rPr lang="en-US" sz="2800" spc="-10" dirty="0" err="1" smtClean="0">
                <a:latin typeface="Calibri Light"/>
                <a:cs typeface="Calibri Light"/>
              </a:rPr>
              <a:t>Individualización</a:t>
            </a:r>
            <a:r>
              <a:rPr lang="en-US" sz="2800" spc="-10" dirty="0" smtClean="0">
                <a:latin typeface="Calibri Light"/>
                <a:cs typeface="Calibri Light"/>
              </a:rPr>
              <a:t> </a:t>
            </a:r>
            <a:r>
              <a:rPr lang="en-US" sz="2800" spc="-10" dirty="0" err="1" smtClean="0">
                <a:latin typeface="Calibri Light"/>
                <a:cs typeface="Calibri Light"/>
              </a:rPr>
              <a:t>Masiva</a:t>
            </a:r>
            <a:endParaRPr lang="en-US" sz="2800" dirty="0" smtClean="0">
              <a:latin typeface="Calibri Light"/>
              <a:cs typeface="Calibri Light"/>
            </a:endParaRPr>
          </a:p>
          <a:p>
            <a:pPr marL="241300" indent="-229235" algn="l" rtl="0">
              <a:spcBef>
                <a:spcPts val="800"/>
              </a:spcBef>
              <a:buFont typeface="Arial"/>
              <a:buChar char="•"/>
              <a:tabLst>
                <a:tab pos="241300" algn="l"/>
                <a:tab pos="241935" algn="l"/>
              </a:tabLst>
            </a:pPr>
            <a:r>
              <a:rPr lang="en-US" sz="2800" spc="-15" dirty="0" smtClean="0">
                <a:latin typeface="Calibri Light"/>
                <a:cs typeface="Calibri Light"/>
              </a:rPr>
              <a:t>Venta </a:t>
            </a:r>
            <a:r>
              <a:rPr lang="en-US" sz="2800" spc="-15" dirty="0" err="1" smtClean="0">
                <a:latin typeface="Calibri Light"/>
                <a:cs typeface="Calibri Light"/>
              </a:rPr>
              <a:t>minorista</a:t>
            </a:r>
            <a:r>
              <a:rPr lang="en-US" sz="2800" spc="-25" dirty="0" smtClean="0">
                <a:latin typeface="Calibri Light"/>
                <a:cs typeface="Calibri Light"/>
              </a:rPr>
              <a:t> </a:t>
            </a:r>
            <a:r>
              <a:rPr lang="en-US" sz="2800" spc="-5" dirty="0" smtClean="0">
                <a:latin typeface="Calibri Light"/>
                <a:cs typeface="Calibri Light"/>
              </a:rPr>
              <a:t>son</a:t>
            </a:r>
            <a:r>
              <a:rPr lang="en-US" sz="2800" spc="-15" dirty="0" smtClean="0">
                <a:latin typeface="Calibri Light"/>
                <a:cs typeface="Calibri Light"/>
              </a:rPr>
              <a:t> </a:t>
            </a:r>
            <a:r>
              <a:rPr lang="en-US" sz="2800" spc="-10" dirty="0" smtClean="0">
                <a:latin typeface="Calibri Light"/>
                <a:cs typeface="Calibri Light"/>
              </a:rPr>
              <a:t>Datos</a:t>
            </a:r>
            <a:r>
              <a:rPr lang="en-US" sz="2800" spc="-20" dirty="0" smtClean="0">
                <a:latin typeface="Calibri Light"/>
                <a:cs typeface="Calibri Light"/>
              </a:rPr>
              <a:t> </a:t>
            </a:r>
            <a:r>
              <a:rPr lang="en-US" sz="2800" spc="-5" dirty="0" smtClean="0">
                <a:latin typeface="Calibri Light"/>
                <a:cs typeface="Calibri Light"/>
              </a:rPr>
              <a:t>Dependiente</a:t>
            </a:r>
            <a:endParaRPr lang="en-US" sz="2800" dirty="0" smtClean="0">
              <a:latin typeface="Calibri Light"/>
              <a:cs typeface="Calibri Light"/>
            </a:endParaRPr>
          </a:p>
          <a:p>
            <a:pPr marL="241300" indent="-229235" algn="l" rtl="0">
              <a:spcBef>
                <a:spcPts val="819"/>
              </a:spcBef>
              <a:buFont typeface="Arial"/>
              <a:buChar char="•"/>
              <a:tabLst>
                <a:tab pos="241300" algn="l"/>
                <a:tab pos="241935" algn="l"/>
              </a:tabLst>
            </a:pPr>
            <a:r>
              <a:rPr lang="en-US" sz="2800" spc="-10" dirty="0" smtClean="0">
                <a:latin typeface="Calibri Light"/>
                <a:cs typeface="Calibri Light"/>
              </a:rPr>
              <a:t>Gobierno</a:t>
            </a:r>
            <a:r>
              <a:rPr lang="en-US" sz="2800" spc="-15" dirty="0" smtClean="0">
                <a:latin typeface="Calibri Light"/>
                <a:cs typeface="Calibri Light"/>
              </a:rPr>
              <a:t> </a:t>
            </a:r>
            <a:r>
              <a:rPr lang="en-US" sz="2800" spc="-5" dirty="0" smtClean="0">
                <a:latin typeface="Calibri Light"/>
                <a:cs typeface="Calibri Light"/>
              </a:rPr>
              <a:t>es</a:t>
            </a:r>
            <a:r>
              <a:rPr lang="en-US" sz="2800" spc="-15" dirty="0" smtClean="0">
                <a:latin typeface="Calibri Light"/>
                <a:cs typeface="Calibri Light"/>
              </a:rPr>
              <a:t> </a:t>
            </a:r>
            <a:r>
              <a:rPr lang="en-US" sz="2800" spc="-10" dirty="0" smtClean="0">
                <a:latin typeface="Calibri Light"/>
                <a:cs typeface="Calibri Light"/>
              </a:rPr>
              <a:t>Datos</a:t>
            </a:r>
            <a:r>
              <a:rPr lang="en-US" sz="2800" spc="-30" dirty="0" smtClean="0">
                <a:latin typeface="Calibri Light"/>
                <a:cs typeface="Calibri Light"/>
              </a:rPr>
              <a:t> </a:t>
            </a:r>
            <a:r>
              <a:rPr lang="en-US" sz="2800" spc="-5" dirty="0" smtClean="0">
                <a:latin typeface="Calibri Light"/>
                <a:cs typeface="Calibri Light"/>
              </a:rPr>
              <a:t>Dependiente</a:t>
            </a:r>
            <a:endParaRPr lang="en-US" sz="2800" dirty="0" smtClean="0">
              <a:latin typeface="Calibri Light"/>
              <a:cs typeface="Calibri Light"/>
            </a:endParaRPr>
          </a:p>
          <a:p>
            <a:pPr marL="241300" indent="-229235" algn="l" rtl="0">
              <a:spcBef>
                <a:spcPts val="805"/>
              </a:spcBef>
              <a:buFont typeface="Arial"/>
              <a:buChar char="•"/>
              <a:tabLst>
                <a:tab pos="241300" algn="l"/>
                <a:tab pos="241935" algn="l"/>
              </a:tabLst>
            </a:pPr>
            <a:r>
              <a:rPr lang="en-US" sz="2800" spc="-10" dirty="0" smtClean="0">
                <a:latin typeface="Calibri Light"/>
                <a:cs typeface="Calibri Light"/>
              </a:rPr>
              <a:t>Todo</a:t>
            </a:r>
            <a:r>
              <a:rPr lang="en-US" sz="2800" spc="-20" dirty="0" smtClean="0">
                <a:latin typeface="Calibri Light"/>
                <a:cs typeface="Calibri Light"/>
              </a:rPr>
              <a:t> </a:t>
            </a:r>
            <a:r>
              <a:rPr lang="en-US" sz="2800" spc="-5" dirty="0" smtClean="0">
                <a:latin typeface="Calibri Light"/>
                <a:cs typeface="Calibri Light"/>
              </a:rPr>
              <a:t>es</a:t>
            </a:r>
            <a:r>
              <a:rPr lang="en-US" sz="2800" dirty="0" smtClean="0">
                <a:latin typeface="Calibri Light"/>
                <a:cs typeface="Calibri Light"/>
              </a:rPr>
              <a:t> </a:t>
            </a:r>
            <a:r>
              <a:rPr lang="en-US" sz="2800" spc="-10" dirty="0" smtClean="0">
                <a:latin typeface="Calibri Light"/>
                <a:cs typeface="Calibri Light"/>
              </a:rPr>
              <a:t>Datos</a:t>
            </a:r>
            <a:r>
              <a:rPr lang="en-US" sz="2800" spc="-35" dirty="0" smtClean="0">
                <a:latin typeface="Calibri Light"/>
                <a:cs typeface="Calibri Light"/>
              </a:rPr>
              <a:t> </a:t>
            </a:r>
            <a:r>
              <a:rPr lang="en-US" sz="2800" spc="-5" dirty="0" smtClean="0">
                <a:latin typeface="Calibri Light"/>
                <a:cs typeface="Calibri Light"/>
              </a:rPr>
              <a:t>Dependiente</a:t>
            </a:r>
            <a:endParaRPr lang="en-US" sz="2800" dirty="0" smtClean="0">
              <a:latin typeface="Calibri Light"/>
              <a:cs typeface="Calibri Light"/>
            </a:endParaRPr>
          </a:p>
          <a:p>
            <a:pPr marL="342900" lvl="0" indent="-200660" algn="l" rtl="0">
              <a:lnSpc>
                <a:spcPct val="100000"/>
              </a:lnSpc>
              <a:spcBef>
                <a:spcPts val="1000"/>
              </a:spcBef>
              <a:spcAft>
                <a:spcPts val="0"/>
              </a:spcAft>
              <a:buSzPts val="2240"/>
              <a:buFont typeface="Trebuchet MS"/>
              <a:buNone/>
            </a:pPr>
            <a:endParaRP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en-US" dirty="0" err="1" smtClean="0"/>
              <a:t>Tercer</a:t>
            </a:r>
            <a:r>
              <a:rPr lang="en-US" dirty="0" smtClean="0"/>
              <a:t> Principio</a:t>
            </a:r>
            <a:endParaRPr dirty="0"/>
          </a:p>
        </p:txBody>
      </p:sp>
      <p:sp>
        <p:nvSpPr>
          <p:cNvPr id="323" name="Google Shape;323;p19"/>
          <p:cNvSpPr txBox="1">
            <a:spLocks noGrp="1"/>
          </p:cNvSpPr>
          <p:nvPr>
            <p:ph type="body" idx="1"/>
          </p:nvPr>
        </p:nvSpPr>
        <p:spPr>
          <a:xfrm>
            <a:off x="677334" y="1490472"/>
            <a:ext cx="8923866" cy="4550891"/>
          </a:xfrm>
          <a:prstGeom prst="rect">
            <a:avLst/>
          </a:prstGeom>
          <a:noFill/>
          <a:ln>
            <a:noFill/>
          </a:ln>
        </p:spPr>
        <p:txBody>
          <a:bodyPr spcFirstLastPara="1" wrap="square" lIns="91425" tIns="45700" rIns="91425" bIns="45700" anchor="t" anchorCtr="0">
            <a:normAutofit fontScale="85000" lnSpcReduction="20000"/>
          </a:bodyPr>
          <a:lstStyle/>
          <a:p>
            <a:pPr marL="342900" lvl="0" indent="-251459" algn="l" rtl="0">
              <a:lnSpc>
                <a:spcPct val="100000"/>
              </a:lnSpc>
              <a:spcBef>
                <a:spcPts val="0"/>
              </a:spcBef>
              <a:spcAft>
                <a:spcPts val="0"/>
              </a:spcAft>
              <a:buSzPts val="1440"/>
              <a:buNone/>
            </a:pPr>
            <a:endParaRPr dirty="0"/>
          </a:p>
          <a:p>
            <a:r>
              <a:rPr lang="es-ES" dirty="0"/>
              <a:t>Los datos personales serán adecuados, pertinentes y no excesivos en relación con los fines para los que son tratados.</a:t>
            </a:r>
          </a:p>
          <a:p>
            <a:pPr marL="342900" lvl="0" indent="-342900" algn="l" rtl="0">
              <a:lnSpc>
                <a:spcPct val="100000"/>
              </a:lnSpc>
              <a:spcBef>
                <a:spcPts val="1000"/>
              </a:spcBef>
              <a:spcAft>
                <a:spcPts val="0"/>
              </a:spcAft>
              <a:buSzPts val="1440"/>
              <a:buChar char="►"/>
            </a:pPr>
            <a:endParaRPr lang="en-US" i="1" spc="-10" dirty="0" smtClean="0">
              <a:latin typeface="Calibri"/>
              <a:cs typeface="Calibri"/>
            </a:endParaRPr>
          </a:p>
          <a:p>
            <a:r>
              <a:rPr lang="es-ES" i="1" dirty="0" err="1"/>
              <a:t>Runneymede</a:t>
            </a:r>
            <a:r>
              <a:rPr lang="es-ES" i="1" dirty="0"/>
              <a:t> Council v. DP Registrar (1990)</a:t>
            </a:r>
            <a:endParaRPr lang="es-ES" dirty="0"/>
          </a:p>
          <a:p>
            <a:pPr marL="169545" algn="l" rtl="0">
              <a:spcBef>
                <a:spcPts val="610"/>
              </a:spcBef>
              <a:buNone/>
            </a:pPr>
            <a:r>
              <a:rPr lang="en-US" b="1" spc="-5" dirty="0" smtClean="0">
                <a:latin typeface="Calibri"/>
                <a:cs typeface="Calibri"/>
              </a:rPr>
              <a:t> </a:t>
            </a:r>
            <a:r>
              <a:rPr lang="en-US" b="1" spc="-5" dirty="0" smtClean="0">
                <a:latin typeface="Calibri"/>
                <a:cs typeface="Calibri"/>
              </a:rPr>
              <a:t>Ver</a:t>
            </a:r>
            <a:r>
              <a:rPr lang="en-US" b="1" spc="-15" dirty="0" smtClean="0">
                <a:latin typeface="Calibri"/>
                <a:cs typeface="Calibri"/>
              </a:rPr>
              <a:t> </a:t>
            </a:r>
            <a:r>
              <a:rPr lang="en-US" b="1" spc="-10" dirty="0" smtClean="0">
                <a:latin typeface="Calibri"/>
                <a:cs typeface="Calibri"/>
              </a:rPr>
              <a:t>Bainbridge</a:t>
            </a:r>
            <a:r>
              <a:rPr lang="en-US" b="1" spc="15" dirty="0" smtClean="0">
                <a:latin typeface="Calibri"/>
                <a:cs typeface="Calibri"/>
              </a:rPr>
              <a:t> </a:t>
            </a:r>
            <a:r>
              <a:rPr lang="en-US" b="1" spc="-5" dirty="0" smtClean="0">
                <a:latin typeface="Calibri"/>
                <a:cs typeface="Calibri"/>
              </a:rPr>
              <a:t>pag.</a:t>
            </a:r>
            <a:r>
              <a:rPr lang="en-US" b="1" spc="-10" dirty="0" smtClean="0">
                <a:latin typeface="Calibri"/>
                <a:cs typeface="Calibri"/>
              </a:rPr>
              <a:t> 369</a:t>
            </a:r>
            <a:endParaRPr lang="en-US" dirty="0" smtClean="0">
              <a:latin typeface="Calibri"/>
              <a:cs typeface="Calibri"/>
            </a:endParaRPr>
          </a:p>
          <a:p>
            <a:pPr marL="137160" indent="0">
              <a:buNone/>
            </a:pPr>
            <a:endParaRPr lang="es-ES" dirty="0" smtClean="0"/>
          </a:p>
          <a:p>
            <a:pPr marL="137160" indent="0">
              <a:buNone/>
            </a:pPr>
            <a:r>
              <a:rPr lang="es-ES" dirty="0" err="1" smtClean="0"/>
              <a:t>Runneymede</a:t>
            </a:r>
            <a:r>
              <a:rPr lang="es-ES" dirty="0" smtClean="0"/>
              <a:t> </a:t>
            </a:r>
            <a:r>
              <a:rPr lang="es-ES" dirty="0"/>
              <a:t>recabando información sobre el impuesto de capitación. Información sobre el tipo de propiedad que se considera excesiva.</a:t>
            </a:r>
          </a:p>
          <a:p>
            <a:pPr algn="l" rtl="0"/>
            <a:endParaRPr lang="en-US" dirty="0" smtClean="0">
              <a:latin typeface="Calibri"/>
              <a:cs typeface="Calibri"/>
            </a:endParaRPr>
          </a:p>
          <a:p>
            <a:pPr marL="342900" indent="-342900" algn="l" rtl="0">
              <a:tabLst>
                <a:tab pos="206375" algn="l"/>
              </a:tabLst>
            </a:pPr>
            <a:r>
              <a:rPr lang="en-US" i="1" spc="-10" dirty="0" smtClean="0">
                <a:latin typeface="Calibri"/>
                <a:cs typeface="Calibri"/>
              </a:rPr>
              <a:t>Caso de Alitalia en el aeropuerto de Atenas c. HDPA (2003)</a:t>
            </a:r>
          </a:p>
          <a:p>
            <a:pPr marL="469900" algn="l" rtl="0">
              <a:spcBef>
                <a:spcPts val="110"/>
              </a:spcBef>
              <a:buNone/>
            </a:pPr>
            <a:r>
              <a:rPr lang="en-US" b="1" spc="-5" dirty="0" smtClean="0">
                <a:latin typeface="Calibri"/>
                <a:cs typeface="Calibri"/>
              </a:rPr>
              <a:t> Ver</a:t>
            </a:r>
            <a:r>
              <a:rPr lang="en-US" b="1" spc="-35" dirty="0" smtClean="0">
                <a:latin typeface="Calibri"/>
                <a:cs typeface="Calibri"/>
              </a:rPr>
              <a:t> </a:t>
            </a:r>
            <a:r>
              <a:rPr lang="en-US" b="1" u="sng" spc="-10" dirty="0" smtClean="0">
                <a:solidFill>
                  <a:srgbClr val="CC9900"/>
                </a:solidFill>
                <a:uFill>
                  <a:solidFill>
                    <a:srgbClr val="CC9900"/>
                  </a:solidFill>
                </a:uFill>
                <a:latin typeface="Calibri"/>
                <a:cs typeface="Calibri"/>
                <a:hlinkClick r:id="rId3"/>
              </a:rPr>
              <a:t>http://www.epractice.eu/en/news/283820</a:t>
            </a:r>
            <a:endParaRPr lang="en-US" dirty="0" smtClean="0">
              <a:latin typeface="Calibri"/>
              <a:cs typeface="Calibri"/>
            </a:endParaRPr>
          </a:p>
          <a:p>
            <a:pPr algn="l" rtl="0">
              <a:spcBef>
                <a:spcPts val="25"/>
              </a:spcBef>
            </a:pPr>
            <a:endParaRPr lang="en-US" sz="2000" dirty="0" smtClean="0">
              <a:latin typeface="Calibri"/>
              <a:cs typeface="Calibri"/>
            </a:endParaRPr>
          </a:p>
          <a:p>
            <a:r>
              <a:rPr lang="es-ES" dirty="0"/>
              <a:t>Uso voluntario o biométrico para establecer la identidad de los pasajeros.</a:t>
            </a:r>
          </a:p>
          <a:p>
            <a:r>
              <a:rPr lang="es-ES" dirty="0"/>
              <a:t>Se consideró excesivo porque existían otros medios para establecer la identidad de los pasajeros: pasaportes</a:t>
            </a:r>
            <a:r>
              <a:rPr lang="es-ES" dirty="0" smtClean="0"/>
              <a:t>.</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pl-PL" dirty="0" smtClean="0"/>
              <a:t>Cuatro Principio</a:t>
            </a:r>
            <a:endParaRPr dirty="0"/>
          </a:p>
        </p:txBody>
      </p:sp>
      <p:sp>
        <p:nvSpPr>
          <p:cNvPr id="330" name="Google Shape;330;p20"/>
          <p:cNvSpPr txBox="1">
            <a:spLocks noGrp="1"/>
          </p:cNvSpPr>
          <p:nvPr>
            <p:ph type="body" idx="1"/>
          </p:nvPr>
        </p:nvSpPr>
        <p:spPr>
          <a:xfrm>
            <a:off x="677334" y="1783081"/>
            <a:ext cx="8933010" cy="4258282"/>
          </a:xfrm>
          <a:prstGeom prst="rect">
            <a:avLst/>
          </a:prstGeom>
          <a:noFill/>
          <a:ln>
            <a:noFill/>
          </a:ln>
        </p:spPr>
        <p:txBody>
          <a:bodyPr spcFirstLastPara="1" wrap="square" lIns="91425" tIns="45700" rIns="91425" bIns="45700" anchor="t" anchorCtr="0">
            <a:normAutofit fontScale="92500" lnSpcReduction="20000"/>
          </a:bodyPr>
          <a:lstStyle/>
          <a:p>
            <a:r>
              <a:rPr lang="es-ES" dirty="0"/>
              <a:t>Caso Los datos personales serán precisos y, cuando sea necesario, se mantendrán actualizados.</a:t>
            </a:r>
          </a:p>
          <a:p>
            <a:r>
              <a:rPr lang="es-ES" dirty="0"/>
              <a:t>El controlador de datos debe tomar 'medidas razonables para garantizar la precisión de los datos'; no se puede suponer que los datos que se originan en un sujeto de datos o un tercero son precisos.</a:t>
            </a:r>
          </a:p>
          <a:p>
            <a:pPr marL="342900" indent="-342900" algn="l" rtl="0">
              <a:spcBef>
                <a:spcPts val="0"/>
              </a:spcBef>
            </a:pPr>
            <a:endParaRPr lang="en-US" dirty="0" smtClean="0"/>
          </a:p>
          <a:p>
            <a:pPr marL="342900" indent="-342900" algn="l" rtl="0">
              <a:spcBef>
                <a:spcPts val="0"/>
              </a:spcBef>
            </a:pPr>
            <a:endParaRPr lang="en-US" dirty="0" smtClean="0"/>
          </a:p>
          <a:p>
            <a:pPr marL="342900" indent="-342900" algn="l" rtl="0">
              <a:spcBef>
                <a:spcPts val="0"/>
              </a:spcBef>
              <a:buNone/>
            </a:pPr>
            <a:r>
              <a:rPr lang="en-US" b="1" dirty="0" smtClean="0"/>
              <a:t>P. ¿Cómo pueden dañar a alguien los datos obsoletos?</a:t>
            </a:r>
          </a:p>
          <a:p>
            <a:pPr marL="342900" indent="-342900" algn="l" rtl="0">
              <a:spcBef>
                <a:spcPts val="0"/>
              </a:spcBef>
            </a:pPr>
            <a:endParaRPr lang="en-US" dirty="0" smtClean="0"/>
          </a:p>
          <a:p>
            <a:pPr marL="342900" indent="-342900" algn="l" rtl="0">
              <a:spcBef>
                <a:spcPts val="0"/>
              </a:spcBef>
            </a:pPr>
            <a:endParaRPr lang="en-US" dirty="0" smtClean="0"/>
          </a:p>
          <a:p>
            <a:pPr marL="342900" indent="-342900" algn="l" rtl="0">
              <a:spcBef>
                <a:spcPts val="0"/>
              </a:spcBef>
            </a:pPr>
            <a:r>
              <a:rPr lang="en-US" dirty="0" smtClean="0"/>
              <a:t>Caso en Grecia (alrededor de 2004), y fue decidido por un tribunal en Larisa.</a:t>
            </a:r>
          </a:p>
          <a:p>
            <a:pPr marL="342900" indent="-342900" algn="l" rtl="0">
              <a:spcBef>
                <a:spcPts val="0"/>
              </a:spcBef>
            </a:pPr>
            <a:endParaRPr lang="en-US" dirty="0" smtClean="0"/>
          </a:p>
          <a:p>
            <a:r>
              <a:rPr lang="es-ES" dirty="0"/>
              <a:t>Una persona solicitó una tarjeta de crédito, pero fue rechazada. Le dijeron que el suyo figuraba en Tiresias con un valor predeterminado. Se quejó y se le concedió una indemnización de 5000,00 €. La entrada en Tiresias no era precisa y no estaba actualizada. Había actuado como garante de un préstamo. El prestatario no había pagado las cuotas y el Banco incluía tanto al prestatario como al garante en Tiresias, aunque el garante había pagado las cuotas después de ser notificado.</a:t>
            </a:r>
          </a:p>
          <a:p>
            <a:pPr marL="0" indent="0" algn="l" rtl="0">
              <a:spcBef>
                <a:spcPts val="0"/>
              </a:spcBef>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pl-PL" dirty="0" smtClean="0"/>
              <a:t>Quinto Principio</a:t>
            </a:r>
            <a:br>
              <a:rPr lang="pl-PL" dirty="0" smtClean="0"/>
            </a:br>
            <a:endParaRPr dirty="0"/>
          </a:p>
        </p:txBody>
      </p:sp>
      <p:sp>
        <p:nvSpPr>
          <p:cNvPr id="376" name="Google Shape;376;p24"/>
          <p:cNvSpPr txBox="1">
            <a:spLocks noGrp="1"/>
          </p:cNvSpPr>
          <p:nvPr>
            <p:ph type="body" idx="1"/>
          </p:nvPr>
        </p:nvSpPr>
        <p:spPr>
          <a:xfrm>
            <a:off x="677334" y="2160589"/>
            <a:ext cx="8596668" cy="902651"/>
          </a:xfrm>
          <a:prstGeom prst="rect">
            <a:avLst/>
          </a:prstGeom>
          <a:noFill/>
          <a:ln>
            <a:noFill/>
          </a:ln>
        </p:spPr>
        <p:txBody>
          <a:bodyPr spcFirstLastPara="1" wrap="square" lIns="91425" tIns="45700" rIns="91425" bIns="45700" anchor="t" anchorCtr="0">
            <a:normAutofit/>
          </a:bodyPr>
          <a:lstStyle/>
          <a:p>
            <a:r>
              <a:rPr lang="es-ES" dirty="0"/>
              <a:t>Los datos personales procesados ​​para cualquier propósito no se conservarán durante más tiempo del necesario para esos fines.</a:t>
            </a:r>
          </a:p>
          <a:p>
            <a:pPr marL="742950" lvl="1" indent="-204469" algn="l" rtl="0">
              <a:lnSpc>
                <a:spcPct val="100000"/>
              </a:lnSpc>
              <a:spcBef>
                <a:spcPts val="1000"/>
              </a:spcBef>
              <a:spcAft>
                <a:spcPts val="0"/>
              </a:spcAft>
              <a:buSzPts val="1280"/>
              <a:buNone/>
            </a:pPr>
            <a:endParaRPr dirty="0"/>
          </a:p>
        </p:txBody>
      </p:sp>
      <p:sp>
        <p:nvSpPr>
          <p:cNvPr id="377" name="Google Shape;377;p24"/>
          <p:cNvSpPr/>
          <p:nvPr/>
        </p:nvSpPr>
        <p:spPr>
          <a:xfrm>
            <a:off x="6340476" y="1812925"/>
            <a:ext cx="4664075" cy="4724400"/>
          </a:xfrm>
          <a:prstGeom prst="rect">
            <a:avLst/>
          </a:prstGeom>
          <a:noFill/>
          <a:ln>
            <a:noFill/>
          </a:ln>
        </p:spPr>
        <p:txBody>
          <a:bodyPr spcFirstLastPara="1" wrap="square" lIns="91425" tIns="45700" rIns="91425" bIns="45700" anchor="t" anchorCtr="0">
            <a:noAutofit/>
          </a:bodyPr>
          <a:lstStyle/>
          <a:p>
            <a:pPr marL="447675" marR="0" lvl="0" indent="-358775" algn="l" rtl="0">
              <a:lnSpc>
                <a:spcPct val="100000"/>
              </a:lnSpc>
              <a:spcBef>
                <a:spcPts val="0"/>
              </a:spcBef>
              <a:spcAft>
                <a:spcPts val="0"/>
              </a:spcAft>
              <a:buClr>
                <a:schemeClr val="accent1"/>
              </a:buClr>
              <a:buSzPts val="1400"/>
              <a:buFont typeface="Noto Sans Symbols"/>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pl-PL" dirty="0" smtClean="0"/>
              <a:t>Sexto Principio</a:t>
            </a:r>
            <a:endParaRPr dirty="0"/>
          </a:p>
        </p:txBody>
      </p:sp>
      <p:sp>
        <p:nvSpPr>
          <p:cNvPr id="383" name="Google Shape;383;p25"/>
          <p:cNvSpPr txBox="1">
            <a:spLocks noGrp="1"/>
          </p:cNvSpPr>
          <p:nvPr>
            <p:ph type="body" idx="1"/>
          </p:nvPr>
        </p:nvSpPr>
        <p:spPr>
          <a:xfrm>
            <a:off x="677334" y="2160589"/>
            <a:ext cx="8596668" cy="2063939"/>
          </a:xfrm>
          <a:prstGeom prst="rect">
            <a:avLst/>
          </a:prstGeom>
          <a:noFill/>
          <a:ln>
            <a:noFill/>
          </a:ln>
        </p:spPr>
        <p:txBody>
          <a:bodyPr spcFirstLastPara="1" wrap="square" lIns="91425" tIns="45700" rIns="91425" bIns="45700" anchor="t" anchorCtr="0">
            <a:normAutofit/>
          </a:bodyPr>
          <a:lstStyle/>
          <a:p>
            <a:r>
              <a:rPr lang="es-ES" dirty="0"/>
              <a:t>os datos personales se procesarán de acuerdo con los derechos de los Interesados ​​en virtud de la Ley.</a:t>
            </a:r>
          </a:p>
          <a:p>
            <a:r>
              <a:rPr lang="es-ES" dirty="0"/>
              <a:t>Por ejemplo, este principio se violará si el controlador de datos no le da al sujeto de datos acceso a una copia de sus datos cuando se le solicita.</a:t>
            </a:r>
          </a:p>
          <a:p>
            <a:pPr marL="342900" lvl="0" indent="-342900" algn="l" rtl="0">
              <a:lnSpc>
                <a:spcPct val="100000"/>
              </a:lnSpc>
              <a:spcBef>
                <a:spcPts val="0"/>
              </a:spcBef>
              <a:spcAft>
                <a:spcPts val="0"/>
              </a:spcAft>
              <a:buSzPct val="79999"/>
              <a:buChar char="►"/>
            </a:pPr>
            <a:r>
              <a:rPr lang="en-US" spc="-5" dirty="0" smtClean="0">
                <a:latin typeface="Calibri"/>
                <a:cs typeface="Calibri"/>
              </a:rPr>
              <a:t>.</a:t>
            </a:r>
            <a:endParaRPr lang="en-US" dirty="0" smtClean="0">
              <a:latin typeface="Calibri"/>
              <a:cs typeface="Calibri"/>
            </a:endParaRPr>
          </a:p>
          <a:p>
            <a:pPr marL="342900" lvl="0" indent="-342900" algn="l" rtl="0">
              <a:lnSpc>
                <a:spcPct val="100000"/>
              </a:lnSpc>
              <a:spcBef>
                <a:spcPts val="0"/>
              </a:spcBef>
              <a:spcAft>
                <a:spcPts val="0"/>
              </a:spcAft>
              <a:buSzPct val="79999"/>
              <a:buChar char="►"/>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pl-PL" dirty="0" smtClean="0"/>
              <a:t>Séptimo Principio</a:t>
            </a:r>
            <a:r>
              <a:rPr lang="pl-PL" dirty="0"/>
              <a:t/>
            </a:r>
            <a:br>
              <a:rPr lang="pl-PL" dirty="0"/>
            </a:br>
            <a:endParaRPr dirty="0"/>
          </a:p>
        </p:txBody>
      </p:sp>
      <p:sp>
        <p:nvSpPr>
          <p:cNvPr id="389" name="Google Shape;389;p2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r>
              <a:rPr lang="es-ES" dirty="0"/>
              <a:t>Se tomarán las medidas técnicas y organizativas adecuadas contra el procesamiento no autorizado o ilegal de los Datos personales y contra la pérdida o daño accidental.</a:t>
            </a:r>
          </a:p>
          <a:p>
            <a:r>
              <a:rPr lang="es-ES" dirty="0"/>
              <a:t>Un controlador de datos debe elegir un procesador de datos que brinde suficientes garantías con respecto a este principio (debe haber un contrato escrito que lo garantice).</a:t>
            </a:r>
          </a:p>
          <a:p>
            <a:pPr marL="342900" lvl="0" indent="-342900" algn="l" rtl="0">
              <a:lnSpc>
                <a:spcPct val="100000"/>
              </a:lnSpc>
              <a:spcBef>
                <a:spcPts val="1000"/>
              </a:spcBef>
              <a:spcAft>
                <a:spcPts val="0"/>
              </a:spcAft>
              <a:buSzPts val="1600"/>
              <a:buChar char="►"/>
            </a:pPr>
            <a:endParaRPr sz="2000" dirty="0"/>
          </a:p>
          <a:p>
            <a:pPr marL="342900" lvl="0" indent="-241300" algn="l" rtl="0">
              <a:lnSpc>
                <a:spcPct val="100000"/>
              </a:lnSpc>
              <a:spcBef>
                <a:spcPts val="1000"/>
              </a:spcBef>
              <a:spcAft>
                <a:spcPts val="0"/>
              </a:spcAft>
              <a:buSzPts val="1600"/>
              <a:buNone/>
            </a:pPr>
            <a:endParaRP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2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pl-PL" dirty="0" smtClean="0"/>
              <a:t>Octavo Principio</a:t>
            </a:r>
            <a:endParaRPr dirty="0"/>
          </a:p>
        </p:txBody>
      </p:sp>
      <p:sp>
        <p:nvSpPr>
          <p:cNvPr id="402" name="Google Shape;402;p2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r>
              <a:rPr lang="es-ES" dirty="0"/>
              <a:t>Los datos personales no se transferirán a un territorio fuera de la UE a menos que ese territorio garantice un nivel adecuado de protección de los derechos y libertades de los datos.</a:t>
            </a:r>
          </a:p>
          <a:p>
            <a:r>
              <a:rPr lang="es-ES" dirty="0"/>
              <a:t>Sujetos en relación con el tratamiento de Datos Personales.</a:t>
            </a:r>
          </a:p>
          <a:p>
            <a:r>
              <a:rPr lang="es-ES" dirty="0"/>
              <a:t>Existen excepciones para esto; por ejemplo, si el interesado ha dado su consentimiento para la transferencia.</a:t>
            </a:r>
          </a:p>
          <a:p>
            <a:pPr marL="342900" lvl="0" indent="-342900" algn="l" rtl="0">
              <a:lnSpc>
                <a:spcPct val="100000"/>
              </a:lnSpc>
              <a:spcBef>
                <a:spcPts val="0"/>
              </a:spcBef>
              <a:spcAft>
                <a:spcPts val="0"/>
              </a:spcAft>
              <a:buSzPct val="80000"/>
              <a:buChar char="►"/>
            </a:pPr>
            <a:endParaRP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2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en-US" sz="2800" dirty="0" smtClean="0"/>
              <a:t>Los derechos de los interesados</a:t>
            </a:r>
            <a:endParaRPr sz="2800" dirty="0"/>
          </a:p>
        </p:txBody>
      </p:sp>
      <p:sp>
        <p:nvSpPr>
          <p:cNvPr id="408" name="Google Shape;408;p29"/>
          <p:cNvSpPr txBox="1">
            <a:spLocks noGrp="1"/>
          </p:cNvSpPr>
          <p:nvPr>
            <p:ph type="body" idx="1"/>
          </p:nvPr>
        </p:nvSpPr>
        <p:spPr>
          <a:xfrm>
            <a:off x="677334" y="1856233"/>
            <a:ext cx="8596668" cy="4185130"/>
          </a:xfrm>
          <a:prstGeom prst="rect">
            <a:avLst/>
          </a:prstGeom>
          <a:noFill/>
          <a:ln>
            <a:noFill/>
          </a:ln>
        </p:spPr>
        <p:txBody>
          <a:bodyPr spcFirstLastPara="1" wrap="square" lIns="91425" tIns="45700" rIns="91425" bIns="45700" anchor="t" anchorCtr="0">
            <a:normAutofit/>
          </a:bodyPr>
          <a:lstStyle/>
          <a:p>
            <a:r>
              <a:rPr lang="es-ES" dirty="0"/>
              <a:t>Cuando se solicite, y mediante el pago de una tarifa al controlador de datos, el interesado tiene derecho a que se le informe:</a:t>
            </a:r>
          </a:p>
          <a:p>
            <a:pPr lvl="1"/>
            <a:r>
              <a:rPr lang="es-ES" dirty="0"/>
              <a:t>si se guardan datos sobre ellos;</a:t>
            </a:r>
          </a:p>
          <a:p>
            <a:pPr lvl="1"/>
            <a:r>
              <a:rPr lang="es-ES" dirty="0"/>
              <a:t>si es así, qué datos se guardan, los fines para los que se procesan y a quién se divulgan;</a:t>
            </a:r>
          </a:p>
          <a:p>
            <a:pPr lvl="1"/>
            <a:r>
              <a:rPr lang="es-ES" dirty="0"/>
              <a:t>la lógica involucrada en cualquier proceso que hace un</a:t>
            </a:r>
          </a:p>
          <a:p>
            <a:pPr lvl="1"/>
            <a:r>
              <a:rPr lang="es-ES" dirty="0"/>
              <a:t>decisión sobre ellos utilizando medios totalmente automatizados;</a:t>
            </a:r>
          </a:p>
          <a:p>
            <a:pPr marL="697865" lvl="1" indent="-229235" algn="l" rtl="0">
              <a:spcBef>
                <a:spcPts val="1880"/>
              </a:spcBef>
              <a:buNone/>
              <a:tabLst>
                <a:tab pos="698500" algn="l"/>
              </a:tabLst>
            </a:pPr>
            <a:endParaRPr lang="en-US" sz="2300" dirty="0" smtClean="0">
              <a:latin typeface="Calibri"/>
              <a:cs typeface="Calibri"/>
            </a:endParaRPr>
          </a:p>
          <a:p>
            <a:r>
              <a:rPr lang="en-US" sz="2300" b="1" dirty="0" smtClean="0">
                <a:latin typeface="Calibri"/>
                <a:cs typeface="Calibri"/>
              </a:rPr>
              <a:t>Q.</a:t>
            </a:r>
            <a:r>
              <a:rPr lang="en-US" sz="2300" b="1" spc="-10" dirty="0" smtClean="0">
                <a:latin typeface="Calibri"/>
                <a:cs typeface="Calibri"/>
              </a:rPr>
              <a:t> </a:t>
            </a:r>
            <a:r>
              <a:rPr lang="es-ES" b="1" dirty="0"/>
              <a:t>¿Cuándo se pueden tomar esas decisiones automatizadas?</a:t>
            </a:r>
          </a:p>
          <a:p>
            <a:pPr marL="342900" lvl="0" indent="-342900" algn="l" rtl="0">
              <a:lnSpc>
                <a:spcPct val="100000"/>
              </a:lnSpc>
              <a:spcBef>
                <a:spcPts val="1000"/>
              </a:spcBef>
              <a:spcAft>
                <a:spcPts val="0"/>
              </a:spcAft>
              <a:buSzPts val="1440"/>
              <a:buChar char="►"/>
            </a:pP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3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en-US" dirty="0" smtClean="0"/>
              <a:t>los Derechos de los interesados ​​(continuación)</a:t>
            </a:r>
            <a:endParaRPr dirty="0"/>
          </a:p>
        </p:txBody>
      </p:sp>
      <p:sp>
        <p:nvSpPr>
          <p:cNvPr id="414" name="Google Shape;414;p30"/>
          <p:cNvSpPr txBox="1">
            <a:spLocks noGrp="1"/>
          </p:cNvSpPr>
          <p:nvPr>
            <p:ph type="body" idx="1"/>
          </p:nvPr>
        </p:nvSpPr>
        <p:spPr>
          <a:xfrm>
            <a:off x="677334" y="1920241"/>
            <a:ext cx="8596668" cy="4121122"/>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ct val="79999"/>
              <a:buNone/>
            </a:pPr>
            <a:r>
              <a:rPr lang="en-US" i="1" u="sng" spc="-5" dirty="0" smtClean="0">
                <a:uFill>
                  <a:solidFill>
                    <a:srgbClr val="000000"/>
                  </a:solidFill>
                </a:uFill>
                <a:latin typeface="Calibri"/>
                <a:cs typeface="Calibri"/>
              </a:rPr>
              <a:t>Derechos</a:t>
            </a:r>
            <a:r>
              <a:rPr lang="en-US" i="1" u="sng" spc="-15" dirty="0" smtClean="0">
                <a:uFill>
                  <a:solidFill>
                    <a:srgbClr val="000000"/>
                  </a:solidFill>
                </a:uFill>
                <a:latin typeface="Calibri"/>
                <a:cs typeface="Calibri"/>
              </a:rPr>
              <a:t> para </a:t>
            </a:r>
            <a:r>
              <a:rPr lang="en-US" i="1" u="sng" spc="-5" dirty="0" smtClean="0">
                <a:uFill>
                  <a:solidFill>
                    <a:srgbClr val="000000"/>
                  </a:solidFill>
                </a:uFill>
                <a:latin typeface="Calibri"/>
                <a:cs typeface="Calibri"/>
              </a:rPr>
              <a:t>evitar</a:t>
            </a:r>
            <a:r>
              <a:rPr lang="en-US" i="1" u="sng" spc="-25" dirty="0" smtClean="0">
                <a:uFill>
                  <a:solidFill>
                    <a:srgbClr val="000000"/>
                  </a:solidFill>
                </a:uFill>
                <a:latin typeface="Calibri"/>
                <a:cs typeface="Calibri"/>
              </a:rPr>
              <a:t> </a:t>
            </a:r>
            <a:r>
              <a:rPr lang="en-US" i="1" u="sng" dirty="0" smtClean="0">
                <a:uFill>
                  <a:solidFill>
                    <a:srgbClr val="000000"/>
                  </a:solidFill>
                </a:uFill>
                <a:latin typeface="Calibri"/>
                <a:cs typeface="Calibri"/>
              </a:rPr>
              <a:t>Procesando</a:t>
            </a:r>
            <a:endParaRPr lang="en-US" dirty="0" smtClean="0">
              <a:latin typeface="Calibri"/>
              <a:cs typeface="Calibri"/>
            </a:endParaRPr>
          </a:p>
          <a:p>
            <a:pPr marL="342900" lvl="0" indent="-342900" algn="l" rtl="0">
              <a:lnSpc>
                <a:spcPct val="100000"/>
              </a:lnSpc>
              <a:spcBef>
                <a:spcPts val="0"/>
              </a:spcBef>
              <a:spcAft>
                <a:spcPts val="0"/>
              </a:spcAft>
              <a:buSzPct val="79999"/>
              <a:buChar char="►"/>
            </a:pPr>
            <a:endParaRPr lang="en-US" dirty="0" smtClean="0">
              <a:latin typeface="Calibri"/>
              <a:cs typeface="Calibri"/>
            </a:endParaRPr>
          </a:p>
          <a:p>
            <a:r>
              <a:rPr lang="es-ES" dirty="0"/>
              <a:t>Una persona puede enviar un aviso por escrito a un controlador de datos solicitándolo</a:t>
            </a:r>
          </a:p>
          <a:p>
            <a:pPr marL="191135">
              <a:spcBef>
                <a:spcPts val="1380"/>
              </a:spcBef>
              <a:buNone/>
            </a:pPr>
            <a:r>
              <a:rPr lang="es-ES" b="1" dirty="0"/>
              <a:t>no procesar datos que puedan causarles (u otros) daño o angustia.</a:t>
            </a:r>
          </a:p>
          <a:p>
            <a:pPr marL="191135" algn="l" rtl="0">
              <a:spcBef>
                <a:spcPts val="1380"/>
              </a:spcBef>
              <a:buNone/>
            </a:pPr>
            <a:r>
              <a:rPr lang="en-US" spc="-5" dirty="0" smtClean="0">
                <a:latin typeface="Calibri"/>
                <a:cs typeface="Calibri"/>
              </a:rPr>
              <a:t> </a:t>
            </a:r>
            <a:endParaRPr lang="en-US" dirty="0" smtClean="0">
              <a:latin typeface="Calibri"/>
              <a:cs typeface="Calibri"/>
            </a:endParaRPr>
          </a:p>
          <a:p>
            <a:r>
              <a:rPr lang="es-ES" dirty="0"/>
              <a:t>Una persona puede exigir que un controlador de datos no utilice sus datos con fines de marketing directo.</a:t>
            </a:r>
          </a:p>
          <a:p>
            <a:r>
              <a:rPr lang="es-ES" dirty="0"/>
              <a:t>Un individuo puede requerir que sus datos no se utilicen para tomar decisiones que los afecten puramente por medios automáticos.</a:t>
            </a:r>
          </a:p>
          <a:p>
            <a:pPr marL="342900" lvl="0" indent="-342900" algn="l" rtl="0">
              <a:lnSpc>
                <a:spcPct val="100000"/>
              </a:lnSpc>
              <a:spcBef>
                <a:spcPts val="0"/>
              </a:spcBef>
              <a:spcAft>
                <a:spcPts val="0"/>
              </a:spcAft>
              <a:buSzPct val="79999"/>
              <a:buChar char="►"/>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El procedimiento para el acceso del interesado</a:t>
            </a:r>
            <a:endParaRPr lang="en-US" dirty="0"/>
          </a:p>
        </p:txBody>
      </p:sp>
      <p:sp>
        <p:nvSpPr>
          <p:cNvPr id="5" name="Text Placeholder 4"/>
          <p:cNvSpPr>
            <a:spLocks noGrp="1"/>
          </p:cNvSpPr>
          <p:nvPr>
            <p:ph type="body" idx="2"/>
          </p:nvPr>
        </p:nvSpPr>
        <p:spPr>
          <a:xfrm>
            <a:off x="4745736" y="2160589"/>
            <a:ext cx="4928616" cy="3880773"/>
          </a:xfrm>
        </p:spPr>
        <p:txBody>
          <a:bodyPr/>
          <a:lstStyle/>
          <a:p>
            <a:r>
              <a:rPr lang="es-ES" dirty="0"/>
              <a:t>Los pasos definidos en este diagrama podrían estipularse en un sistema central que acepta todas las solicitudes de los interesados, las registra y garantiza que los Controladores de datos las reciban y apliquen el procedimiento prescrito y respondan según sea necesario y esperado y no exista disputa por correos electrónicos perdidos, etc.</a:t>
            </a:r>
          </a:p>
          <a:p>
            <a:pPr algn="l" rtl="0">
              <a:buNone/>
            </a:pPr>
            <a:endParaRPr lang="en-US" dirty="0"/>
          </a:p>
        </p:txBody>
      </p:sp>
      <p:pic>
        <p:nvPicPr>
          <p:cNvPr id="6" name="object 4"/>
          <p:cNvPicPr/>
          <p:nvPr/>
        </p:nvPicPr>
        <p:blipFill>
          <a:blip r:embed="rId2" cstate="print"/>
          <a:stretch>
            <a:fillRect/>
          </a:stretch>
        </p:blipFill>
        <p:spPr>
          <a:xfrm>
            <a:off x="1253880" y="1574697"/>
            <a:ext cx="2818129" cy="4597503"/>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dirty="0" smtClean="0"/>
              <a:t>Disposición controvertida con GDPR: el derecho al olvido o el derecho a borrar</a:t>
            </a:r>
            <a:endParaRPr lang="en-US" dirty="0"/>
          </a:p>
        </p:txBody>
      </p:sp>
      <p:sp>
        <p:nvSpPr>
          <p:cNvPr id="3" name="Text Placeholder 2"/>
          <p:cNvSpPr>
            <a:spLocks noGrp="1"/>
          </p:cNvSpPr>
          <p:nvPr>
            <p:ph type="body" idx="1"/>
          </p:nvPr>
        </p:nvSpPr>
        <p:spPr>
          <a:xfrm>
            <a:off x="704766" y="1828800"/>
            <a:ext cx="9161610" cy="4334255"/>
          </a:xfrm>
        </p:spPr>
        <p:txBody>
          <a:bodyPr>
            <a:normAutofit fontScale="92500" lnSpcReduction="10000"/>
          </a:bodyPr>
          <a:lstStyle/>
          <a:p>
            <a:r>
              <a:rPr lang="es-ES" dirty="0"/>
              <a:t>Esta justificación de este derecho tiene una noble motivación</a:t>
            </a:r>
          </a:p>
          <a:p>
            <a:r>
              <a:rPr lang="es-ES" dirty="0"/>
              <a:t>La razón es permitir que un ciudadano presione reiniciar</a:t>
            </a:r>
          </a:p>
          <a:p>
            <a:r>
              <a:rPr lang="es-ES" dirty="0"/>
              <a:t>La razón es forzar el borrado de datos pasados, que caracterizan el pasado de uno para ser borrados.</a:t>
            </a:r>
          </a:p>
          <a:p>
            <a:r>
              <a:rPr lang="es-ES" dirty="0"/>
              <a:t>Grandes implicaciones para los registros de salud: se prevé que los estados miembros decidan a nivel nacional qué está permitido y qué no.</a:t>
            </a:r>
          </a:p>
          <a:p>
            <a:r>
              <a:rPr lang="es-ES" dirty="0"/>
              <a:t>Muy controvertido: el Reino Unido trató de excluir del RGPD todos los registros médicos; el Grupo de Trabajo 29 estaba indignado. Más aún con Alemania que intentó excluir del RGPD todos los registros en poder de la administración pública.</a:t>
            </a:r>
          </a:p>
          <a:p>
            <a:r>
              <a:rPr lang="es-ES" dirty="0"/>
              <a:t>Es controvertido ya que choca frontalmente con la propiedad muy deseable de </a:t>
            </a:r>
            <a:r>
              <a:rPr lang="es-ES" dirty="0" err="1"/>
              <a:t>Blockchain</a:t>
            </a:r>
            <a:r>
              <a:rPr lang="es-ES" dirty="0"/>
              <a:t>, la inmutabilidad, no puede cambiar un registro o su contenido.</a:t>
            </a:r>
          </a:p>
          <a:p>
            <a:r>
              <a:rPr lang="es-ES"/>
              <a:t>Un problema que se ha buscado y se encuentran algunas soluciones: investigaciones que no se utilizan en situaciones de la vida real.</a:t>
            </a:r>
          </a:p>
          <a:p>
            <a:pPr marL="137160" indent="0" algn="l" rtl="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en-US" dirty="0" smtClean="0"/>
              <a:t>¿</a:t>
            </a:r>
            <a:r>
              <a:rPr lang="en-US" dirty="0" err="1" smtClean="0"/>
              <a:t>Por</a:t>
            </a:r>
            <a:r>
              <a:rPr lang="en-US" dirty="0" smtClean="0"/>
              <a:t> que necesitamos privacidad?</a:t>
            </a:r>
            <a:endParaRPr lang="en-US" dirty="0"/>
          </a:p>
        </p:txBody>
      </p:sp>
      <p:sp>
        <p:nvSpPr>
          <p:cNvPr id="167" name="Google Shape;167;p2"/>
          <p:cNvSpPr txBox="1">
            <a:spLocks noGrp="1"/>
          </p:cNvSpPr>
          <p:nvPr>
            <p:ph type="body" idx="1"/>
          </p:nvPr>
        </p:nvSpPr>
        <p:spPr>
          <a:xfrm>
            <a:off x="677334" y="2160589"/>
            <a:ext cx="8596668" cy="3993323"/>
          </a:xfrm>
          <a:prstGeom prst="rect">
            <a:avLst/>
          </a:prstGeom>
          <a:noFill/>
          <a:ln>
            <a:noFill/>
          </a:ln>
        </p:spPr>
        <p:txBody>
          <a:bodyPr spcFirstLastPara="1" wrap="square" lIns="91425" tIns="45700" rIns="91425" bIns="45700" anchor="t" anchorCtr="0">
            <a:normAutofit/>
          </a:bodyPr>
          <a:lstStyle/>
          <a:p>
            <a:pPr marL="241300" indent="-229235" algn="l" rtl="0">
              <a:spcBef>
                <a:spcPts val="905"/>
              </a:spcBef>
              <a:buFont typeface="Arial"/>
              <a:buChar char="•"/>
              <a:tabLst>
                <a:tab pos="241300" algn="l"/>
                <a:tab pos="241935" algn="l"/>
              </a:tabLst>
            </a:pPr>
            <a:r>
              <a:rPr lang="en-US" sz="1600" spc="-5" dirty="0" smtClean="0">
                <a:latin typeface="Calibri Light"/>
                <a:cs typeface="Calibri Light"/>
              </a:rPr>
              <a:t>¿</a:t>
            </a:r>
            <a:r>
              <a:rPr lang="en-US" sz="1600" spc="-5" dirty="0" err="1" smtClean="0">
                <a:latin typeface="Calibri Light"/>
                <a:cs typeface="Calibri Light"/>
              </a:rPr>
              <a:t>Necesitamos</a:t>
            </a:r>
            <a:r>
              <a:rPr lang="en-US" sz="1600" spc="-5" dirty="0" smtClean="0">
                <a:latin typeface="Calibri Light"/>
                <a:cs typeface="Calibri Light"/>
              </a:rPr>
              <a:t> </a:t>
            </a:r>
            <a:r>
              <a:rPr lang="en-US" sz="1600" spc="-5" dirty="0" err="1" smtClean="0">
                <a:latin typeface="Calibri Light"/>
                <a:cs typeface="Calibri Light"/>
              </a:rPr>
              <a:t>privacidad</a:t>
            </a:r>
            <a:r>
              <a:rPr lang="en-US" sz="1600" spc="-5" dirty="0" smtClean="0">
                <a:latin typeface="Calibri Light"/>
                <a:cs typeface="Calibri Light"/>
              </a:rPr>
              <a:t>?</a:t>
            </a:r>
            <a:endParaRPr lang="en-US" sz="1600" dirty="0" smtClean="0">
              <a:latin typeface="Calibri Light"/>
              <a:cs typeface="Calibri Light"/>
            </a:endParaRPr>
          </a:p>
          <a:p>
            <a:pPr marL="241300" indent="-229235" algn="l" rtl="0">
              <a:spcBef>
                <a:spcPts val="810"/>
              </a:spcBef>
              <a:buFont typeface="Arial"/>
              <a:buChar char="•"/>
              <a:tabLst>
                <a:tab pos="241300" algn="l"/>
                <a:tab pos="241935" algn="l"/>
              </a:tabLst>
            </a:pPr>
            <a:r>
              <a:rPr lang="en-US" sz="1600" spc="-15" dirty="0" smtClean="0">
                <a:latin typeface="Calibri Light"/>
                <a:cs typeface="Calibri Light"/>
              </a:rPr>
              <a:t>¿</a:t>
            </a:r>
            <a:r>
              <a:rPr lang="en-US" sz="1600" spc="-15" dirty="0" err="1" smtClean="0">
                <a:latin typeface="Calibri Light"/>
                <a:cs typeface="Calibri Light"/>
              </a:rPr>
              <a:t>Cómo</a:t>
            </a:r>
            <a:r>
              <a:rPr lang="en-US" sz="1600" dirty="0" smtClean="0">
                <a:latin typeface="Calibri Light"/>
                <a:cs typeface="Calibri Light"/>
              </a:rPr>
              <a:t> </a:t>
            </a:r>
            <a:r>
              <a:rPr lang="en-US" sz="1600" spc="-5" dirty="0" err="1" smtClean="0">
                <a:latin typeface="Calibri Light"/>
                <a:cs typeface="Calibri Light"/>
              </a:rPr>
              <a:t>es</a:t>
            </a:r>
            <a:r>
              <a:rPr lang="en-US" sz="1600" spc="10" dirty="0" smtClean="0">
                <a:latin typeface="Calibri Light"/>
                <a:cs typeface="Calibri Light"/>
              </a:rPr>
              <a:t> </a:t>
            </a:r>
            <a:r>
              <a:rPr lang="en-US" sz="1600" spc="-5" dirty="0" err="1" smtClean="0">
                <a:latin typeface="Calibri Light"/>
                <a:cs typeface="Calibri Light"/>
              </a:rPr>
              <a:t>entendida</a:t>
            </a:r>
            <a:r>
              <a:rPr lang="en-US" sz="1600" spc="-5" dirty="0" smtClean="0">
                <a:latin typeface="Calibri Light"/>
                <a:cs typeface="Calibri Light"/>
              </a:rPr>
              <a:t> la </a:t>
            </a:r>
            <a:r>
              <a:rPr lang="en-US" sz="1600" spc="-5" dirty="0" err="1" smtClean="0">
                <a:latin typeface="Calibri Light"/>
                <a:cs typeface="Calibri Light"/>
              </a:rPr>
              <a:t>privacidad</a:t>
            </a:r>
            <a:r>
              <a:rPr lang="en-US" sz="1600" spc="-5" dirty="0">
                <a:latin typeface="Calibri Light"/>
                <a:cs typeface="Calibri Light"/>
              </a:rPr>
              <a:t>?</a:t>
            </a:r>
            <a:endParaRPr lang="en-US" sz="1600" dirty="0" smtClean="0">
              <a:latin typeface="Calibri Light"/>
              <a:cs typeface="Calibri Light"/>
            </a:endParaRPr>
          </a:p>
          <a:p>
            <a:pPr marL="241300" indent="-229235" algn="l" rtl="0">
              <a:spcBef>
                <a:spcPts val="815"/>
              </a:spcBef>
              <a:buFont typeface="Arial"/>
              <a:buChar char="•"/>
              <a:tabLst>
                <a:tab pos="241300" algn="l"/>
                <a:tab pos="241935" algn="l"/>
              </a:tabLst>
            </a:pPr>
            <a:r>
              <a:rPr lang="en-US" sz="1600" spc="-10" dirty="0" smtClean="0">
                <a:latin typeface="Calibri Light"/>
                <a:cs typeface="Calibri Light"/>
              </a:rPr>
              <a:t>¿</a:t>
            </a:r>
            <a:r>
              <a:rPr lang="en-US" sz="1600" spc="-10" dirty="0" err="1" smtClean="0">
                <a:latin typeface="Calibri Light"/>
                <a:cs typeface="Calibri Light"/>
              </a:rPr>
              <a:t>Podemos</a:t>
            </a:r>
            <a:r>
              <a:rPr lang="en-US" sz="1600" dirty="0" smtClean="0">
                <a:latin typeface="Calibri Light"/>
                <a:cs typeface="Calibri Light"/>
              </a:rPr>
              <a:t> </a:t>
            </a:r>
            <a:r>
              <a:rPr lang="en-US" sz="1600" spc="-10" dirty="0" err="1" smtClean="0">
                <a:latin typeface="Calibri Light"/>
                <a:cs typeface="Calibri Light"/>
              </a:rPr>
              <a:t>usarla</a:t>
            </a:r>
            <a:r>
              <a:rPr lang="en-US" sz="1600" spc="-10" dirty="0" smtClean="0">
                <a:latin typeface="Calibri Light"/>
                <a:cs typeface="Calibri Light"/>
              </a:rPr>
              <a:t> </a:t>
            </a:r>
            <a:r>
              <a:rPr lang="en-US" sz="1600" spc="-10" dirty="0" err="1" smtClean="0">
                <a:latin typeface="Calibri Light"/>
                <a:cs typeface="Calibri Light"/>
              </a:rPr>
              <a:t>privacidad</a:t>
            </a:r>
            <a:r>
              <a:rPr lang="en-US" sz="1600" spc="-10" dirty="0" smtClean="0">
                <a:latin typeface="Calibri Light"/>
                <a:cs typeface="Calibri Light"/>
              </a:rPr>
              <a:t> para </a:t>
            </a:r>
            <a:r>
              <a:rPr lang="en-US" sz="1600" spc="-10" dirty="0" err="1" smtClean="0">
                <a:latin typeface="Calibri Light"/>
                <a:cs typeface="Calibri Light"/>
              </a:rPr>
              <a:t>disuadir</a:t>
            </a:r>
            <a:r>
              <a:rPr lang="en-US" sz="1600" spc="5" dirty="0" smtClean="0">
                <a:latin typeface="Calibri Light"/>
                <a:cs typeface="Calibri Light"/>
              </a:rPr>
              <a:t> el </a:t>
            </a:r>
            <a:r>
              <a:rPr lang="en-US" sz="1600" dirty="0" err="1" smtClean="0">
                <a:latin typeface="Calibri Light"/>
                <a:cs typeface="Calibri Light"/>
              </a:rPr>
              <a:t>acceso</a:t>
            </a:r>
            <a:r>
              <a:rPr lang="en-US" sz="1600" spc="-15" dirty="0" smtClean="0">
                <a:latin typeface="Calibri Light"/>
                <a:cs typeface="Calibri Light"/>
              </a:rPr>
              <a:t> por</a:t>
            </a:r>
            <a:r>
              <a:rPr lang="en-US" sz="1600" spc="-5" dirty="0" smtClean="0">
                <a:latin typeface="Calibri Light"/>
                <a:cs typeface="Calibri Light"/>
              </a:rPr>
              <a:t> </a:t>
            </a:r>
            <a:r>
              <a:rPr lang="en-US" sz="1600" spc="-10" dirty="0" smtClean="0">
                <a:latin typeface="Calibri Light"/>
                <a:cs typeface="Calibri Light"/>
              </a:rPr>
              <a:t>razones legítimas?</a:t>
            </a:r>
            <a:endParaRPr lang="en-US" sz="1600" dirty="0" smtClean="0">
              <a:latin typeface="Calibri Light"/>
              <a:cs typeface="Calibri Light"/>
            </a:endParaRPr>
          </a:p>
          <a:p>
            <a:pPr marL="241300" indent="-229235" algn="l" rtl="0">
              <a:spcBef>
                <a:spcPts val="805"/>
              </a:spcBef>
              <a:buFont typeface="Arial"/>
              <a:buChar char="•"/>
              <a:tabLst>
                <a:tab pos="241300" algn="l"/>
                <a:tab pos="241935" algn="l"/>
              </a:tabLst>
            </a:pPr>
            <a:r>
              <a:rPr lang="en-US" sz="1600" spc="-15" dirty="0" smtClean="0">
                <a:latin typeface="Calibri Light"/>
                <a:cs typeface="Calibri Light"/>
              </a:rPr>
              <a:t>¿</a:t>
            </a:r>
            <a:r>
              <a:rPr lang="en-US" sz="1600" spc="-15" dirty="0" err="1" smtClean="0">
                <a:latin typeface="Calibri Light"/>
                <a:cs typeface="Calibri Light"/>
              </a:rPr>
              <a:t>Existen</a:t>
            </a:r>
            <a:r>
              <a:rPr lang="en-US" sz="1600" spc="-15" dirty="0" smtClean="0">
                <a:latin typeface="Calibri Light"/>
                <a:cs typeface="Calibri Light"/>
              </a:rPr>
              <a:t> </a:t>
            </a:r>
            <a:r>
              <a:rPr lang="en-US" sz="1600" spc="-10" dirty="0" err="1" smtClean="0">
                <a:latin typeface="Calibri Light"/>
                <a:cs typeface="Calibri Light"/>
              </a:rPr>
              <a:t>legítimas</a:t>
            </a:r>
            <a:r>
              <a:rPr lang="en-US" sz="1600" spc="-5" dirty="0" smtClean="0">
                <a:latin typeface="Calibri Light"/>
                <a:cs typeface="Calibri Light"/>
              </a:rPr>
              <a:t> </a:t>
            </a:r>
            <a:r>
              <a:rPr lang="en-US" sz="1600" spc="-10" dirty="0" err="1" smtClean="0">
                <a:latin typeface="Calibri Light"/>
                <a:cs typeface="Calibri Light"/>
              </a:rPr>
              <a:t>razones</a:t>
            </a:r>
            <a:r>
              <a:rPr lang="en-US" sz="1600" spc="35" dirty="0" smtClean="0">
                <a:latin typeface="Calibri Light"/>
                <a:cs typeface="Calibri Light"/>
              </a:rPr>
              <a:t> </a:t>
            </a:r>
            <a:r>
              <a:rPr lang="en-US" sz="1600" spc="-15" dirty="0" smtClean="0">
                <a:latin typeface="Calibri Light"/>
                <a:cs typeface="Calibri Light"/>
              </a:rPr>
              <a:t>para</a:t>
            </a:r>
            <a:r>
              <a:rPr lang="en-US" sz="1600" dirty="0" smtClean="0">
                <a:latin typeface="Calibri Light"/>
                <a:cs typeface="Calibri Light"/>
              </a:rPr>
              <a:t> </a:t>
            </a:r>
            <a:r>
              <a:rPr lang="en-US" sz="1600" dirty="0" err="1" smtClean="0">
                <a:latin typeface="Calibri Light"/>
                <a:cs typeface="Calibri Light"/>
              </a:rPr>
              <a:t>recopilar</a:t>
            </a:r>
            <a:r>
              <a:rPr lang="en-US" sz="1600" dirty="0" smtClean="0">
                <a:latin typeface="Calibri Light"/>
                <a:cs typeface="Calibri Light"/>
              </a:rPr>
              <a:t> y </a:t>
            </a:r>
            <a:r>
              <a:rPr lang="en-US" sz="1600" dirty="0" err="1" smtClean="0">
                <a:latin typeface="Calibri Light"/>
                <a:cs typeface="Calibri Light"/>
              </a:rPr>
              <a:t>p</a:t>
            </a:r>
            <a:r>
              <a:rPr lang="en-US" sz="1600" spc="-10" dirty="0" err="1" smtClean="0">
                <a:latin typeface="Calibri Light"/>
                <a:cs typeface="Calibri Light"/>
              </a:rPr>
              <a:t>rocesar</a:t>
            </a:r>
            <a:r>
              <a:rPr lang="en-US" sz="1600" spc="-10" dirty="0" smtClean="0">
                <a:latin typeface="Calibri Light"/>
                <a:cs typeface="Calibri Light"/>
              </a:rPr>
              <a:t> </a:t>
            </a:r>
            <a:r>
              <a:rPr lang="en-US" sz="1600" spc="-10" dirty="0" err="1" smtClean="0">
                <a:latin typeface="Calibri Light"/>
                <a:cs typeface="Calibri Light"/>
              </a:rPr>
              <a:t>datos</a:t>
            </a:r>
            <a:r>
              <a:rPr lang="en-US" sz="1600" spc="-10" dirty="0" smtClean="0">
                <a:latin typeface="Calibri Light"/>
                <a:cs typeface="Calibri Light"/>
              </a:rPr>
              <a:t>?</a:t>
            </a:r>
            <a:endParaRPr lang="en-US" sz="1600" dirty="0" smtClean="0">
              <a:latin typeface="Calibri Light"/>
              <a:cs typeface="Calibri Light"/>
            </a:endParaRPr>
          </a:p>
          <a:p>
            <a:pPr marL="241300" indent="-229235" algn="l" rtl="0">
              <a:spcBef>
                <a:spcPts val="800"/>
              </a:spcBef>
              <a:buFont typeface="Arial"/>
              <a:buChar char="•"/>
              <a:tabLst>
                <a:tab pos="241300" algn="l"/>
                <a:tab pos="241935" algn="l"/>
              </a:tabLst>
            </a:pPr>
            <a:r>
              <a:rPr lang="en-US" sz="1600" spc="-10" dirty="0" smtClean="0">
                <a:latin typeface="Calibri Light"/>
                <a:cs typeface="Calibri Light"/>
              </a:rPr>
              <a:t>¿</a:t>
            </a:r>
            <a:r>
              <a:rPr lang="en-US" sz="1600" spc="-10" dirty="0" err="1" smtClean="0">
                <a:latin typeface="Calibri Light"/>
                <a:cs typeface="Calibri Light"/>
              </a:rPr>
              <a:t>Qué</a:t>
            </a:r>
            <a:r>
              <a:rPr lang="en-US" sz="1600" dirty="0" smtClean="0">
                <a:latin typeface="Calibri Light"/>
                <a:cs typeface="Calibri Light"/>
              </a:rPr>
              <a:t> </a:t>
            </a:r>
            <a:r>
              <a:rPr lang="en-US" sz="1600" dirty="0" err="1" smtClean="0">
                <a:latin typeface="Calibri Light"/>
                <a:cs typeface="Calibri Light"/>
              </a:rPr>
              <a:t>razones</a:t>
            </a:r>
            <a:r>
              <a:rPr lang="en-US" sz="1600" dirty="0" smtClean="0">
                <a:latin typeface="Calibri Light"/>
                <a:cs typeface="Calibri Light"/>
              </a:rPr>
              <a:t> </a:t>
            </a:r>
            <a:r>
              <a:rPr lang="en-US" sz="1600" spc="-10" dirty="0" err="1" smtClean="0">
                <a:latin typeface="Calibri Light"/>
                <a:cs typeface="Calibri Light"/>
              </a:rPr>
              <a:t>podrían</a:t>
            </a:r>
            <a:r>
              <a:rPr lang="en-US" sz="1600" spc="-5" dirty="0" smtClean="0">
                <a:latin typeface="Calibri Light"/>
                <a:cs typeface="Calibri Light"/>
              </a:rPr>
              <a:t> </a:t>
            </a:r>
            <a:r>
              <a:rPr lang="en-US" sz="1600" spc="-5" dirty="0" err="1" smtClean="0">
                <a:latin typeface="Calibri Light"/>
                <a:cs typeface="Calibri Light"/>
              </a:rPr>
              <a:t>ser</a:t>
            </a:r>
            <a:r>
              <a:rPr lang="en-US" sz="1600" spc="-10" dirty="0" smtClean="0">
                <a:latin typeface="Calibri Light"/>
                <a:cs typeface="Calibri Light"/>
              </a:rPr>
              <a:t>?</a:t>
            </a:r>
            <a:endParaRPr lang="en-US" sz="1600" dirty="0" smtClean="0">
              <a:latin typeface="Calibri Light"/>
              <a:cs typeface="Calibri Light"/>
            </a:endParaRPr>
          </a:p>
          <a:p>
            <a:pPr algn="l" rtl="0">
              <a:buFont typeface="Arial"/>
              <a:buChar char="•"/>
            </a:pPr>
            <a:endParaRPr lang="en-US" dirty="0" smtClean="0">
              <a:latin typeface="Calibri Light"/>
              <a:cs typeface="Calibri Light"/>
            </a:endParaRPr>
          </a:p>
          <a:p>
            <a:pPr marL="241300" indent="-229235" algn="l" rtl="0">
              <a:spcBef>
                <a:spcPts val="1345"/>
              </a:spcBef>
              <a:buFont typeface="Arial"/>
              <a:buChar char="•"/>
              <a:tabLst>
                <a:tab pos="241300" algn="l"/>
                <a:tab pos="241935" algn="l"/>
              </a:tabLst>
            </a:pPr>
            <a:r>
              <a:rPr lang="en-US" sz="1600" spc="-5" dirty="0" err="1" smtClean="0">
                <a:latin typeface="Calibri Light"/>
                <a:cs typeface="Calibri Light"/>
              </a:rPr>
              <a:t>Mirar</a:t>
            </a:r>
            <a:r>
              <a:rPr lang="en-US" sz="1600" dirty="0" smtClean="0">
                <a:latin typeface="Calibri Light"/>
                <a:cs typeface="Calibri Light"/>
              </a:rPr>
              <a:t> </a:t>
            </a:r>
            <a:r>
              <a:rPr lang="en-US" sz="1600" spc="-10" dirty="0" err="1" smtClean="0">
                <a:latin typeface="Calibri Light"/>
                <a:cs typeface="Calibri Light"/>
              </a:rPr>
              <a:t>los</a:t>
            </a:r>
            <a:r>
              <a:rPr lang="en-US" sz="1600" spc="-10" dirty="0" smtClean="0">
                <a:latin typeface="Calibri Light"/>
                <a:cs typeface="Calibri Light"/>
              </a:rPr>
              <a:t> </a:t>
            </a:r>
            <a:r>
              <a:rPr lang="en-US" sz="1600" spc="-10" dirty="0" err="1" smtClean="0">
                <a:latin typeface="Calibri Light"/>
                <a:cs typeface="Calibri Light"/>
              </a:rPr>
              <a:t>trabajos</a:t>
            </a:r>
            <a:r>
              <a:rPr lang="en-US" sz="1600" spc="-10" dirty="0" smtClean="0">
                <a:latin typeface="Calibri Light"/>
                <a:cs typeface="Calibri Light"/>
              </a:rPr>
              <a:t> de la </a:t>
            </a:r>
            <a:r>
              <a:rPr lang="en-US" sz="1600" spc="-15" dirty="0" err="1" smtClean="0">
                <a:latin typeface="Calibri Light"/>
                <a:cs typeface="Calibri Light"/>
              </a:rPr>
              <a:t>Profesora</a:t>
            </a:r>
            <a:r>
              <a:rPr lang="en-US" sz="1600" spc="-5" dirty="0" smtClean="0">
                <a:latin typeface="Calibri Light"/>
                <a:cs typeface="Calibri Light"/>
              </a:rPr>
              <a:t> </a:t>
            </a:r>
            <a:r>
              <a:rPr lang="en-US" sz="1600" spc="-10" dirty="0" smtClean="0">
                <a:latin typeface="Calibri Light"/>
                <a:cs typeface="Calibri Light"/>
              </a:rPr>
              <a:t>Shoshana</a:t>
            </a:r>
            <a:r>
              <a:rPr lang="en-US" sz="1600" spc="50" dirty="0" smtClean="0">
                <a:latin typeface="Calibri Light"/>
                <a:cs typeface="Calibri Light"/>
              </a:rPr>
              <a:t> </a:t>
            </a:r>
            <a:r>
              <a:rPr lang="en-US" sz="1600" spc="-10" dirty="0" err="1" smtClean="0">
                <a:latin typeface="Calibri Light"/>
                <a:cs typeface="Calibri Light"/>
              </a:rPr>
              <a:t>Zuboff</a:t>
            </a:r>
            <a:endParaRPr lang="en-US" sz="1600" dirty="0" smtClean="0">
              <a:latin typeface="Calibri Light"/>
              <a:cs typeface="Calibri Light"/>
            </a:endParaRPr>
          </a:p>
          <a:p>
            <a:pPr marL="698500" lvl="1" indent="-229235">
              <a:spcBef>
                <a:spcPts val="315"/>
              </a:spcBef>
              <a:buFont typeface="Arial"/>
              <a:buChar char="•"/>
              <a:tabLst>
                <a:tab pos="698500" algn="l"/>
                <a:tab pos="699135" algn="l"/>
              </a:tabLst>
            </a:pPr>
            <a:r>
              <a:rPr lang="en-US" dirty="0">
                <a:latin typeface="Calibri Light"/>
                <a:cs typeface="Calibri Light"/>
              </a:rPr>
              <a:t>In</a:t>
            </a:r>
            <a:r>
              <a:rPr lang="en-US" spc="-45" dirty="0">
                <a:latin typeface="Calibri Light"/>
                <a:cs typeface="Calibri Light"/>
              </a:rPr>
              <a:t> </a:t>
            </a:r>
            <a:r>
              <a:rPr lang="en-US" spc="-5" dirty="0">
                <a:latin typeface="Calibri Light"/>
                <a:cs typeface="Calibri Light"/>
              </a:rPr>
              <a:t>the</a:t>
            </a:r>
            <a:r>
              <a:rPr lang="en-US" spc="-60" dirty="0">
                <a:latin typeface="Calibri Light"/>
                <a:cs typeface="Calibri Light"/>
              </a:rPr>
              <a:t> </a:t>
            </a:r>
            <a:r>
              <a:rPr lang="en-US" spc="-15" dirty="0">
                <a:latin typeface="Calibri Light"/>
                <a:cs typeface="Calibri Light"/>
              </a:rPr>
              <a:t>Age</a:t>
            </a:r>
            <a:r>
              <a:rPr lang="en-US" spc="-35" dirty="0">
                <a:latin typeface="Calibri Light"/>
                <a:cs typeface="Calibri Light"/>
              </a:rPr>
              <a:t> </a:t>
            </a:r>
            <a:r>
              <a:rPr lang="en-US" spc="-5" dirty="0">
                <a:latin typeface="Calibri Light"/>
                <a:cs typeface="Calibri Light"/>
              </a:rPr>
              <a:t>of</a:t>
            </a:r>
            <a:r>
              <a:rPr lang="en-US" spc="-25" dirty="0">
                <a:latin typeface="Calibri Light"/>
                <a:cs typeface="Calibri Light"/>
              </a:rPr>
              <a:t> </a:t>
            </a:r>
            <a:r>
              <a:rPr lang="en-US" spc="-5" dirty="0">
                <a:latin typeface="Calibri Light"/>
                <a:cs typeface="Calibri Light"/>
              </a:rPr>
              <a:t>the</a:t>
            </a:r>
            <a:r>
              <a:rPr lang="en-US" spc="-65" dirty="0">
                <a:latin typeface="Calibri Light"/>
                <a:cs typeface="Calibri Light"/>
              </a:rPr>
              <a:t> </a:t>
            </a:r>
            <a:r>
              <a:rPr lang="en-US" spc="-10" dirty="0">
                <a:latin typeface="Calibri Light"/>
                <a:cs typeface="Calibri Light"/>
              </a:rPr>
              <a:t>Smart</a:t>
            </a:r>
            <a:r>
              <a:rPr lang="en-US" spc="-60" dirty="0">
                <a:latin typeface="Calibri Light"/>
                <a:cs typeface="Calibri Light"/>
              </a:rPr>
              <a:t> </a:t>
            </a:r>
            <a:r>
              <a:rPr lang="en-US" spc="-15" dirty="0">
                <a:latin typeface="Calibri Light"/>
                <a:cs typeface="Calibri Light"/>
              </a:rPr>
              <a:t>Machine</a:t>
            </a:r>
            <a:r>
              <a:rPr lang="en-US" spc="-70" dirty="0">
                <a:latin typeface="Calibri Light"/>
                <a:cs typeface="Calibri Light"/>
              </a:rPr>
              <a:t> </a:t>
            </a:r>
            <a:r>
              <a:rPr lang="en-US" spc="-10" dirty="0">
                <a:latin typeface="Calibri Light"/>
                <a:cs typeface="Calibri Light"/>
              </a:rPr>
              <a:t>1988</a:t>
            </a:r>
            <a:endParaRPr lang="en-US" dirty="0">
              <a:latin typeface="Calibri Light"/>
              <a:cs typeface="Calibri Light"/>
            </a:endParaRPr>
          </a:p>
          <a:p>
            <a:pPr marL="698500" lvl="1" indent="-229235">
              <a:spcBef>
                <a:spcPts val="300"/>
              </a:spcBef>
              <a:buFont typeface="Arial"/>
              <a:buChar char="•"/>
              <a:tabLst>
                <a:tab pos="698500" algn="l"/>
                <a:tab pos="699135" algn="l"/>
              </a:tabLst>
            </a:pPr>
            <a:r>
              <a:rPr lang="en-US" spc="-5" dirty="0">
                <a:latin typeface="Calibri Light"/>
                <a:cs typeface="Calibri Light"/>
              </a:rPr>
              <a:t>The</a:t>
            </a:r>
            <a:r>
              <a:rPr lang="en-US" spc="-50" dirty="0">
                <a:latin typeface="Calibri Light"/>
                <a:cs typeface="Calibri Light"/>
              </a:rPr>
              <a:t> </a:t>
            </a:r>
            <a:r>
              <a:rPr lang="en-US" spc="-10" dirty="0">
                <a:latin typeface="Calibri Light"/>
                <a:cs typeface="Calibri Light"/>
              </a:rPr>
              <a:t>Age</a:t>
            </a:r>
            <a:r>
              <a:rPr lang="en-US" spc="-45" dirty="0">
                <a:latin typeface="Calibri Light"/>
                <a:cs typeface="Calibri Light"/>
              </a:rPr>
              <a:t> </a:t>
            </a:r>
            <a:r>
              <a:rPr lang="en-US" spc="-10" dirty="0">
                <a:latin typeface="Calibri Light"/>
                <a:cs typeface="Calibri Light"/>
              </a:rPr>
              <a:t>of </a:t>
            </a:r>
            <a:r>
              <a:rPr lang="en-US" spc="-15" dirty="0">
                <a:latin typeface="Calibri Light"/>
                <a:cs typeface="Calibri Light"/>
              </a:rPr>
              <a:t>Surveillance</a:t>
            </a:r>
            <a:r>
              <a:rPr lang="en-US" spc="-50" dirty="0">
                <a:latin typeface="Calibri Light"/>
                <a:cs typeface="Calibri Light"/>
              </a:rPr>
              <a:t> </a:t>
            </a:r>
            <a:r>
              <a:rPr lang="en-US" spc="-15" dirty="0">
                <a:latin typeface="Calibri Light"/>
                <a:cs typeface="Calibri Light"/>
              </a:rPr>
              <a:t>Capitalism</a:t>
            </a:r>
            <a:r>
              <a:rPr lang="en-US" spc="-80" dirty="0">
                <a:latin typeface="Calibri Light"/>
                <a:cs typeface="Calibri Light"/>
              </a:rPr>
              <a:t> </a:t>
            </a:r>
            <a:r>
              <a:rPr lang="en-US" spc="-15" dirty="0">
                <a:latin typeface="Calibri Light"/>
                <a:cs typeface="Calibri Light"/>
              </a:rPr>
              <a:t>2018</a:t>
            </a:r>
            <a:endParaRPr lang="en-US" dirty="0">
              <a:latin typeface="Calibri Light"/>
              <a:cs typeface="Calibri Light"/>
            </a:endParaRPr>
          </a:p>
          <a:p>
            <a:pPr marL="698500" lvl="1" indent="-229235" algn="l" rtl="0">
              <a:spcBef>
                <a:spcPts val="315"/>
              </a:spcBef>
              <a:buFont typeface="Arial"/>
              <a:buChar char="•"/>
              <a:tabLst>
                <a:tab pos="698500" algn="l"/>
                <a:tab pos="699135" algn="l"/>
              </a:tabLst>
            </a:pPr>
            <a:r>
              <a:rPr lang="en-US" spc="-5" dirty="0" err="1" smtClean="0">
                <a:latin typeface="Calibri Light"/>
                <a:cs typeface="Calibri Light"/>
              </a:rPr>
              <a:t>Ver</a:t>
            </a:r>
            <a:r>
              <a:rPr lang="en-US" spc="-50" dirty="0" smtClean="0">
                <a:latin typeface="Calibri Light"/>
                <a:cs typeface="Calibri Light"/>
              </a:rPr>
              <a:t> </a:t>
            </a:r>
            <a:r>
              <a:rPr lang="en-US" spc="-5" dirty="0" smtClean="0">
                <a:latin typeface="Calibri Light"/>
                <a:cs typeface="Calibri Light"/>
              </a:rPr>
              <a:t>videos:</a:t>
            </a:r>
            <a:r>
              <a:rPr lang="en-US" spc="-50" dirty="0" smtClean="0">
                <a:latin typeface="Calibri Light"/>
                <a:cs typeface="Calibri Light"/>
              </a:rPr>
              <a:t> </a:t>
            </a:r>
            <a:r>
              <a:rPr lang="en-US" u="sng" spc="-20" dirty="0" smtClean="0">
                <a:solidFill>
                  <a:srgbClr val="CC9900"/>
                </a:solidFill>
                <a:uFill>
                  <a:solidFill>
                    <a:srgbClr val="CC9900"/>
                  </a:solidFill>
                </a:uFill>
                <a:latin typeface="Calibri Light"/>
                <a:cs typeface="Calibri Light"/>
                <a:hlinkClick r:id="rId3"/>
              </a:rPr>
              <a:t>h</a:t>
            </a:r>
            <a:r>
              <a:rPr lang="en-US" u="sng" spc="-30" dirty="0" smtClean="0">
                <a:solidFill>
                  <a:srgbClr val="CC9900"/>
                </a:solidFill>
                <a:uFill>
                  <a:solidFill>
                    <a:srgbClr val="CC9900"/>
                  </a:solidFill>
                </a:uFill>
                <a:latin typeface="Calibri Light"/>
                <a:cs typeface="Calibri Light"/>
                <a:hlinkClick r:id="rId3"/>
              </a:rPr>
              <a:t>t</a:t>
            </a:r>
            <a:r>
              <a:rPr lang="en-US" u="sng" spc="-5" dirty="0" smtClean="0">
                <a:solidFill>
                  <a:srgbClr val="CC9900"/>
                </a:solidFill>
                <a:uFill>
                  <a:solidFill>
                    <a:srgbClr val="CC9900"/>
                  </a:solidFill>
                </a:uFill>
                <a:latin typeface="Calibri Light"/>
                <a:cs typeface="Calibri Light"/>
                <a:hlinkClick r:id="rId3"/>
              </a:rPr>
              <a:t>t</a:t>
            </a:r>
            <a:r>
              <a:rPr lang="en-US" u="sng" spc="-20" dirty="0" smtClean="0">
                <a:solidFill>
                  <a:srgbClr val="CC9900"/>
                </a:solidFill>
                <a:uFill>
                  <a:solidFill>
                    <a:srgbClr val="CC9900"/>
                  </a:solidFill>
                </a:uFill>
                <a:latin typeface="Calibri Light"/>
                <a:cs typeface="Calibri Light"/>
                <a:hlinkClick r:id="rId3"/>
              </a:rPr>
              <a:t>pag</a:t>
            </a:r>
            <a:r>
              <a:rPr lang="en-US" u="sng" spc="-10" dirty="0" smtClean="0">
                <a:solidFill>
                  <a:srgbClr val="CC9900"/>
                </a:solidFill>
                <a:uFill>
                  <a:solidFill>
                    <a:srgbClr val="CC9900"/>
                  </a:solidFill>
                </a:uFill>
                <a:latin typeface="Calibri Light"/>
                <a:cs typeface="Calibri Light"/>
                <a:hlinkClick r:id="rId3"/>
              </a:rPr>
              <a:t>s</a:t>
            </a:r>
            <a:r>
              <a:rPr lang="en-US" u="sng" spc="-5" dirty="0" smtClean="0">
                <a:solidFill>
                  <a:srgbClr val="CC9900"/>
                </a:solidFill>
                <a:uFill>
                  <a:solidFill>
                    <a:srgbClr val="CC9900"/>
                  </a:solidFill>
                </a:uFill>
                <a:latin typeface="Calibri Light"/>
                <a:cs typeface="Calibri Light"/>
                <a:hlinkClick r:id="rId3"/>
              </a:rPr>
              <a:t>:</a:t>
            </a:r>
            <a:r>
              <a:rPr lang="en-US" u="sng" spc="-10" dirty="0" smtClean="0">
                <a:solidFill>
                  <a:srgbClr val="CC9900"/>
                </a:solidFill>
                <a:uFill>
                  <a:solidFill>
                    <a:srgbClr val="CC9900"/>
                  </a:solidFill>
                </a:uFill>
                <a:latin typeface="Calibri Light"/>
                <a:cs typeface="Calibri Light"/>
                <a:hlinkClick r:id="rId3"/>
              </a:rPr>
              <a:t>// ww</a:t>
            </a:r>
            <a:r>
              <a:rPr lang="en-US" u="sng" spc="-114" dirty="0" smtClean="0">
                <a:solidFill>
                  <a:srgbClr val="CC9900"/>
                </a:solidFill>
                <a:uFill>
                  <a:solidFill>
                    <a:srgbClr val="CC9900"/>
                  </a:solidFill>
                </a:uFill>
                <a:latin typeface="Calibri Light"/>
                <a:cs typeface="Calibri Light"/>
                <a:hlinkClick r:id="rId3"/>
              </a:rPr>
              <a:t>w</a:t>
            </a:r>
            <a:r>
              <a:rPr lang="en-US" u="sng" spc="-60" dirty="0" smtClean="0">
                <a:solidFill>
                  <a:srgbClr val="CC9900"/>
                </a:solidFill>
                <a:uFill>
                  <a:solidFill>
                    <a:srgbClr val="CC9900"/>
                  </a:solidFill>
                </a:uFill>
                <a:latin typeface="Calibri Light"/>
                <a:cs typeface="Calibri Light"/>
                <a:hlinkClick r:id="rId3"/>
              </a:rPr>
              <a:t>.</a:t>
            </a:r>
            <a:r>
              <a:rPr lang="en-US" u="sng" spc="-25" dirty="0" smtClean="0">
                <a:solidFill>
                  <a:srgbClr val="CC9900"/>
                </a:solidFill>
                <a:uFill>
                  <a:solidFill>
                    <a:srgbClr val="CC9900"/>
                  </a:solidFill>
                </a:uFill>
                <a:latin typeface="Calibri Light"/>
                <a:cs typeface="Calibri Light"/>
                <a:hlinkClick r:id="rId3"/>
              </a:rPr>
              <a:t>y</a:t>
            </a:r>
            <a:r>
              <a:rPr lang="en-US" u="sng" spc="-10" dirty="0" smtClean="0">
                <a:solidFill>
                  <a:srgbClr val="CC9900"/>
                </a:solidFill>
                <a:uFill>
                  <a:solidFill>
                    <a:srgbClr val="CC9900"/>
                  </a:solidFill>
                </a:uFill>
                <a:latin typeface="Calibri Light"/>
                <a:cs typeface="Calibri Light"/>
                <a:hlinkClick r:id="rId3"/>
              </a:rPr>
              <a:t>o</a:t>
            </a:r>
            <a:r>
              <a:rPr lang="en-US" u="sng" spc="-15" dirty="0" smtClean="0">
                <a:solidFill>
                  <a:srgbClr val="CC9900"/>
                </a:solidFill>
                <a:uFill>
                  <a:solidFill>
                    <a:srgbClr val="CC9900"/>
                  </a:solidFill>
                </a:uFill>
                <a:latin typeface="Calibri Light"/>
                <a:cs typeface="Calibri Light"/>
                <a:hlinkClick r:id="rId3"/>
              </a:rPr>
              <a:t>tu</a:t>
            </a:r>
            <a:r>
              <a:rPr lang="en-US" u="sng" spc="-5" dirty="0" smtClean="0">
                <a:solidFill>
                  <a:srgbClr val="CC9900"/>
                </a:solidFill>
                <a:uFill>
                  <a:solidFill>
                    <a:srgbClr val="CC9900"/>
                  </a:solidFill>
                </a:uFill>
                <a:latin typeface="Calibri Light"/>
                <a:cs typeface="Calibri Light"/>
                <a:hlinkClick r:id="rId3"/>
              </a:rPr>
              <a:t>tubo</a:t>
            </a:r>
            <a:r>
              <a:rPr lang="en-US" u="sng" dirty="0" smtClean="0">
                <a:solidFill>
                  <a:srgbClr val="CC9900"/>
                </a:solidFill>
                <a:uFill>
                  <a:solidFill>
                    <a:srgbClr val="CC9900"/>
                  </a:solidFill>
                </a:uFill>
                <a:latin typeface="Calibri Light"/>
                <a:cs typeface="Calibri Light"/>
                <a:hlinkClick r:id="rId3"/>
              </a:rPr>
              <a:t>.</a:t>
            </a:r>
            <a:r>
              <a:rPr lang="en-US" u="sng" spc="-10" dirty="0" smtClean="0">
                <a:solidFill>
                  <a:srgbClr val="CC9900"/>
                </a:solidFill>
                <a:uFill>
                  <a:solidFill>
                    <a:srgbClr val="CC9900"/>
                  </a:solidFill>
                </a:uFill>
                <a:latin typeface="Calibri Light"/>
                <a:cs typeface="Calibri Light"/>
                <a:hlinkClick r:id="rId3"/>
              </a:rPr>
              <a:t>C</a:t>
            </a:r>
            <a:r>
              <a:rPr lang="en-US" u="sng" spc="-15" dirty="0" smtClean="0">
                <a:solidFill>
                  <a:srgbClr val="CC9900"/>
                </a:solidFill>
                <a:uFill>
                  <a:solidFill>
                    <a:srgbClr val="CC9900"/>
                  </a:solidFill>
                </a:uFill>
                <a:latin typeface="Calibri Light"/>
                <a:cs typeface="Calibri Light"/>
                <a:hlinkClick r:id="rId3"/>
              </a:rPr>
              <a:t>o</a:t>
            </a:r>
            <a:r>
              <a:rPr lang="en-US" u="sng" spc="-5" dirty="0" smtClean="0">
                <a:solidFill>
                  <a:srgbClr val="CC9900"/>
                </a:solidFill>
                <a:uFill>
                  <a:solidFill>
                    <a:srgbClr val="CC9900"/>
                  </a:solidFill>
                </a:uFill>
                <a:latin typeface="Calibri Light"/>
                <a:cs typeface="Calibri Light"/>
                <a:hlinkClick r:id="rId3"/>
              </a:rPr>
              <a:t>metro/</a:t>
            </a:r>
            <a:r>
              <a:rPr lang="en-US" u="sng" spc="-30" dirty="0" smtClean="0">
                <a:solidFill>
                  <a:srgbClr val="CC9900"/>
                </a:solidFill>
                <a:uFill>
                  <a:solidFill>
                    <a:srgbClr val="CC9900"/>
                  </a:solidFill>
                </a:uFill>
                <a:latin typeface="Calibri Light"/>
                <a:cs typeface="Calibri Light"/>
                <a:hlinkClick r:id="rId3"/>
              </a:rPr>
              <a:t>w</a:t>
            </a:r>
            <a:r>
              <a:rPr lang="en-US" u="sng" spc="-10" dirty="0" smtClean="0">
                <a:solidFill>
                  <a:srgbClr val="CC9900"/>
                </a:solidFill>
                <a:uFill>
                  <a:solidFill>
                    <a:srgbClr val="CC9900"/>
                  </a:solidFill>
                </a:uFill>
                <a:latin typeface="Calibri Light"/>
                <a:cs typeface="Calibri Light"/>
                <a:hlinkClick r:id="rId3"/>
              </a:rPr>
              <a:t>a</a:t>
            </a:r>
            <a:r>
              <a:rPr lang="en-US" u="sng" spc="-30" dirty="0" smtClean="0">
                <a:solidFill>
                  <a:srgbClr val="CC9900"/>
                </a:solidFill>
                <a:uFill>
                  <a:solidFill>
                    <a:srgbClr val="CC9900"/>
                  </a:solidFill>
                </a:uFill>
                <a:latin typeface="Calibri Light"/>
                <a:cs typeface="Calibri Light"/>
                <a:hlinkClick r:id="rId3"/>
              </a:rPr>
              <a:t>t</a:t>
            </a:r>
            <a:r>
              <a:rPr lang="en-US" u="sng" dirty="0" smtClean="0">
                <a:solidFill>
                  <a:srgbClr val="CC9900"/>
                </a:solidFill>
                <a:uFill>
                  <a:solidFill>
                    <a:srgbClr val="CC9900"/>
                  </a:solidFill>
                </a:uFill>
                <a:latin typeface="Calibri Light"/>
                <a:cs typeface="Calibri Light"/>
                <a:hlinkClick r:id="rId3"/>
              </a:rPr>
              <a:t>C</a:t>
            </a:r>
            <a:r>
              <a:rPr lang="en-US" u="sng" spc="-5" dirty="0" smtClean="0">
                <a:solidFill>
                  <a:srgbClr val="CC9900"/>
                </a:solidFill>
                <a:uFill>
                  <a:solidFill>
                    <a:srgbClr val="CC9900"/>
                  </a:solidFill>
                </a:uFill>
                <a:latin typeface="Calibri Light"/>
                <a:cs typeface="Calibri Light"/>
                <a:hlinkClick r:id="rId3"/>
              </a:rPr>
              <a:t>h</a:t>
            </a:r>
            <a:r>
              <a:rPr lang="en-US" u="sng" dirty="0" smtClean="0">
                <a:solidFill>
                  <a:srgbClr val="CC9900"/>
                </a:solidFill>
                <a:uFill>
                  <a:solidFill>
                    <a:srgbClr val="CC9900"/>
                  </a:solidFill>
                </a:uFill>
                <a:latin typeface="Calibri Light"/>
                <a:cs typeface="Calibri Light"/>
                <a:hlinkClick r:id="rId3"/>
              </a:rPr>
              <a:t>? v</a:t>
            </a:r>
            <a:r>
              <a:rPr lang="en-US" u="sng" spc="-10" dirty="0" smtClean="0">
                <a:solidFill>
                  <a:srgbClr val="CC9900"/>
                </a:solidFill>
                <a:uFill>
                  <a:solidFill>
                    <a:srgbClr val="CC9900"/>
                  </a:solidFill>
                </a:uFill>
                <a:latin typeface="Calibri Light"/>
                <a:cs typeface="Calibri Light"/>
                <a:hlinkClick r:id="rId3"/>
              </a:rPr>
              <a:t>= hI</a:t>
            </a:r>
            <a:r>
              <a:rPr lang="en-US" u="sng" spc="-5" dirty="0" smtClean="0">
                <a:solidFill>
                  <a:srgbClr val="CC9900"/>
                </a:solidFill>
                <a:uFill>
                  <a:solidFill>
                    <a:srgbClr val="CC9900"/>
                  </a:solidFill>
                </a:uFill>
                <a:latin typeface="Calibri Light"/>
                <a:cs typeface="Calibri Light"/>
                <a:hlinkClick r:id="rId3"/>
              </a:rPr>
              <a:t>XhnW</a:t>
            </a:r>
            <a:r>
              <a:rPr lang="en-US" u="sng" dirty="0" smtClean="0">
                <a:solidFill>
                  <a:srgbClr val="CC9900"/>
                </a:solidFill>
                <a:uFill>
                  <a:solidFill>
                    <a:srgbClr val="CC9900"/>
                  </a:solidFill>
                </a:uFill>
                <a:latin typeface="Calibri Light"/>
                <a:cs typeface="Calibri Light"/>
                <a:hlinkClick r:id="rId3"/>
              </a:rPr>
              <a:t>U</a:t>
            </a:r>
            <a:r>
              <a:rPr lang="en-US" u="sng" spc="-5" dirty="0" smtClean="0">
                <a:solidFill>
                  <a:srgbClr val="CC9900"/>
                </a:solidFill>
                <a:uFill>
                  <a:solidFill>
                    <a:srgbClr val="CC9900"/>
                  </a:solidFill>
                </a:uFill>
                <a:latin typeface="Calibri Light"/>
                <a:cs typeface="Calibri Light"/>
                <a:hlinkClick r:id="rId3"/>
              </a:rPr>
              <a:t>mM</a:t>
            </a:r>
            <a:r>
              <a:rPr lang="en-US" u="sng" spc="10" dirty="0" smtClean="0">
                <a:solidFill>
                  <a:srgbClr val="CC9900"/>
                </a:solidFill>
                <a:uFill>
                  <a:solidFill>
                    <a:srgbClr val="CC9900"/>
                  </a:solidFill>
                </a:uFill>
                <a:latin typeface="Calibri Light"/>
                <a:cs typeface="Calibri Light"/>
                <a:hlinkClick r:id="rId3"/>
              </a:rPr>
              <a:t>v</a:t>
            </a:r>
            <a:r>
              <a:rPr lang="en-US" u="sng" spc="-5" dirty="0" smtClean="0">
                <a:solidFill>
                  <a:srgbClr val="CC9900"/>
                </a:solidFill>
                <a:uFill>
                  <a:solidFill>
                    <a:srgbClr val="CC9900"/>
                  </a:solidFill>
                </a:uFill>
                <a:latin typeface="Calibri Light"/>
                <a:cs typeface="Calibri Light"/>
                <a:hlinkClick r:id="rId3"/>
              </a:rPr>
              <a:t>w</a:t>
            </a:r>
            <a:endParaRPr lang="en-US" dirty="0" smtClean="0">
              <a:latin typeface="Calibri Light"/>
              <a:cs typeface="Calibri Light"/>
            </a:endParaRPr>
          </a:p>
          <a:p>
            <a:pPr marL="342900" lvl="0" indent="-200660" algn="l" rtl="0">
              <a:lnSpc>
                <a:spcPct val="100000"/>
              </a:lnSpc>
              <a:spcBef>
                <a:spcPts val="1000"/>
              </a:spcBef>
              <a:spcAft>
                <a:spcPts val="0"/>
              </a:spcAft>
              <a:buSzPts val="2240"/>
              <a:buFont typeface="Trebuchet MS"/>
              <a:buNone/>
            </a:pPr>
            <a:endParaRP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
          <p:cNvSpPr txBox="1">
            <a:spLocks noGrp="1"/>
          </p:cNvSpPr>
          <p:nvPr>
            <p:ph type="subTitle" idx="1"/>
          </p:nvPr>
        </p:nvSpPr>
        <p:spPr>
          <a:xfrm>
            <a:off x="1349124" y="4192148"/>
            <a:ext cx="7766936" cy="1968028"/>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lnSpc>
                <a:spcPct val="100000"/>
              </a:lnSpc>
              <a:spcBef>
                <a:spcPts val="1000"/>
              </a:spcBef>
              <a:spcAft>
                <a:spcPts val="0"/>
              </a:spcAft>
              <a:buSzPct val="86486"/>
              <a:buNone/>
            </a:pPr>
            <a:r>
              <a:rPr lang="pl-PL" dirty="0"/>
              <a:t>Semana de </a:t>
            </a:r>
            <a:r>
              <a:rPr lang="es-ES" dirty="0" smtClean="0"/>
              <a:t>formación</a:t>
            </a:r>
            <a:r>
              <a:rPr lang="pl-PL" dirty="0" smtClean="0"/>
              <a:t> </a:t>
            </a:r>
            <a:r>
              <a:rPr lang="pl-PL" dirty="0"/>
              <a:t>3</a:t>
            </a:r>
            <a:endParaRPr dirty="0"/>
          </a:p>
          <a:p>
            <a:pPr marL="0" lvl="0" indent="0" algn="ctr" rtl="0">
              <a:lnSpc>
                <a:spcPct val="100000"/>
              </a:lnSpc>
              <a:spcBef>
                <a:spcPts val="1000"/>
              </a:spcBef>
              <a:spcAft>
                <a:spcPts val="0"/>
              </a:spcAft>
              <a:buSzPct val="86486"/>
              <a:buNone/>
            </a:pPr>
            <a:r>
              <a:rPr lang="pl-PL" dirty="0"/>
              <a:t>Lodz, Polonia (en línea)</a:t>
            </a:r>
            <a:endParaRPr dirty="0"/>
          </a:p>
          <a:p>
            <a:pPr marL="0" lvl="0" indent="0" algn="ctr" rtl="0">
              <a:lnSpc>
                <a:spcPct val="100000"/>
              </a:lnSpc>
              <a:spcBef>
                <a:spcPts val="1000"/>
              </a:spcBef>
              <a:spcAft>
                <a:spcPts val="0"/>
              </a:spcAft>
              <a:buSzPct val="86486"/>
              <a:buNone/>
            </a:pPr>
            <a:endParaRPr dirty="0"/>
          </a:p>
          <a:p>
            <a:pPr marL="1519555" algn="ctr" rtl="0">
              <a:spcBef>
                <a:spcPts val="650"/>
              </a:spcBef>
            </a:pPr>
            <a:r>
              <a:rPr lang="en-US" dirty="0" err="1" smtClean="0"/>
              <a:t>Iraklis</a:t>
            </a:r>
            <a:r>
              <a:rPr lang="en-US" dirty="0" smtClean="0"/>
              <a:t> </a:t>
            </a:r>
            <a:r>
              <a:rPr lang="en-US" dirty="0" err="1" smtClean="0"/>
              <a:t>Paraskakis</a:t>
            </a:r>
            <a:endParaRPr lang="en-US" dirty="0" smtClean="0"/>
          </a:p>
          <a:p>
            <a:pPr marL="12700" marR="5080" indent="283210" algn="ctr" rtl="0">
              <a:lnSpc>
                <a:spcPct val="123800"/>
              </a:lnSpc>
              <a:spcBef>
                <a:spcPts val="10"/>
              </a:spcBef>
            </a:pPr>
            <a:r>
              <a:rPr lang="en-US" dirty="0" smtClean="0"/>
              <a:t>Profesor, Ciencias de la Computación Departamento,</a:t>
            </a:r>
          </a:p>
          <a:p>
            <a:pPr marL="12700" marR="5080" indent="283210" algn="ctr" rtl="0">
              <a:lnSpc>
                <a:spcPct val="123800"/>
              </a:lnSpc>
              <a:spcBef>
                <a:spcPts val="10"/>
              </a:spcBef>
            </a:pPr>
            <a:r>
              <a:rPr lang="en-US" dirty="0" smtClean="0"/>
              <a:t>CIUDAD College, Universidad de York, Campus de Europa</a:t>
            </a:r>
          </a:p>
          <a:p>
            <a:pPr marL="843280" algn="ctr" rtl="0">
              <a:spcBef>
                <a:spcPts val="540"/>
              </a:spcBef>
            </a:pPr>
            <a:r>
              <a:rPr lang="en-US" dirty="0" smtClean="0"/>
              <a:t>Oficial de investigación sénior, SEERC</a:t>
            </a:r>
            <a:endParaRPr lang="en-US" dirty="0"/>
          </a:p>
        </p:txBody>
      </p:sp>
      <p:sp>
        <p:nvSpPr>
          <p:cNvPr id="161" name="Google Shape;161;p1"/>
          <p:cNvSpPr txBox="1"/>
          <p:nvPr/>
        </p:nvSpPr>
        <p:spPr>
          <a:xfrm>
            <a:off x="683037" y="1642595"/>
            <a:ext cx="9135687" cy="2938549"/>
          </a:xfrm>
          <a:prstGeom prst="rect">
            <a:avLst/>
          </a:prstGeom>
          <a:noFill/>
          <a:ln>
            <a:noFill/>
          </a:ln>
        </p:spPr>
        <p:txBody>
          <a:bodyPr spcFirstLastPara="1" wrap="square" lIns="91425" tIns="45700" rIns="91425" bIns="45700" anchor="b" anchorCtr="0">
            <a:noAutofit/>
          </a:bodyPr>
          <a:lstStyle/>
          <a:p>
            <a:pPr algn="ctr">
              <a:buClr>
                <a:schemeClr val="accent1"/>
              </a:buClr>
              <a:buSzPct val="100000"/>
            </a:pPr>
            <a:r>
              <a:rPr lang="en-US" sz="3800" dirty="0" err="1" smtClean="0">
                <a:solidFill>
                  <a:schemeClr val="accent1"/>
                </a:solidFill>
                <a:latin typeface="Trebuchet MS"/>
                <a:ea typeface="Trebuchet MS"/>
                <a:cs typeface="Trebuchet MS"/>
                <a:sym typeface="Trebuchet MS"/>
              </a:rPr>
              <a:t>Protección</a:t>
            </a:r>
            <a:r>
              <a:rPr lang="en-US" sz="3800" dirty="0" smtClean="0">
                <a:solidFill>
                  <a:schemeClr val="accent1"/>
                </a:solidFill>
                <a:latin typeface="Trebuchet MS"/>
                <a:ea typeface="Trebuchet MS"/>
                <a:cs typeface="Trebuchet MS"/>
                <a:sym typeface="Trebuchet MS"/>
              </a:rPr>
              <a:t> de </a:t>
            </a:r>
            <a:r>
              <a:rPr lang="en-US" sz="3800" dirty="0" err="1" smtClean="0">
                <a:solidFill>
                  <a:schemeClr val="accent1"/>
                </a:solidFill>
                <a:latin typeface="Trebuchet MS"/>
                <a:ea typeface="Trebuchet MS"/>
                <a:cs typeface="Trebuchet MS"/>
                <a:sym typeface="Trebuchet MS"/>
              </a:rPr>
              <a:t>Datos</a:t>
            </a:r>
            <a:r>
              <a:rPr lang="en-US" sz="3800" dirty="0" smtClean="0">
                <a:solidFill>
                  <a:schemeClr val="accent1"/>
                </a:solidFill>
                <a:latin typeface="Trebuchet MS"/>
                <a:ea typeface="Trebuchet MS"/>
                <a:cs typeface="Trebuchet MS"/>
                <a:sym typeface="Trebuchet MS"/>
              </a:rPr>
              <a:t> - Emprendimiento responsable: el papel de </a:t>
            </a:r>
            <a:r>
              <a:rPr lang="en-US" sz="3800" dirty="0" err="1" smtClean="0">
                <a:solidFill>
                  <a:schemeClr val="accent1"/>
                </a:solidFill>
                <a:latin typeface="Trebuchet MS"/>
                <a:ea typeface="Trebuchet MS"/>
                <a:cs typeface="Trebuchet MS"/>
                <a:sym typeface="Trebuchet MS"/>
              </a:rPr>
              <a:t>Blockchain</a:t>
            </a:r>
            <a:r>
              <a:rPr lang="en-US" sz="3800" dirty="0" smtClean="0">
                <a:solidFill>
                  <a:schemeClr val="accent1"/>
                </a:solidFill>
                <a:latin typeface="Trebuchet MS"/>
                <a:ea typeface="Trebuchet MS"/>
                <a:cs typeface="Trebuchet MS"/>
                <a:sym typeface="Trebuchet MS"/>
              </a:rPr>
              <a:t> y privacidad en la sociedad digital</a:t>
            </a:r>
          </a:p>
          <a:p>
            <a:pPr marL="0" marR="0" lvl="0" indent="0" algn="ctr" rtl="0">
              <a:lnSpc>
                <a:spcPct val="100000"/>
              </a:lnSpc>
              <a:spcBef>
                <a:spcPts val="0"/>
              </a:spcBef>
              <a:spcAft>
                <a:spcPts val="0"/>
              </a:spcAft>
              <a:buClr>
                <a:schemeClr val="accent1"/>
              </a:buClr>
              <a:buSzPct val="100000"/>
              <a:buFont typeface="Trebuchet MS"/>
              <a:buNone/>
            </a:pPr>
            <a:r>
              <a:rPr lang="en-US" sz="3800" dirty="0" smtClean="0">
                <a:solidFill>
                  <a:schemeClr val="accent1"/>
                </a:solidFill>
                <a:latin typeface="Trebuchet MS"/>
                <a:ea typeface="Trebuchet MS"/>
                <a:cs typeface="Trebuchet MS"/>
                <a:sym typeface="Trebuchet MS"/>
              </a:rPr>
              <a:t> </a:t>
            </a:r>
            <a:endParaRPr lang="en-US" sz="3800" dirty="0">
              <a:solidFill>
                <a:schemeClr val="accent1"/>
              </a:solidFill>
              <a:latin typeface="Trebuchet MS"/>
              <a:ea typeface="Trebuchet MS"/>
              <a:cs typeface="Trebuchet MS"/>
              <a:sym typeface="Trebuchet MS"/>
            </a:endParaRPr>
          </a:p>
        </p:txBody>
      </p:sp>
    </p:spTree>
    <p:extLst>
      <p:ext uri="{BB962C8B-B14F-4D97-AF65-F5344CB8AC3E}">
        <p14:creationId xmlns:p14="http://schemas.microsoft.com/office/powerpoint/2010/main" val="3701540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9" name="Google Shape;429;gd0874396ff_0_10"/>
          <p:cNvSpPr txBox="1"/>
          <p:nvPr/>
        </p:nvSpPr>
        <p:spPr>
          <a:xfrm>
            <a:off x="664749" y="1953491"/>
            <a:ext cx="9135600" cy="2238600"/>
          </a:xfrm>
          <a:prstGeom prst="rect">
            <a:avLst/>
          </a:prstGeom>
          <a:noFill/>
          <a:ln>
            <a:noFill/>
          </a:ln>
        </p:spPr>
        <p:txBody>
          <a:bodyPr spcFirstLastPara="1" wrap="square" lIns="91425" tIns="45700" rIns="91425" bIns="45700" anchor="b" anchorCtr="0">
            <a:normAutofit/>
          </a:bodyPr>
          <a:lstStyle/>
          <a:p>
            <a:pPr marL="0" marR="0" lvl="0" indent="0" algn="ctr" rtl="0">
              <a:lnSpc>
                <a:spcPct val="100000"/>
              </a:lnSpc>
              <a:spcBef>
                <a:spcPts val="0"/>
              </a:spcBef>
              <a:spcAft>
                <a:spcPts val="0"/>
              </a:spcAft>
              <a:buClr>
                <a:schemeClr val="accent1"/>
              </a:buClr>
              <a:buSzPct val="100000"/>
              <a:buFont typeface="Trebuchet MS"/>
              <a:buNone/>
            </a:pPr>
            <a:endParaRPr sz="8000" b="1" i="0" u="none" strike="noStrike" cap="none" dirty="0">
              <a:solidFill>
                <a:schemeClr val="accent1"/>
              </a:solidFill>
              <a:latin typeface="Trebuchet MS"/>
              <a:ea typeface="Trebuchet MS"/>
              <a:cs typeface="Trebuchet MS"/>
              <a:sym typeface="Trebuchet MS"/>
            </a:endParaRPr>
          </a:p>
        </p:txBody>
      </p:sp>
      <p:sp>
        <p:nvSpPr>
          <p:cNvPr id="4" name="Rectangle 3"/>
          <p:cNvSpPr/>
          <p:nvPr/>
        </p:nvSpPr>
        <p:spPr>
          <a:xfrm>
            <a:off x="4201974" y="2900208"/>
            <a:ext cx="2253690" cy="584775"/>
          </a:xfrm>
          <a:prstGeom prst="rect">
            <a:avLst/>
          </a:prstGeom>
        </p:spPr>
        <p:txBody>
          <a:bodyPr wrap="square">
            <a:spAutoFit/>
          </a:bodyPr>
          <a:lstStyle/>
          <a:p>
            <a:pPr algn="l" rtl="0"/>
            <a:r>
              <a:rPr lang="en-US" sz="3200" dirty="0" smtClean="0">
                <a:solidFill>
                  <a:schemeClr val="accent1"/>
                </a:solidFill>
                <a:latin typeface="Trebuchet MS"/>
                <a:ea typeface="Trebuchet MS"/>
                <a:cs typeface="Trebuchet MS"/>
                <a:sym typeface="Trebuchet MS"/>
              </a:rPr>
              <a:t>¡Gracias!</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fontScale="90000"/>
          </a:bodyPr>
          <a:lstStyle/>
          <a:p>
            <a:pPr lvl="0" algn="l" rtl="0">
              <a:buSzPts val="3600"/>
            </a:pPr>
            <a:r>
              <a:rPr lang="en-US" dirty="0" smtClean="0"/>
              <a:t>Entonces ¿Cuál es la solución a la privacidad desde un punto de vista práctico? perspectiva</a:t>
            </a:r>
            <a:endParaRPr lang="pl-PL" dirty="0"/>
          </a:p>
        </p:txBody>
      </p:sp>
      <p:sp>
        <p:nvSpPr>
          <p:cNvPr id="6" name="Text Placeholder 5"/>
          <p:cNvSpPr>
            <a:spLocks noGrp="1"/>
          </p:cNvSpPr>
          <p:nvPr>
            <p:ph type="body" idx="1"/>
          </p:nvPr>
        </p:nvSpPr>
        <p:spPr>
          <a:xfrm>
            <a:off x="677334" y="2160589"/>
            <a:ext cx="8210634" cy="3880772"/>
          </a:xfrm>
        </p:spPr>
        <p:txBody>
          <a:bodyPr>
            <a:normAutofit/>
          </a:bodyPr>
          <a:lstStyle/>
          <a:p>
            <a:pPr algn="l" rtl="0"/>
            <a:r>
              <a:rPr lang="en-US" dirty="0" smtClean="0"/>
              <a:t>Dos soluciones hasta ahora</a:t>
            </a:r>
          </a:p>
          <a:p>
            <a:pPr algn="l" rtl="0">
              <a:buFont typeface="Arial" pitchFamily="34" charset="0"/>
              <a:buChar char="•"/>
            </a:pPr>
            <a:r>
              <a:rPr lang="en-US" sz="1600" spc="-10" dirty="0" smtClean="0">
                <a:latin typeface="Calibri Light"/>
                <a:cs typeface="Calibri Light"/>
              </a:rPr>
              <a:t>La </a:t>
            </a:r>
            <a:r>
              <a:rPr lang="en-US" sz="1600" spc="-10" dirty="0" err="1" smtClean="0">
                <a:latin typeface="Calibri Light"/>
                <a:cs typeface="Calibri Light"/>
              </a:rPr>
              <a:t>solución</a:t>
            </a:r>
            <a:r>
              <a:rPr lang="en-US" sz="1600" spc="-10" dirty="0" smtClean="0">
                <a:latin typeface="Calibri Light"/>
                <a:cs typeface="Calibri Light"/>
              </a:rPr>
              <a:t> de </a:t>
            </a:r>
            <a:r>
              <a:rPr lang="en-US" sz="1600" spc="-10" dirty="0" err="1" smtClean="0">
                <a:latin typeface="Calibri Light"/>
                <a:cs typeface="Calibri Light"/>
              </a:rPr>
              <a:t>los</a:t>
            </a:r>
            <a:r>
              <a:rPr lang="en-US" sz="1600" dirty="0" smtClean="0">
                <a:latin typeface="Calibri Light"/>
                <a:cs typeface="Calibri Light"/>
              </a:rPr>
              <a:t> </a:t>
            </a:r>
            <a:r>
              <a:rPr lang="en-US" sz="1600" spc="-10" dirty="0" err="1" smtClean="0">
                <a:latin typeface="Calibri Light"/>
                <a:cs typeface="Calibri Light"/>
              </a:rPr>
              <a:t>Estados</a:t>
            </a:r>
            <a:r>
              <a:rPr lang="en-US" sz="1600" spc="-10" dirty="0" smtClean="0">
                <a:latin typeface="Calibri Light"/>
                <a:cs typeface="Calibri Light"/>
              </a:rPr>
              <a:t> </a:t>
            </a:r>
            <a:r>
              <a:rPr lang="en-US" sz="1600" spc="-10" dirty="0" err="1" smtClean="0">
                <a:latin typeface="Calibri Light"/>
                <a:cs typeface="Calibri Light"/>
              </a:rPr>
              <a:t>Unidos</a:t>
            </a:r>
            <a:endParaRPr lang="en-US" sz="1600" dirty="0" smtClean="0">
              <a:latin typeface="Calibri Light"/>
              <a:cs typeface="Calibri Light"/>
            </a:endParaRPr>
          </a:p>
          <a:p>
            <a:pPr algn="l" rtl="0">
              <a:buFont typeface="Arial" pitchFamily="34" charset="0"/>
              <a:buChar char="•"/>
            </a:pPr>
            <a:r>
              <a:rPr lang="en-US" spc="-5" dirty="0" smtClean="0">
                <a:latin typeface="Calibri Light"/>
                <a:cs typeface="Calibri Light"/>
              </a:rPr>
              <a:t>NO</a:t>
            </a:r>
            <a:r>
              <a:rPr lang="en-US" spc="-15" dirty="0" smtClean="0">
                <a:latin typeface="Calibri Light"/>
                <a:cs typeface="Calibri Light"/>
              </a:rPr>
              <a:t> estructura</a:t>
            </a:r>
            <a:endParaRPr lang="en-US" dirty="0" smtClean="0">
              <a:latin typeface="Calibri Light"/>
              <a:cs typeface="Calibri Light"/>
            </a:endParaRPr>
          </a:p>
          <a:p>
            <a:pPr algn="l" rtl="0">
              <a:buFont typeface="Arial" pitchFamily="34" charset="0"/>
              <a:buChar char="•"/>
            </a:pPr>
            <a:r>
              <a:rPr lang="en-US" spc="-5" dirty="0" smtClean="0">
                <a:latin typeface="Calibri Light"/>
                <a:cs typeface="Calibri Light"/>
              </a:rPr>
              <a:t>hasta</a:t>
            </a:r>
            <a:r>
              <a:rPr lang="en-US" spc="-10" dirty="0" smtClean="0">
                <a:latin typeface="Calibri Light"/>
                <a:cs typeface="Calibri Light"/>
              </a:rPr>
              <a:t> para</a:t>
            </a:r>
            <a:r>
              <a:rPr lang="en-US" spc="-35" dirty="0" smtClean="0">
                <a:latin typeface="Calibri Light"/>
                <a:cs typeface="Calibri Light"/>
              </a:rPr>
              <a:t> </a:t>
            </a:r>
            <a:r>
              <a:rPr lang="en-US" spc="-5" dirty="0" smtClean="0">
                <a:latin typeface="Calibri Light"/>
                <a:cs typeface="Calibri Light"/>
              </a:rPr>
              <a:t>individual</a:t>
            </a:r>
          </a:p>
          <a:p>
            <a:pPr algn="l" rtl="0">
              <a:buNone/>
            </a:pPr>
            <a:endParaRPr lang="en-US" dirty="0" smtClean="0">
              <a:latin typeface="Calibri Light"/>
              <a:cs typeface="Calibri Light"/>
            </a:endParaRPr>
          </a:p>
          <a:p>
            <a:pPr algn="l" rtl="0"/>
            <a:r>
              <a:rPr lang="en-US" sz="1600" spc="-10" dirty="0" smtClean="0">
                <a:latin typeface="Calibri Light"/>
                <a:cs typeface="Calibri Light"/>
              </a:rPr>
              <a:t>El </a:t>
            </a:r>
            <a:r>
              <a:rPr lang="en-US" sz="1600" spc="-10" dirty="0" err="1" smtClean="0">
                <a:latin typeface="Calibri Light"/>
                <a:cs typeface="Calibri Light"/>
              </a:rPr>
              <a:t>camino</a:t>
            </a:r>
            <a:r>
              <a:rPr lang="en-US" sz="1600" spc="-10" dirty="0" smtClean="0">
                <a:latin typeface="Calibri Light"/>
                <a:cs typeface="Calibri Light"/>
              </a:rPr>
              <a:t> de la </a:t>
            </a:r>
            <a:r>
              <a:rPr lang="en-US" sz="1600" spc="-5" dirty="0" smtClean="0">
                <a:latin typeface="Calibri Light"/>
                <a:cs typeface="Calibri Light"/>
              </a:rPr>
              <a:t>UE</a:t>
            </a:r>
            <a:r>
              <a:rPr lang="en-US" sz="1600" spc="-20" dirty="0" smtClean="0">
                <a:latin typeface="Calibri Light"/>
                <a:cs typeface="Calibri Light"/>
              </a:rPr>
              <a:t>:</a:t>
            </a:r>
            <a:endParaRPr lang="en-US" sz="1600" dirty="0" smtClean="0">
              <a:latin typeface="Calibri Light"/>
              <a:cs typeface="Calibri Light"/>
            </a:endParaRPr>
          </a:p>
          <a:p>
            <a:pPr marL="698500" lvl="1" indent="-229235" algn="l" rtl="0">
              <a:spcBef>
                <a:spcPts val="310"/>
              </a:spcBef>
              <a:buFont typeface="Arial"/>
              <a:buChar char="•"/>
              <a:tabLst>
                <a:tab pos="698500" algn="l"/>
                <a:tab pos="699135" algn="l"/>
              </a:tabLst>
            </a:pPr>
            <a:r>
              <a:rPr lang="en-US" spc="-15" dirty="0" err="1" smtClean="0">
                <a:latin typeface="Calibri Light"/>
                <a:cs typeface="Calibri Light"/>
              </a:rPr>
              <a:t>Proveer</a:t>
            </a:r>
            <a:r>
              <a:rPr lang="en-US" spc="10" dirty="0" smtClean="0">
                <a:latin typeface="Calibri Light"/>
                <a:cs typeface="Calibri Light"/>
              </a:rPr>
              <a:t> </a:t>
            </a:r>
            <a:r>
              <a:rPr lang="en-US" spc="-5" dirty="0" smtClean="0">
                <a:latin typeface="Calibri Light"/>
                <a:cs typeface="Calibri Light"/>
              </a:rPr>
              <a:t>un </a:t>
            </a:r>
            <a:r>
              <a:rPr lang="en-US" spc="-5" dirty="0" err="1" smtClean="0">
                <a:latin typeface="Calibri Light"/>
                <a:cs typeface="Calibri Light"/>
              </a:rPr>
              <a:t>marco</a:t>
            </a:r>
            <a:r>
              <a:rPr lang="en-US" spc="-5" dirty="0" smtClean="0">
                <a:latin typeface="Calibri Light"/>
                <a:cs typeface="Calibri Light"/>
              </a:rPr>
              <a:t> de </a:t>
            </a:r>
            <a:r>
              <a:rPr lang="en-US" spc="-5" dirty="0" err="1" smtClean="0">
                <a:latin typeface="Calibri Light"/>
                <a:cs typeface="Calibri Light"/>
              </a:rPr>
              <a:t>juego</a:t>
            </a:r>
            <a:r>
              <a:rPr lang="en-US" spc="-5" dirty="0" smtClean="0">
                <a:latin typeface="Calibri Light"/>
                <a:cs typeface="Calibri Light"/>
              </a:rPr>
              <a:t> </a:t>
            </a:r>
            <a:r>
              <a:rPr lang="en-US" spc="-5" dirty="0" err="1" smtClean="0">
                <a:latin typeface="Calibri Light"/>
                <a:cs typeface="Calibri Light"/>
              </a:rPr>
              <a:t>justo</a:t>
            </a:r>
            <a:r>
              <a:rPr lang="en-US" spc="-5" dirty="0" smtClean="0">
                <a:latin typeface="Calibri Light"/>
                <a:cs typeface="Calibri Light"/>
              </a:rPr>
              <a:t>.</a:t>
            </a:r>
            <a:endParaRPr lang="en-US" dirty="0" smtClean="0">
              <a:latin typeface="Calibri Light"/>
              <a:cs typeface="Calibri Light"/>
            </a:endParaRPr>
          </a:p>
          <a:p>
            <a:pPr marL="698500" lvl="1" indent="-229235" algn="l" rtl="0">
              <a:spcBef>
                <a:spcPts val="310"/>
              </a:spcBef>
              <a:buFont typeface="Arial"/>
              <a:buChar char="•"/>
              <a:tabLst>
                <a:tab pos="698500" algn="l"/>
                <a:tab pos="699135" algn="l"/>
              </a:tabLst>
            </a:pPr>
            <a:r>
              <a:rPr lang="en-US" sz="1600" spc="-5" dirty="0" err="1" smtClean="0">
                <a:latin typeface="Calibri Light"/>
                <a:cs typeface="Calibri Light"/>
              </a:rPr>
              <a:t>los</a:t>
            </a:r>
            <a:r>
              <a:rPr lang="en-US" sz="1600" spc="15" dirty="0" smtClean="0">
                <a:latin typeface="Calibri Light"/>
                <a:cs typeface="Calibri Light"/>
              </a:rPr>
              <a:t> </a:t>
            </a:r>
            <a:r>
              <a:rPr lang="en-US" sz="1600" spc="-10" dirty="0" err="1" smtClean="0">
                <a:latin typeface="Calibri Light"/>
                <a:cs typeface="Calibri Light"/>
              </a:rPr>
              <a:t>resultados</a:t>
            </a:r>
            <a:r>
              <a:rPr lang="en-US" sz="1600" spc="-10" dirty="0" smtClean="0">
                <a:latin typeface="Calibri Light"/>
                <a:cs typeface="Calibri Light"/>
              </a:rPr>
              <a:t>:</a:t>
            </a:r>
            <a:r>
              <a:rPr lang="en-US" sz="1600" spc="30" dirty="0" smtClean="0">
                <a:latin typeface="Calibri Light"/>
                <a:cs typeface="Calibri Light"/>
              </a:rPr>
              <a:t> </a:t>
            </a:r>
            <a:r>
              <a:rPr lang="en-US" spc="-5" dirty="0" smtClean="0">
                <a:latin typeface="Calibri Light"/>
                <a:cs typeface="Calibri Light"/>
              </a:rPr>
              <a:t>Un</a:t>
            </a:r>
            <a:r>
              <a:rPr lang="en-US" sz="1600" dirty="0" smtClean="0">
                <a:latin typeface="Calibri Light"/>
                <a:cs typeface="Calibri Light"/>
              </a:rPr>
              <a:t> </a:t>
            </a:r>
            <a:r>
              <a:rPr lang="en-US" sz="1600" spc="-10" dirty="0" smtClean="0">
                <a:latin typeface="Calibri Light"/>
                <a:cs typeface="Calibri Light"/>
              </a:rPr>
              <a:t>enorme</a:t>
            </a:r>
            <a:r>
              <a:rPr lang="en-US" sz="1600" spc="30" dirty="0" smtClean="0">
                <a:latin typeface="Calibri Light"/>
                <a:cs typeface="Calibri Light"/>
              </a:rPr>
              <a:t> </a:t>
            </a:r>
            <a:r>
              <a:rPr lang="en-US" sz="1600" spc="-10" dirty="0" smtClean="0">
                <a:latin typeface="Calibri Light"/>
                <a:cs typeface="Calibri Light"/>
              </a:rPr>
              <a:t>punto</a:t>
            </a:r>
            <a:r>
              <a:rPr lang="en-US" sz="1600" spc="40" dirty="0" smtClean="0">
                <a:latin typeface="Calibri Light"/>
                <a:cs typeface="Calibri Light"/>
              </a:rPr>
              <a:t> </a:t>
            </a:r>
            <a:r>
              <a:rPr lang="en-US" sz="1600" spc="-10" dirty="0" smtClean="0">
                <a:latin typeface="Calibri Light"/>
                <a:cs typeface="Calibri Light"/>
              </a:rPr>
              <a:t>de</a:t>
            </a:r>
            <a:r>
              <a:rPr lang="en-US" sz="1600" spc="10" dirty="0" smtClean="0">
                <a:latin typeface="Calibri Light"/>
                <a:cs typeface="Calibri Light"/>
              </a:rPr>
              <a:t> </a:t>
            </a:r>
            <a:r>
              <a:rPr lang="en-US" sz="1600" spc="-5" dirty="0" err="1" smtClean="0">
                <a:latin typeface="Calibri Light"/>
                <a:cs typeface="Calibri Light"/>
              </a:rPr>
              <a:t>fricción</a:t>
            </a:r>
            <a:r>
              <a:rPr lang="en-US" sz="1600" spc="10" dirty="0" smtClean="0">
                <a:latin typeface="Calibri Light"/>
                <a:cs typeface="Calibri Light"/>
              </a:rPr>
              <a:t> e</a:t>
            </a:r>
            <a:r>
              <a:rPr lang="en-US" sz="1600" spc="-10" dirty="0" smtClean="0">
                <a:latin typeface="Calibri Light"/>
                <a:cs typeface="Calibri Light"/>
              </a:rPr>
              <a:t>ntre</a:t>
            </a:r>
            <a:r>
              <a:rPr lang="en-US" sz="1600" spc="5" dirty="0" smtClean="0">
                <a:latin typeface="Calibri Light"/>
                <a:cs typeface="Calibri Light"/>
              </a:rPr>
              <a:t> </a:t>
            </a:r>
            <a:r>
              <a:rPr lang="en-US" sz="1600" spc="-5" dirty="0" smtClean="0">
                <a:latin typeface="Calibri Light"/>
                <a:cs typeface="Calibri Light"/>
              </a:rPr>
              <a:t>USA y</a:t>
            </a:r>
            <a:r>
              <a:rPr lang="en-US" sz="1600" spc="15" dirty="0" smtClean="0">
                <a:latin typeface="Calibri Light"/>
                <a:cs typeface="Calibri Light"/>
              </a:rPr>
              <a:t> </a:t>
            </a:r>
            <a:r>
              <a:rPr lang="en-US" sz="1600" spc="-5" dirty="0" smtClean="0">
                <a:latin typeface="Calibri Light"/>
                <a:cs typeface="Calibri Light"/>
              </a:rPr>
              <a:t>UE</a:t>
            </a:r>
            <a:r>
              <a:rPr lang="en-US" sz="1600" spc="20" dirty="0" smtClean="0">
                <a:latin typeface="Calibri Light"/>
                <a:cs typeface="Calibri Light"/>
              </a:rPr>
              <a:t> </a:t>
            </a:r>
            <a:r>
              <a:rPr lang="en-US" sz="1600" spc="-10" dirty="0" smtClean="0">
                <a:latin typeface="Calibri Light"/>
                <a:cs typeface="Calibri Light"/>
              </a:rPr>
              <a:t>al </a:t>
            </a:r>
            <a:r>
              <a:rPr lang="en-US" sz="1600" spc="-10" dirty="0" err="1" smtClean="0">
                <a:latin typeface="Calibri Light"/>
                <a:cs typeface="Calibri Light"/>
              </a:rPr>
              <a:t>punto</a:t>
            </a:r>
            <a:r>
              <a:rPr lang="en-US" sz="1600" spc="-10" dirty="0" smtClean="0">
                <a:latin typeface="Calibri Light"/>
                <a:cs typeface="Calibri Light"/>
              </a:rPr>
              <a:t> de </a:t>
            </a:r>
            <a:r>
              <a:rPr lang="en-US" sz="1600" spc="-10" dirty="0" err="1" smtClean="0">
                <a:latin typeface="Calibri Light"/>
                <a:cs typeface="Calibri Light"/>
              </a:rPr>
              <a:t>una</a:t>
            </a:r>
            <a:r>
              <a:rPr lang="en-US" sz="1600" spc="-10" dirty="0" smtClean="0">
                <a:latin typeface="Calibri Light"/>
                <a:cs typeface="Calibri Light"/>
              </a:rPr>
              <a:t> </a:t>
            </a:r>
            <a:r>
              <a:rPr lang="en-US" sz="1600" spc="-10" dirty="0" err="1" smtClean="0">
                <a:latin typeface="Calibri Light"/>
                <a:cs typeface="Calibri Light"/>
              </a:rPr>
              <a:t>guerra</a:t>
            </a:r>
            <a:r>
              <a:rPr lang="en-US" sz="1600" spc="-10" dirty="0" smtClean="0">
                <a:latin typeface="Calibri Light"/>
                <a:cs typeface="Calibri Light"/>
              </a:rPr>
              <a:t> commercial </a:t>
            </a:r>
            <a:r>
              <a:rPr lang="en-US" sz="1600" spc="-10" dirty="0" err="1" smtClean="0">
                <a:latin typeface="Calibri Light"/>
                <a:cs typeface="Calibri Light"/>
              </a:rPr>
              <a:t>por</a:t>
            </a:r>
            <a:r>
              <a:rPr lang="en-US" sz="1600" spc="-10" dirty="0" smtClean="0">
                <a:latin typeface="Calibri Light"/>
                <a:cs typeface="Calibri Light"/>
              </a:rPr>
              <a:t> la </a:t>
            </a:r>
            <a:r>
              <a:rPr lang="en-US" sz="1600" spc="-10" dirty="0" err="1" smtClean="0">
                <a:latin typeface="Calibri Light"/>
                <a:cs typeface="Calibri Light"/>
              </a:rPr>
              <a:t>legislación</a:t>
            </a:r>
            <a:r>
              <a:rPr lang="en-US" sz="1600" spc="-10" dirty="0" smtClean="0">
                <a:latin typeface="Calibri Light"/>
                <a:cs typeface="Calibri Light"/>
              </a:rPr>
              <a:t> </a:t>
            </a:r>
            <a:endParaRPr lang="en-US" sz="1600" dirty="0" smtClean="0">
              <a:latin typeface="Calibri Light"/>
              <a:cs typeface="Calibri Light"/>
            </a:endParaRPr>
          </a:p>
          <a:p>
            <a:pPr algn="l" rtl="0"/>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lgn="l" rtl="0"/>
            <a:r>
              <a:rPr lang="en-US" dirty="0" smtClean="0"/>
              <a:t>Contenido para la privacidad IPR y </a:t>
            </a:r>
            <a:r>
              <a:rPr lang="en-US" dirty="0" err="1" smtClean="0"/>
              <a:t>Bloackchain</a:t>
            </a:r>
            <a:endParaRPr lang="pl-PL" dirty="0"/>
          </a:p>
        </p:txBody>
      </p:sp>
      <p:sp>
        <p:nvSpPr>
          <p:cNvPr id="187" name="Google Shape;187;p5"/>
          <p:cNvSpPr txBox="1">
            <a:spLocks noGrp="1"/>
          </p:cNvSpPr>
          <p:nvPr>
            <p:ph type="body" idx="1"/>
          </p:nvPr>
        </p:nvSpPr>
        <p:spPr>
          <a:xfrm>
            <a:off x="677334" y="2160589"/>
            <a:ext cx="6281250" cy="1689035"/>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100000"/>
              </a:lnSpc>
              <a:spcBef>
                <a:spcPts val="0"/>
              </a:spcBef>
              <a:spcAft>
                <a:spcPts val="0"/>
              </a:spcAft>
              <a:buSzPts val="1440"/>
              <a:buNone/>
            </a:pPr>
            <a:r>
              <a:rPr lang="en-US" dirty="0" smtClean="0"/>
              <a:t> </a:t>
            </a:r>
          </a:p>
          <a:p>
            <a:pPr marL="342900" lvl="0" indent="-342900" algn="l" rtl="0">
              <a:lnSpc>
                <a:spcPct val="100000"/>
              </a:lnSpc>
              <a:spcBef>
                <a:spcPts val="0"/>
              </a:spcBef>
              <a:spcAft>
                <a:spcPts val="0"/>
              </a:spcAft>
              <a:buSzPts val="1440"/>
              <a:buChar char="►"/>
            </a:pPr>
            <a:r>
              <a:rPr lang="en-US" spc="-10" dirty="0" smtClean="0">
                <a:latin typeface="Calibri"/>
                <a:cs typeface="Calibri"/>
              </a:rPr>
              <a:t>Qué</a:t>
            </a:r>
            <a:r>
              <a:rPr lang="en-US" spc="-30" dirty="0" smtClean="0">
                <a:latin typeface="Calibri"/>
                <a:cs typeface="Calibri"/>
              </a:rPr>
              <a:t> </a:t>
            </a:r>
            <a:r>
              <a:rPr lang="en-US" dirty="0" err="1" smtClean="0">
                <a:latin typeface="Calibri"/>
                <a:cs typeface="Calibri"/>
              </a:rPr>
              <a:t>es</a:t>
            </a:r>
            <a:r>
              <a:rPr lang="en-US" spc="-40" dirty="0" smtClean="0">
                <a:latin typeface="Calibri"/>
                <a:cs typeface="Calibri"/>
              </a:rPr>
              <a:t> </a:t>
            </a:r>
            <a:r>
              <a:rPr lang="en-US" spc="-5" dirty="0" err="1" smtClean="0">
                <a:latin typeface="Calibri"/>
                <a:cs typeface="Calibri"/>
              </a:rPr>
              <a:t>privacidad</a:t>
            </a:r>
            <a:r>
              <a:rPr lang="en-US" spc="-5" dirty="0" smtClean="0">
                <a:latin typeface="Calibri"/>
                <a:cs typeface="Calibri"/>
              </a:rPr>
              <a:t>?</a:t>
            </a:r>
          </a:p>
          <a:p>
            <a:pPr marL="342900" lvl="0" indent="-342900" algn="l" rtl="0">
              <a:lnSpc>
                <a:spcPct val="100000"/>
              </a:lnSpc>
              <a:spcBef>
                <a:spcPts val="0"/>
              </a:spcBef>
              <a:spcAft>
                <a:spcPts val="0"/>
              </a:spcAft>
              <a:buSzPts val="1440"/>
              <a:buNone/>
            </a:pPr>
            <a:endParaRPr lang="en-US" dirty="0" smtClean="0">
              <a:latin typeface="Calibri"/>
              <a:cs typeface="Calibri"/>
            </a:endParaRPr>
          </a:p>
          <a:p>
            <a:pPr marL="342900" lvl="0" indent="-342900" algn="l" rtl="0">
              <a:lnSpc>
                <a:spcPct val="100000"/>
              </a:lnSpc>
              <a:spcBef>
                <a:spcPts val="0"/>
              </a:spcBef>
              <a:spcAft>
                <a:spcPts val="0"/>
              </a:spcAft>
              <a:buSzPts val="1440"/>
              <a:buChar char="►"/>
            </a:pPr>
            <a:r>
              <a:rPr lang="en-US" spc="-10" dirty="0" smtClean="0">
                <a:latin typeface="Calibri"/>
                <a:cs typeface="Calibri"/>
              </a:rPr>
              <a:t>Qué</a:t>
            </a:r>
            <a:r>
              <a:rPr lang="en-US" spc="-15" dirty="0" smtClean="0">
                <a:latin typeface="Calibri"/>
                <a:cs typeface="Calibri"/>
              </a:rPr>
              <a:t> </a:t>
            </a:r>
            <a:r>
              <a:rPr lang="en-US" dirty="0" err="1" smtClean="0">
                <a:latin typeface="Calibri"/>
                <a:cs typeface="Calibri"/>
              </a:rPr>
              <a:t>es</a:t>
            </a:r>
            <a:r>
              <a:rPr lang="en-US" spc="-30" dirty="0" smtClean="0">
                <a:latin typeface="Calibri"/>
                <a:cs typeface="Calibri"/>
              </a:rPr>
              <a:t> </a:t>
            </a:r>
            <a:r>
              <a:rPr lang="en-US" spc="-30" dirty="0" err="1" smtClean="0">
                <a:latin typeface="Calibri"/>
                <a:cs typeface="Calibri"/>
              </a:rPr>
              <a:t>propiedad</a:t>
            </a:r>
            <a:r>
              <a:rPr lang="en-US" spc="-30" dirty="0" smtClean="0">
                <a:latin typeface="Calibri"/>
                <a:cs typeface="Calibri"/>
              </a:rPr>
              <a:t> </a:t>
            </a:r>
            <a:r>
              <a:rPr lang="en-US" spc="-5" dirty="0" err="1" smtClean="0">
                <a:latin typeface="Calibri"/>
                <a:cs typeface="Calibri"/>
              </a:rPr>
              <a:t>Intelectual</a:t>
            </a:r>
            <a:r>
              <a:rPr lang="en-US" spc="-5" dirty="0" smtClean="0">
                <a:latin typeface="Calibri"/>
                <a:cs typeface="Calibri"/>
              </a:rPr>
              <a:t>?</a:t>
            </a:r>
            <a:endParaRPr lang="en-US" spc="-10" dirty="0" smtClean="0">
              <a:latin typeface="Calibri"/>
              <a:cs typeface="Calibri"/>
            </a:endParaRPr>
          </a:p>
          <a:p>
            <a:pPr marL="342900" lvl="0" indent="-342900" algn="l" rtl="0">
              <a:lnSpc>
                <a:spcPct val="100000"/>
              </a:lnSpc>
              <a:spcBef>
                <a:spcPts val="0"/>
              </a:spcBef>
              <a:spcAft>
                <a:spcPts val="0"/>
              </a:spcAft>
              <a:buSzPts val="1440"/>
              <a:buNone/>
            </a:pPr>
            <a:endParaRPr lang="en-US" dirty="0" smtClean="0">
              <a:latin typeface="Calibri"/>
              <a:cs typeface="Calibri"/>
            </a:endParaRPr>
          </a:p>
          <a:p>
            <a:pPr marL="342900" lvl="0" indent="-342900">
              <a:spcBef>
                <a:spcPts val="0"/>
              </a:spcBef>
            </a:pPr>
            <a:r>
              <a:rPr lang="en-US" spc="-5" dirty="0" err="1">
                <a:latin typeface="Calibri"/>
                <a:cs typeface="Calibri"/>
              </a:rPr>
              <a:t>Desafíos</a:t>
            </a:r>
            <a:r>
              <a:rPr lang="en-US" spc="-15" dirty="0">
                <a:latin typeface="Calibri"/>
                <a:cs typeface="Calibri"/>
              </a:rPr>
              <a:t> </a:t>
            </a:r>
            <a:r>
              <a:rPr lang="en-US" spc="-5" dirty="0">
                <a:latin typeface="Calibri"/>
                <a:cs typeface="Calibri"/>
              </a:rPr>
              <a:t>y</a:t>
            </a:r>
            <a:r>
              <a:rPr lang="en-US" spc="-15" dirty="0">
                <a:latin typeface="Calibri"/>
                <a:cs typeface="Calibri"/>
              </a:rPr>
              <a:t> </a:t>
            </a:r>
            <a:r>
              <a:rPr lang="en-US" spc="-5" dirty="0" err="1">
                <a:latin typeface="Calibri"/>
                <a:cs typeface="Calibri"/>
              </a:rPr>
              <a:t>Oportunidades</a:t>
            </a:r>
            <a:r>
              <a:rPr lang="en-US" spc="-5" dirty="0">
                <a:latin typeface="Calibri"/>
                <a:cs typeface="Calibri"/>
              </a:rPr>
              <a:t> </a:t>
            </a:r>
            <a:r>
              <a:rPr lang="en-US" spc="-5" dirty="0" smtClean="0">
                <a:latin typeface="Calibri"/>
                <a:cs typeface="Calibri"/>
              </a:rPr>
              <a:t>del </a:t>
            </a:r>
            <a:r>
              <a:rPr lang="en-US" spc="-10" dirty="0" err="1" smtClean="0">
                <a:latin typeface="Calibri"/>
                <a:cs typeface="Calibri"/>
              </a:rPr>
              <a:t>Blockchain</a:t>
            </a:r>
            <a:r>
              <a:rPr lang="en-US" dirty="0" smtClean="0">
                <a:latin typeface="Calibri"/>
                <a:cs typeface="Calibri"/>
              </a:rPr>
              <a:t> </a:t>
            </a:r>
            <a:r>
              <a:rPr lang="en-US" dirty="0" err="1" smtClean="0">
                <a:latin typeface="Calibri"/>
                <a:cs typeface="Calibri"/>
              </a:rPr>
              <a:t>en</a:t>
            </a:r>
            <a:r>
              <a:rPr lang="en-US" spc="-5" dirty="0" smtClean="0">
                <a:latin typeface="Calibri"/>
                <a:cs typeface="Calibri"/>
              </a:rPr>
              <a:t> </a:t>
            </a:r>
            <a:r>
              <a:rPr lang="en-US" spc="-10" dirty="0" err="1" smtClean="0">
                <a:latin typeface="Calibri"/>
                <a:cs typeface="Calibri"/>
              </a:rPr>
              <a:t>otras</a:t>
            </a:r>
            <a:r>
              <a:rPr lang="en-US" spc="5" dirty="0" smtClean="0">
                <a:latin typeface="Calibri"/>
                <a:cs typeface="Calibri"/>
              </a:rPr>
              <a:t> </a:t>
            </a:r>
            <a:r>
              <a:rPr lang="en-US" spc="-10" dirty="0" smtClean="0">
                <a:latin typeface="Calibri"/>
                <a:cs typeface="Calibri"/>
              </a:rPr>
              <a:t>areas</a:t>
            </a:r>
            <a:endParaRPr lang="en-US" dirty="0" smtClean="0">
              <a:latin typeface="Calibri"/>
              <a:cs typeface="Calibri"/>
            </a:endParaRPr>
          </a:p>
          <a:p>
            <a:pPr marL="342900" lvl="0" indent="-342900" algn="l" rtl="0">
              <a:lnSpc>
                <a:spcPct val="100000"/>
              </a:lnSpc>
              <a:spcBef>
                <a:spcPts val="0"/>
              </a:spcBef>
              <a:spcAft>
                <a:spcPts val="0"/>
              </a:spcAft>
              <a:buSzPts val="1440"/>
              <a:buChar char="►"/>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lgn="l" rtl="0">
              <a:buSzPct val="100000"/>
            </a:pPr>
            <a:r>
              <a:rPr lang="en-US" dirty="0"/>
              <a:t/>
            </a:r>
            <a:br>
              <a:rPr lang="en-US" dirty="0"/>
            </a:br>
            <a:r>
              <a:rPr lang="en-US" dirty="0" smtClean="0"/>
              <a:t>El mundo de la </a:t>
            </a:r>
            <a:r>
              <a:rPr lang="en-US" dirty="0" err="1" smtClean="0"/>
              <a:t>privacidad</a:t>
            </a:r>
            <a:endParaRPr lang="pl-PL" dirty="0"/>
          </a:p>
        </p:txBody>
      </p:sp>
      <p:sp>
        <p:nvSpPr>
          <p:cNvPr id="193" name="Google Shape;193;p6"/>
          <p:cNvSpPr txBox="1">
            <a:spLocks noGrp="1"/>
          </p:cNvSpPr>
          <p:nvPr>
            <p:ph type="body" idx="1"/>
          </p:nvPr>
        </p:nvSpPr>
        <p:spPr>
          <a:xfrm>
            <a:off x="677334" y="2039112"/>
            <a:ext cx="8596668" cy="4233671"/>
          </a:xfrm>
          <a:prstGeom prst="rect">
            <a:avLst/>
          </a:prstGeom>
          <a:noFill/>
          <a:ln>
            <a:noFill/>
          </a:ln>
        </p:spPr>
        <p:txBody>
          <a:bodyPr spcFirstLastPara="1" wrap="square" lIns="91425" tIns="45700" rIns="91425" bIns="45700" anchor="t" anchorCtr="0">
            <a:normAutofit/>
          </a:bodyPr>
          <a:lstStyle/>
          <a:p>
            <a:pPr marL="342900" lvl="0" indent="-342900">
              <a:spcBef>
                <a:spcPts val="0"/>
              </a:spcBef>
              <a:buSzPts val="1920"/>
            </a:pPr>
            <a:r>
              <a:rPr lang="es-ES" sz="1600" spc="-10" dirty="0">
                <a:latin typeface="Calibri"/>
                <a:cs typeface="Calibri"/>
              </a:rPr>
              <a:t>La privacidad se rige en Europa principalmente por la Ley de Protección de Datos de 1995 (una directiva de la UE) y la última actualización es el Reglamento General de Protección de Datos (GDPR) (un reglamento de la UE) introducido en 2016 y activado en mayo de 2018</a:t>
            </a:r>
            <a:r>
              <a:rPr lang="es-ES" sz="1600" spc="-10" dirty="0" smtClean="0">
                <a:latin typeface="Calibri"/>
                <a:cs typeface="Calibri"/>
              </a:rPr>
              <a:t>.</a:t>
            </a:r>
          </a:p>
          <a:p>
            <a:pPr marL="342900" lvl="0" indent="-342900">
              <a:spcBef>
                <a:spcPts val="0"/>
              </a:spcBef>
              <a:buSzPts val="1920"/>
            </a:pPr>
            <a:r>
              <a:rPr lang="es-ES" sz="1600" spc="-10" dirty="0" smtClean="0">
                <a:latin typeface="Calibri"/>
                <a:cs typeface="Calibri"/>
              </a:rPr>
              <a:t>La </a:t>
            </a:r>
            <a:r>
              <a:rPr lang="es-ES" sz="1600" spc="-10" dirty="0">
                <a:latin typeface="Calibri"/>
                <a:cs typeface="Calibri"/>
              </a:rPr>
              <a:t>protección de datos se planteó como un problema en el Reino Unido en 1965 y se les otorgó una Ley en 1984, que fue reemplazada en 1998 por la Ley de Protección de Datos y finalmente superada en 2018 por GDPR</a:t>
            </a:r>
            <a:r>
              <a:rPr lang="es-ES" sz="1600" spc="-10" dirty="0" smtClean="0">
                <a:latin typeface="Calibri"/>
                <a:cs typeface="Calibri"/>
              </a:rPr>
              <a:t>.</a:t>
            </a:r>
          </a:p>
          <a:p>
            <a:pPr marL="342900" lvl="0" indent="-342900">
              <a:spcBef>
                <a:spcPts val="0"/>
              </a:spcBef>
              <a:buSzPts val="1920"/>
            </a:pPr>
            <a:r>
              <a:rPr lang="es-ES" sz="1600" spc="-10" dirty="0" smtClean="0">
                <a:latin typeface="Calibri"/>
                <a:cs typeface="Calibri"/>
              </a:rPr>
              <a:t>GDPR </a:t>
            </a:r>
            <a:r>
              <a:rPr lang="es-ES" sz="1600" spc="-10" dirty="0">
                <a:latin typeface="Calibri"/>
                <a:cs typeface="Calibri"/>
              </a:rPr>
              <a:t>es un punto de fricción entre Europa y EE. UU., Un gran punto de conflicto</a:t>
            </a:r>
            <a:r>
              <a:rPr lang="es-ES" sz="1600" spc="-10" dirty="0" smtClean="0">
                <a:latin typeface="Calibri"/>
                <a:cs typeface="Calibri"/>
              </a:rPr>
              <a:t>.</a:t>
            </a:r>
          </a:p>
          <a:p>
            <a:pPr marL="342900" lvl="0" indent="-342900">
              <a:spcBef>
                <a:spcPts val="0"/>
              </a:spcBef>
              <a:buSzPts val="1920"/>
            </a:pPr>
            <a:r>
              <a:rPr lang="es-ES" sz="1600" spc="-10" dirty="0" smtClean="0">
                <a:latin typeface="Calibri"/>
                <a:cs typeface="Calibri"/>
              </a:rPr>
              <a:t>Refleja </a:t>
            </a:r>
            <a:r>
              <a:rPr lang="es-ES" sz="1600" spc="-10" dirty="0">
                <a:latin typeface="Calibri"/>
                <a:cs typeface="Calibri"/>
              </a:rPr>
              <a:t>diferentes filosofías: la de tratar de regular el uso de datos en la economía digital y la sociedad digital</a:t>
            </a:r>
            <a:r>
              <a:rPr lang="es-ES" sz="1600" spc="-10" dirty="0" smtClean="0">
                <a:latin typeface="Calibri"/>
                <a:cs typeface="Calibri"/>
              </a:rPr>
              <a:t>.</a:t>
            </a:r>
          </a:p>
          <a:p>
            <a:pPr marL="800100" lvl="1" indent="-342900">
              <a:spcBef>
                <a:spcPts val="0"/>
              </a:spcBef>
              <a:buSzPts val="1920"/>
            </a:pPr>
            <a:r>
              <a:rPr lang="es-ES" sz="1400" spc="-10" dirty="0" smtClean="0">
                <a:latin typeface="Calibri"/>
                <a:cs typeface="Calibri"/>
              </a:rPr>
              <a:t>Europa </a:t>
            </a:r>
            <a:r>
              <a:rPr lang="es-ES" sz="1400" spc="-10" dirty="0">
                <a:latin typeface="Calibri"/>
                <a:cs typeface="Calibri"/>
              </a:rPr>
              <a:t>está favoreciendo un entorno regulado que combine las necesidades de las empresas y ofrezca protección a las personas físicas</a:t>
            </a:r>
            <a:r>
              <a:rPr lang="es-ES" sz="1400" spc="-10" dirty="0" smtClean="0">
                <a:latin typeface="Calibri"/>
                <a:cs typeface="Calibri"/>
              </a:rPr>
              <a:t>.</a:t>
            </a:r>
          </a:p>
          <a:p>
            <a:pPr marL="800100" lvl="1" indent="-342900">
              <a:spcBef>
                <a:spcPts val="0"/>
              </a:spcBef>
              <a:buSzPts val="1920"/>
            </a:pPr>
            <a:r>
              <a:rPr lang="es-ES" sz="1400" spc="-10" dirty="0" smtClean="0">
                <a:latin typeface="Calibri"/>
                <a:cs typeface="Calibri"/>
              </a:rPr>
              <a:t>USA </a:t>
            </a:r>
            <a:r>
              <a:rPr lang="es-ES" sz="1400" spc="-10" dirty="0">
                <a:latin typeface="Calibri"/>
                <a:cs typeface="Calibri"/>
              </a:rPr>
              <a:t>cree que cada individuo es libre de elegir y seleccionar si los datos se recopilan o no, por lo que depende de cada individuo</a:t>
            </a:r>
            <a:r>
              <a:rPr lang="es-ES" sz="1400" spc="-10" dirty="0" smtClean="0">
                <a:latin typeface="Calibri"/>
                <a:cs typeface="Calibri"/>
              </a:rPr>
              <a:t>.</a:t>
            </a:r>
          </a:p>
          <a:p>
            <a:pPr marL="800100" lvl="1" indent="-342900">
              <a:spcBef>
                <a:spcPts val="0"/>
              </a:spcBef>
              <a:buSzPts val="1920"/>
            </a:pPr>
            <a:r>
              <a:rPr lang="es-ES" sz="1400" spc="-10" dirty="0" smtClean="0">
                <a:latin typeface="Calibri"/>
                <a:cs typeface="Calibri"/>
              </a:rPr>
              <a:t>No </a:t>
            </a:r>
            <a:r>
              <a:rPr lang="es-ES" sz="1400" spc="-10" dirty="0">
                <a:latin typeface="Calibri"/>
                <a:cs typeface="Calibri"/>
              </a:rPr>
              <a:t>es cierto, ya que la recopilación de datos no es directa y activa, sino pasiva, por ejemplo, cámaras de seguridad, uso de tarjetas de crédito, etc</a:t>
            </a:r>
            <a:r>
              <a:rPr lang="es-ES" sz="1400" spc="-10" dirty="0" smtClean="0">
                <a:latin typeface="Calibri"/>
                <a:cs typeface="Calibri"/>
              </a:rPr>
              <a:t>.</a:t>
            </a:r>
            <a:endParaRPr sz="2400" dirty="0" smtClean="0"/>
          </a:p>
          <a:p>
            <a:pPr marL="342900" lvl="0" indent="-220980" algn="l" rtl="0">
              <a:lnSpc>
                <a:spcPct val="100000"/>
              </a:lnSpc>
              <a:spcBef>
                <a:spcPts val="1000"/>
              </a:spcBef>
              <a:spcAft>
                <a:spcPts val="0"/>
              </a:spcAft>
              <a:buSzPts val="1920"/>
              <a:buNone/>
            </a:pPr>
            <a:endParaRPr sz="2400" dirty="0"/>
          </a:p>
          <a:p>
            <a:pPr marL="342900" lvl="0" indent="-220980" algn="l" rtl="0">
              <a:lnSpc>
                <a:spcPct val="100000"/>
              </a:lnSpc>
              <a:spcBef>
                <a:spcPts val="1000"/>
              </a:spcBef>
              <a:spcAft>
                <a:spcPts val="0"/>
              </a:spcAft>
              <a:buSzPts val="1920"/>
              <a:buNone/>
            </a:pP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lgn="l" rtl="0"/>
            <a:r>
              <a:rPr lang="en-US" dirty="0" smtClean="0"/>
              <a:t>Privacidad en algunos detalles</a:t>
            </a:r>
            <a:endParaRPr lang="pl-PL" dirty="0"/>
          </a:p>
        </p:txBody>
      </p:sp>
      <p:sp>
        <p:nvSpPr>
          <p:cNvPr id="199" name="Google Shape;199;p7"/>
          <p:cNvSpPr txBox="1">
            <a:spLocks noGrp="1"/>
          </p:cNvSpPr>
          <p:nvPr>
            <p:ph type="body" idx="1"/>
          </p:nvPr>
        </p:nvSpPr>
        <p:spPr>
          <a:xfrm>
            <a:off x="677334" y="2160589"/>
            <a:ext cx="8596668" cy="3170363"/>
          </a:xfrm>
          <a:prstGeom prst="rect">
            <a:avLst/>
          </a:prstGeom>
          <a:noFill/>
          <a:ln>
            <a:noFill/>
          </a:ln>
        </p:spPr>
        <p:txBody>
          <a:bodyPr spcFirstLastPara="1" wrap="square" lIns="91425" tIns="45700" rIns="91425" bIns="45700" anchor="t" anchorCtr="0">
            <a:normAutofit/>
          </a:bodyPr>
          <a:lstStyle/>
          <a:p>
            <a:pPr marL="342900" lvl="0" indent="-342900">
              <a:spcBef>
                <a:spcPts val="0"/>
              </a:spcBef>
            </a:pPr>
            <a:r>
              <a:rPr lang="es-ES" spc="-80" dirty="0">
                <a:latin typeface="Calibri Light"/>
                <a:cs typeface="Calibri Light"/>
              </a:rPr>
              <a:t>Para comprender los principios y la filosofía de la privacidad y la protección de datos, es mejor ver los principios de los </a:t>
            </a:r>
            <a:r>
              <a:rPr lang="es-ES" spc="-80" dirty="0" smtClean="0">
                <a:latin typeface="Calibri Light"/>
                <a:cs typeface="Calibri Light"/>
              </a:rPr>
              <a:t>datos</a:t>
            </a:r>
          </a:p>
          <a:p>
            <a:pPr marL="342900" lvl="0" indent="-342900">
              <a:spcBef>
                <a:spcPts val="0"/>
              </a:spcBef>
            </a:pPr>
            <a:r>
              <a:rPr lang="es-ES" spc="-80" dirty="0" smtClean="0">
                <a:latin typeface="Calibri Light"/>
                <a:cs typeface="Calibri Light"/>
              </a:rPr>
              <a:t>Reglamento </a:t>
            </a:r>
            <a:r>
              <a:rPr lang="es-ES" spc="-80" dirty="0">
                <a:latin typeface="Calibri Light"/>
                <a:cs typeface="Calibri Light"/>
              </a:rPr>
              <a:t>de Protección ya que su filosofía se engloba en 8 principios los cuales son fáciles de </a:t>
            </a:r>
            <a:r>
              <a:rPr lang="es-ES" spc="-80" dirty="0" smtClean="0">
                <a:latin typeface="Calibri Light"/>
                <a:cs typeface="Calibri Light"/>
              </a:rPr>
              <a:t>entender</a:t>
            </a:r>
          </a:p>
          <a:p>
            <a:pPr marL="342900" lvl="0" indent="-342900">
              <a:spcBef>
                <a:spcPts val="0"/>
              </a:spcBef>
            </a:pPr>
            <a:r>
              <a:rPr lang="es-ES" spc="-80" dirty="0" smtClean="0">
                <a:latin typeface="Calibri Light"/>
                <a:cs typeface="Calibri Light"/>
              </a:rPr>
              <a:t>El </a:t>
            </a:r>
            <a:r>
              <a:rPr lang="es-ES" spc="-80" dirty="0">
                <a:latin typeface="Calibri Light"/>
                <a:cs typeface="Calibri Light"/>
              </a:rPr>
              <a:t>RGPD se describe en 110 artículos que dificultan su transmisión y lo hacen completo en un seminario, de ahí la referencia a la Ley de Protección de Datos ya que el RGPD, con algunas excepciones, realmente se basa en la Protección de Datos y refleja e incluye la experiencia de más de 15 años de uso. y prueba de la Ley de Protección de Datos con las Autoridades de Protección de Datos, así como decisiones de los Tribunales</a:t>
            </a:r>
            <a:r>
              <a:rPr lang="es-ES" spc="-80" dirty="0" smtClean="0">
                <a:latin typeface="Calibri Light"/>
                <a:cs typeface="Calibri Light"/>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01040"/>
            <a:ext cx="9371922" cy="1082040"/>
          </a:xfrm>
        </p:spPr>
        <p:txBody>
          <a:bodyPr>
            <a:normAutofit fontScale="90000"/>
          </a:bodyPr>
          <a:lstStyle/>
          <a:p>
            <a:pPr algn="l" rtl="0"/>
            <a:r>
              <a:rPr lang="en-US" dirty="0" smtClean="0"/>
              <a:t>La protección de datos ahora se aplica en todo el universo a través de la demanda de que todas las empresas que comercian con clientes de la UE cumplan con el RGPD.</a:t>
            </a:r>
            <a:endParaRPr lang="en-US" dirty="0"/>
          </a:p>
        </p:txBody>
      </p:sp>
      <p:sp>
        <p:nvSpPr>
          <p:cNvPr id="3" name="Text Placeholder 2"/>
          <p:cNvSpPr>
            <a:spLocks noGrp="1"/>
          </p:cNvSpPr>
          <p:nvPr>
            <p:ph type="body" idx="1"/>
          </p:nvPr>
        </p:nvSpPr>
        <p:spPr>
          <a:xfrm>
            <a:off x="704766" y="2523743"/>
            <a:ext cx="8596668" cy="3776473"/>
          </a:xfrm>
        </p:spPr>
        <p:txBody>
          <a:bodyPr>
            <a:normAutofit fontScale="47500" lnSpcReduction="20000"/>
          </a:bodyPr>
          <a:lstStyle/>
          <a:p>
            <a:pPr marL="342900" indent="-342900">
              <a:lnSpc>
                <a:spcPct val="120000"/>
              </a:lnSpc>
              <a:spcBef>
                <a:spcPts val="0"/>
              </a:spcBef>
              <a:tabLst>
                <a:tab pos="241935" algn="l"/>
              </a:tabLst>
            </a:pPr>
            <a:r>
              <a:rPr lang="es-ES" sz="2500" spc="-80" dirty="0" smtClean="0">
                <a:latin typeface="Calibri Light"/>
                <a:cs typeface="Calibri Light"/>
              </a:rPr>
              <a:t>Otra </a:t>
            </a:r>
            <a:r>
              <a:rPr lang="es-ES" sz="2500" spc="-80" dirty="0">
                <a:latin typeface="Calibri Light"/>
                <a:cs typeface="Calibri Light"/>
              </a:rPr>
              <a:t>aclaración / aplicación más estricta de la protección de datos es que el énfasis está en la protección del individuo y no en las empresas cuya sede se encuentra en la UE.</a:t>
            </a:r>
          </a:p>
          <a:p>
            <a:pPr marL="342900" indent="-342900">
              <a:lnSpc>
                <a:spcPct val="120000"/>
              </a:lnSpc>
              <a:spcBef>
                <a:spcPts val="0"/>
              </a:spcBef>
              <a:tabLst>
                <a:tab pos="241935" algn="l"/>
              </a:tabLst>
            </a:pPr>
            <a:endParaRPr lang="es-ES" sz="2500" spc="-80" dirty="0">
              <a:latin typeface="Calibri Light"/>
              <a:cs typeface="Calibri Light"/>
            </a:endParaRPr>
          </a:p>
          <a:p>
            <a:pPr marL="342900" indent="-342900">
              <a:lnSpc>
                <a:spcPct val="120000"/>
              </a:lnSpc>
              <a:spcBef>
                <a:spcPts val="0"/>
              </a:spcBef>
              <a:tabLst>
                <a:tab pos="241935" algn="l"/>
              </a:tabLst>
            </a:pPr>
            <a:r>
              <a:rPr lang="es-ES" sz="2500" spc="-80" dirty="0">
                <a:latin typeface="Calibri Light"/>
                <a:cs typeface="Calibri Light"/>
              </a:rPr>
              <a:t>De esta manera, cualquier empresa del mundo que haga negocios con un ciudadano de la UE debe ahora observar y aplicar el RGPD de los ciudadanos de la UE. Una oportunidad para </a:t>
            </a:r>
            <a:r>
              <a:rPr lang="es-ES" sz="2500" spc="-80" dirty="0" err="1">
                <a:latin typeface="Calibri Light"/>
                <a:cs typeface="Calibri Light"/>
              </a:rPr>
              <a:t>Blockchain</a:t>
            </a:r>
            <a:r>
              <a:rPr lang="es-ES" sz="2500" spc="-80" dirty="0">
                <a:latin typeface="Calibri Light"/>
                <a:cs typeface="Calibri Light"/>
              </a:rPr>
              <a:t>. La empresa ya no está obligada a tener presencia física en la UE. Supera casos como el de Islas Caimán (tierras de oportunidades).</a:t>
            </a:r>
          </a:p>
          <a:p>
            <a:pPr marL="342900" indent="-342900">
              <a:lnSpc>
                <a:spcPct val="120000"/>
              </a:lnSpc>
              <a:spcBef>
                <a:spcPts val="0"/>
              </a:spcBef>
              <a:tabLst>
                <a:tab pos="241935" algn="l"/>
              </a:tabLst>
            </a:pPr>
            <a:endParaRPr lang="es-ES" sz="2500" spc="-80" dirty="0">
              <a:latin typeface="Calibri Light"/>
              <a:cs typeface="Calibri Light"/>
            </a:endParaRPr>
          </a:p>
          <a:p>
            <a:pPr marL="342900" indent="-342900">
              <a:lnSpc>
                <a:spcPct val="120000"/>
              </a:lnSpc>
              <a:spcBef>
                <a:spcPts val="0"/>
              </a:spcBef>
              <a:tabLst>
                <a:tab pos="241935" algn="l"/>
              </a:tabLst>
            </a:pPr>
            <a:r>
              <a:rPr lang="es-ES" sz="2500" spc="-80" dirty="0">
                <a:latin typeface="Calibri Light"/>
                <a:cs typeface="Calibri Light"/>
              </a:rPr>
              <a:t>Posible uso de </a:t>
            </a:r>
            <a:r>
              <a:rPr lang="es-ES" sz="2500" spc="-80" dirty="0" err="1">
                <a:latin typeface="Calibri Light"/>
                <a:cs typeface="Calibri Light"/>
              </a:rPr>
              <a:t>blockchain</a:t>
            </a:r>
            <a:r>
              <a:rPr lang="es-ES" sz="2500" spc="-80" dirty="0">
                <a:latin typeface="Calibri Light"/>
                <a:cs typeface="Calibri Light"/>
              </a:rPr>
              <a:t> como una forma de garantizar que una determinada página web sea visitada por un ciudadano de la UE que no utilice instalaciones de VPN.</a:t>
            </a:r>
          </a:p>
          <a:p>
            <a:pPr marL="342900" indent="-342900">
              <a:lnSpc>
                <a:spcPct val="120000"/>
              </a:lnSpc>
              <a:spcBef>
                <a:spcPts val="0"/>
              </a:spcBef>
              <a:tabLst>
                <a:tab pos="241935" algn="l"/>
              </a:tabLst>
            </a:pPr>
            <a:endParaRPr lang="es-ES" sz="2500" spc="-80" dirty="0">
              <a:latin typeface="Calibri Light"/>
              <a:cs typeface="Calibri Light"/>
            </a:endParaRPr>
          </a:p>
          <a:p>
            <a:pPr marL="342900" indent="-342900">
              <a:lnSpc>
                <a:spcPct val="120000"/>
              </a:lnSpc>
              <a:spcBef>
                <a:spcPts val="0"/>
              </a:spcBef>
              <a:tabLst>
                <a:tab pos="241935" algn="l"/>
              </a:tabLst>
            </a:pPr>
            <a:r>
              <a:rPr lang="es-ES" sz="2500" spc="-80" dirty="0">
                <a:latin typeface="Calibri Light"/>
                <a:cs typeface="Calibri Light"/>
              </a:rPr>
              <a:t>Lo que sigue, en las siguientes diapositivas, es un análisis de la Ley de Protección de Datos (DPA) de 1997, que es el mismo en espíritu con el GDPR. Analizo la DPA porque es más fácil de enseñar y las diferencias no son tan grandes con las únicas excepciones principalmente del Derecho al olvido.</a:t>
            </a:r>
          </a:p>
          <a:p>
            <a:pPr marL="342900" indent="-342900">
              <a:lnSpc>
                <a:spcPct val="120000"/>
              </a:lnSpc>
              <a:spcBef>
                <a:spcPts val="0"/>
              </a:spcBef>
              <a:tabLst>
                <a:tab pos="241935" algn="l"/>
              </a:tabLst>
            </a:pPr>
            <a:endParaRPr lang="es-ES" sz="2500" spc="-80" dirty="0">
              <a:latin typeface="Calibri Light"/>
              <a:cs typeface="Calibri Light"/>
            </a:endParaRPr>
          </a:p>
          <a:p>
            <a:pPr marL="342900" indent="-342900">
              <a:lnSpc>
                <a:spcPct val="120000"/>
              </a:lnSpc>
              <a:spcBef>
                <a:spcPts val="0"/>
              </a:spcBef>
              <a:tabLst>
                <a:tab pos="241935" algn="l"/>
              </a:tabLst>
            </a:pPr>
            <a:r>
              <a:rPr lang="es-ES" sz="2500" spc="-80" dirty="0">
                <a:latin typeface="Calibri Light"/>
                <a:cs typeface="Calibri Light"/>
              </a:rPr>
              <a:t>Derecho a que sus datos se transfieran a otro controlador de datos en formato interoperable</a:t>
            </a:r>
          </a:p>
          <a:p>
            <a:pPr marL="342900" indent="-342900">
              <a:lnSpc>
                <a:spcPct val="120000"/>
              </a:lnSpc>
              <a:spcBef>
                <a:spcPts val="0"/>
              </a:spcBef>
              <a:tabLst>
                <a:tab pos="241935" algn="l"/>
              </a:tabLst>
            </a:pPr>
            <a:endParaRPr lang="es-ES" sz="2500" spc="-80" dirty="0">
              <a:latin typeface="Calibri Light"/>
              <a:cs typeface="Calibri Light"/>
            </a:endParaRPr>
          </a:p>
          <a:p>
            <a:pPr marL="342900" indent="-342900">
              <a:lnSpc>
                <a:spcPct val="120000"/>
              </a:lnSpc>
              <a:spcBef>
                <a:spcPts val="0"/>
              </a:spcBef>
              <a:tabLst>
                <a:tab pos="241935" algn="l"/>
              </a:tabLst>
            </a:pPr>
            <a:r>
              <a:rPr lang="es-ES" sz="2500" spc="-80" dirty="0">
                <a:latin typeface="Calibri Light"/>
                <a:cs typeface="Calibri Light"/>
              </a:rPr>
              <a:t>El establecimiento de un DPO - que es realmente una formalización y un endurecimiento de la obligación organizativa y operativa de DPA.</a:t>
            </a:r>
          </a:p>
          <a:p>
            <a:pPr marL="342900" indent="-342900">
              <a:lnSpc>
                <a:spcPct val="120000"/>
              </a:lnSpc>
              <a:spcBef>
                <a:spcPts val="0"/>
              </a:spcBef>
              <a:tabLst>
                <a:tab pos="241935" algn="l"/>
              </a:tabLst>
            </a:pPr>
            <a:endParaRPr lang="es-ES" sz="2500" spc="-80" dirty="0">
              <a:latin typeface="Calibri Light"/>
              <a:cs typeface="Calibri Light"/>
            </a:endParaRPr>
          </a:p>
          <a:p>
            <a:pPr marL="342900" indent="-342900">
              <a:lnSpc>
                <a:spcPct val="120000"/>
              </a:lnSpc>
              <a:spcBef>
                <a:spcPts val="0"/>
              </a:spcBef>
              <a:tabLst>
                <a:tab pos="241935" algn="l"/>
              </a:tabLst>
            </a:pPr>
            <a:r>
              <a:rPr lang="es-ES" sz="2500" spc="-80" dirty="0">
                <a:latin typeface="Calibri Light"/>
                <a:cs typeface="Calibri Light"/>
              </a:rPr>
              <a:t>Realización del análisis de riesgos - esto no estaba previsto en el DPA</a:t>
            </a:r>
            <a:endParaRPr lang="en-US" sz="2500" spc="-80" dirty="0" smtClean="0">
              <a:latin typeface="Calibri Light"/>
              <a:cs typeface="Calibri Light"/>
            </a:endParaRPr>
          </a:p>
          <a:p>
            <a:pPr marL="342900" indent="-342900" algn="l" rtl="0">
              <a:lnSpc>
                <a:spcPct val="120000"/>
              </a:lnSpc>
              <a:spcBef>
                <a:spcPts val="0"/>
              </a:spcBef>
              <a:tabLst>
                <a:tab pos="241935" algn="l"/>
              </a:tabLst>
            </a:pPr>
            <a:endParaRPr lang="en-US" sz="2500" spc="-80" dirty="0" smtClean="0">
              <a:latin typeface="Calibri Light"/>
              <a:cs typeface="Calibri Light"/>
            </a:endParaRPr>
          </a:p>
          <a:p>
            <a:pPr algn="l" rtl="0"/>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Objetivos de la ley</a:t>
            </a:r>
            <a:endParaRPr lang="en-US" dirty="0"/>
          </a:p>
        </p:txBody>
      </p:sp>
      <p:sp>
        <p:nvSpPr>
          <p:cNvPr id="3" name="Text Placeholder 2"/>
          <p:cNvSpPr>
            <a:spLocks noGrp="1"/>
          </p:cNvSpPr>
          <p:nvPr>
            <p:ph type="body" idx="1"/>
          </p:nvPr>
        </p:nvSpPr>
        <p:spPr>
          <a:xfrm>
            <a:off x="677334" y="1673352"/>
            <a:ext cx="10158306" cy="4919471"/>
          </a:xfrm>
        </p:spPr>
        <p:txBody>
          <a:bodyPr>
            <a:normAutofit fontScale="62500" lnSpcReduction="20000"/>
          </a:bodyPr>
          <a:lstStyle/>
          <a:p>
            <a:r>
              <a:rPr lang="es-ES" dirty="0"/>
              <a:t>De la Directiva CE: el objetivo es</a:t>
            </a:r>
          </a:p>
          <a:p>
            <a:r>
              <a:rPr lang="es-ES" dirty="0"/>
              <a:t>"... para proteger los derechos y libertades fundamentales de las personas físicas, en particular su derecho a la privacidad con respecto al procesamiento de datos personales".</a:t>
            </a:r>
          </a:p>
          <a:p>
            <a:endParaRPr lang="es-ES" dirty="0"/>
          </a:p>
          <a:p>
            <a:r>
              <a:rPr lang="es-ES" dirty="0"/>
              <a:t>La Ley otorga derechos legales a las personas (sujetos de datos) con respecto a los datos personales que otros tienen sobre ellos, p. Ej. el derecho a que se borren o modifiquen los datos incorrectos.</a:t>
            </a:r>
          </a:p>
          <a:p>
            <a:endParaRPr lang="es-ES" dirty="0"/>
          </a:p>
          <a:p>
            <a:r>
              <a:rPr lang="es-ES" dirty="0"/>
              <a:t>La Ley nombra a un Comisionado de Protección de Datos (anteriormente "registrador"), cuyas responsabilidades incluyen:</a:t>
            </a:r>
          </a:p>
          <a:p>
            <a:endParaRPr lang="es-ES" dirty="0"/>
          </a:p>
          <a:p>
            <a:r>
              <a:rPr lang="es-ES" dirty="0"/>
              <a:t>Compilar y mantener un registro de personas que poseen datos personales;</a:t>
            </a:r>
          </a:p>
          <a:p>
            <a:endParaRPr lang="es-ES" dirty="0"/>
          </a:p>
          <a:p>
            <a:r>
              <a:rPr lang="es-ES" dirty="0"/>
              <a:t>Entrega de avisos a quienes contravengan la Ley;</a:t>
            </a:r>
          </a:p>
          <a:p>
            <a:endParaRPr lang="es-ES" dirty="0"/>
          </a:p>
          <a:p>
            <a:r>
              <a:rPr lang="es-ES" dirty="0"/>
              <a:t>Garantizar que se cumplan las solicitudes de información de individuos a personas que poseen datos sobre ellos.</a:t>
            </a:r>
          </a:p>
          <a:p>
            <a:endParaRPr lang="es-ES" dirty="0"/>
          </a:p>
          <a:p>
            <a:r>
              <a:rPr lang="es-ES" dirty="0"/>
              <a:t>El Comisionado de Protección de Datos de Grecia tiene un sitio web: </a:t>
            </a:r>
            <a:r>
              <a:rPr lang="es-ES" dirty="0">
                <a:hlinkClick r:id="rId2"/>
              </a:rPr>
              <a:t>http://www.dpa.gr/portal/page?_pageid=33,40911&amp;_dad=portal&amp;_</a:t>
            </a:r>
            <a:r>
              <a:rPr lang="es-ES" dirty="0" smtClean="0">
                <a:hlinkClick r:id="rId2"/>
              </a:rPr>
              <a:t>schema=PORTAL</a:t>
            </a:r>
            <a:r>
              <a:rPr lang="es-ES" dirty="0" smtClean="0"/>
              <a:t> </a:t>
            </a:r>
            <a:endParaRPr lang="es-ES" dirty="0"/>
          </a:p>
          <a:p>
            <a:endParaRPr lang="es-ES" dirty="0"/>
          </a:p>
          <a:p>
            <a:r>
              <a:rPr lang="es-ES" dirty="0"/>
              <a:t>La Oficina del Comisionado del Reino Unido tiene un sitio web: </a:t>
            </a:r>
            <a:r>
              <a:rPr lang="es-ES" dirty="0">
                <a:hlinkClick r:id="rId3"/>
              </a:rPr>
              <a:t>http://www.ico.gov.uk</a:t>
            </a:r>
            <a:r>
              <a:rPr lang="es-ES" dirty="0" smtClean="0">
                <a:hlinkClick r:id="rId3"/>
              </a:rPr>
              <a:t>/</a:t>
            </a:r>
            <a:r>
              <a:rPr lang="es-ES" dirty="0" smtClean="0"/>
              <a:t> </a:t>
            </a:r>
            <a:endParaRPr lang="en-US" dirty="0"/>
          </a:p>
        </p:txBody>
      </p:sp>
    </p:spTree>
  </p:cSld>
  <p:clrMapOvr>
    <a:masterClrMapping/>
  </p:clrMapOvr>
</p:sld>
</file>

<file path=ppt/theme/theme1.xml><?xml version="1.0" encoding="utf-8"?>
<a:theme xmlns:a="http://schemas.openxmlformats.org/drawingml/2006/main" name="Faseta">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3014</Words>
  <Application>Microsoft Office PowerPoint</Application>
  <PresentationFormat>Panorámica</PresentationFormat>
  <Paragraphs>238</Paragraphs>
  <Slides>31</Slides>
  <Notes>22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31</vt:i4>
      </vt:variant>
    </vt:vector>
  </HeadingPairs>
  <TitlesOfParts>
    <vt:vector size="37" baseType="lpstr">
      <vt:lpstr>Arial</vt:lpstr>
      <vt:lpstr>Calibri</vt:lpstr>
      <vt:lpstr>Calibri Light</vt:lpstr>
      <vt:lpstr>Noto Sans Symbols</vt:lpstr>
      <vt:lpstr>Trebuchet MS</vt:lpstr>
      <vt:lpstr>Faseta</vt:lpstr>
      <vt:lpstr>Presentación de PowerPoint</vt:lpstr>
      <vt:lpstr>El contexto y la motivación de la charla de hoy</vt:lpstr>
      <vt:lpstr>¿Por que necesitamos privacidad?</vt:lpstr>
      <vt:lpstr>Entonces ¿Cuál es la solución a la privacidad desde un punto de vista práctico? perspectiva</vt:lpstr>
      <vt:lpstr>Contenido para la privacidad IPR y Bloackchain</vt:lpstr>
      <vt:lpstr> El mundo de la privacidad</vt:lpstr>
      <vt:lpstr>Privacidad en algunos detalles</vt:lpstr>
      <vt:lpstr>La protección de datos ahora se aplica en todo el universo a través de la demanda de que todas las empresas que comercian con clientes de la UE cumplan con el RGPD.</vt:lpstr>
      <vt:lpstr>Objetivos de la ley</vt:lpstr>
      <vt:lpstr>Términos utilizados en la legislación</vt:lpstr>
      <vt:lpstr>Datos</vt:lpstr>
      <vt:lpstr>Controlador de datos</vt:lpstr>
      <vt:lpstr>Procesador de datos</vt:lpstr>
      <vt:lpstr>Asunto de los datos</vt:lpstr>
      <vt:lpstr>Información personal</vt:lpstr>
      <vt:lpstr>Registro y delitos</vt:lpstr>
      <vt:lpstr>los Principios de protección de datos</vt:lpstr>
      <vt:lpstr>Primero Principio</vt:lpstr>
      <vt:lpstr>Segundo Principio</vt:lpstr>
      <vt:lpstr>Tercer Principio</vt:lpstr>
      <vt:lpstr>Cuatro Principio</vt:lpstr>
      <vt:lpstr>Quinto Principio </vt:lpstr>
      <vt:lpstr>Sexto Principio</vt:lpstr>
      <vt:lpstr>Séptimo Principio </vt:lpstr>
      <vt:lpstr>Octavo Principio</vt:lpstr>
      <vt:lpstr>Los derechos de los interesados</vt:lpstr>
      <vt:lpstr>los Derechos de los interesados ​​(continuación)</vt:lpstr>
      <vt:lpstr>El procedimiento para el acceso del interesado</vt:lpstr>
      <vt:lpstr>Disposición controvertida con GDPR: el derecho al olvido o el derecho a borrar</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Bartek Kalinowski</dc:creator>
  <cp:lastModifiedBy>Usuario de Windows</cp:lastModifiedBy>
  <cp:revision>47</cp:revision>
  <dcterms:created xsi:type="dcterms:W3CDTF">2016-09-07T12:06:41Z</dcterms:created>
  <dcterms:modified xsi:type="dcterms:W3CDTF">2021-09-25T18:14:21Z</dcterms:modified>
</cp:coreProperties>
</file>