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y="6858000" cx="12192000"/>
  <p:notesSz cx="9928225" cy="67976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9" roundtripDataSignature="AMtx7mgPsxBaUC42A1LJlShckhGN/Plc6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EDCC7FA-756F-4F3B-B183-9E76BED03803}">
  <a:tblStyle styleId="{DEDCC7FA-756F-4F3B-B183-9E76BED03803}"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AF1"/>
          </a:solidFill>
        </a:fill>
      </a:tcStyle>
    </a:wholeTbl>
    <a:band1H>
      <a:tcTxStyle b="off" i="off"/>
      <a:tcStyle>
        <a:fill>
          <a:solidFill>
            <a:srgbClr val="CED2E2"/>
          </a:solidFill>
        </a:fill>
      </a:tcStyle>
    </a:band1H>
    <a:band2H>
      <a:tcTxStyle b="off" i="off"/>
    </a:band2H>
    <a:band1V>
      <a:tcTxStyle b="off" i="off"/>
      <a:tcStyle>
        <a:fill>
          <a:solidFill>
            <a:srgbClr val="CED2E2"/>
          </a:solidFill>
        </a:fill>
      </a:tcStyle>
    </a:band1V>
    <a:band2V>
      <a:tcTxStyle b="off" i="off"/>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customschemas.google.com/relationships/presentationmetadata" Target="metadata"/><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302125" cy="341313"/>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622925" y="0"/>
            <a:ext cx="4303713" cy="341313"/>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456363"/>
            <a:ext cx="4302125" cy="34131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622925" y="6456363"/>
            <a:ext cx="4303713" cy="341312"/>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l-P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Γεφυρώνοντας επενδυτές, Business Angels και ψηφιακές και υπεύθυνες Startups</a:t>
            </a:r>
            <a:endParaRPr/>
          </a:p>
        </p:txBody>
      </p:sp>
      <p:sp>
        <p:nvSpPr>
          <p:cNvPr id="158" name="Google Shape;158;p1: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Επιχειρηματικό κεφάλαιο - ένας διαφοροποιημένος τομέας</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pl-PL"/>
              <a:t>BA πλήρους απασχόλησης / μερικής απασχόλησης</a:t>
            </a:r>
            <a:endParaRPr/>
          </a:p>
          <a:p>
            <a:pPr indent="0" lvl="0" marL="0" rtl="0" algn="l">
              <a:lnSpc>
                <a:spcPct val="100000"/>
              </a:lnSpc>
              <a:spcBef>
                <a:spcPts val="0"/>
              </a:spcBef>
              <a:spcAft>
                <a:spcPts val="0"/>
              </a:spcAft>
              <a:buClr>
                <a:schemeClr val="dk1"/>
              </a:buClr>
              <a:buSzPts val="1100"/>
              <a:buFont typeface="Arial"/>
              <a:buNone/>
            </a:pPr>
            <a:r>
              <a:rPr lang="pl-PL"/>
              <a:t>Χαρτοφυλάκιο BA</a:t>
            </a:r>
            <a:endParaRPr/>
          </a:p>
          <a:p>
            <a:pPr indent="0" lvl="0" marL="0" rtl="0" algn="l">
              <a:lnSpc>
                <a:spcPct val="100000"/>
              </a:lnSpc>
              <a:spcBef>
                <a:spcPts val="0"/>
              </a:spcBef>
              <a:spcAft>
                <a:spcPts val="0"/>
              </a:spcAft>
              <a:buSzPts val="1100"/>
              <a:buNone/>
            </a:pPr>
            <a:r>
              <a:rPr lang="pl-PL"/>
              <a:t>BA που αναζητούν εισόδημα</a:t>
            </a:r>
            <a:endParaRPr/>
          </a:p>
          <a:p>
            <a:pPr indent="0" lvl="0" marL="0" rtl="0" algn="l">
              <a:lnSpc>
                <a:spcPct val="100000"/>
              </a:lnSpc>
              <a:spcBef>
                <a:spcPts val="0"/>
              </a:spcBef>
              <a:spcAft>
                <a:spcPts val="0"/>
              </a:spcAft>
              <a:buSzPts val="1100"/>
              <a:buNone/>
            </a:pPr>
            <a:r>
              <a:rPr lang="pl-PL"/>
              <a:t>Μεγιστοποίηση πλούτου BA</a:t>
            </a:r>
            <a:endParaRPr/>
          </a:p>
          <a:p>
            <a:pPr indent="0" lvl="0" marL="0" rtl="0" algn="l">
              <a:lnSpc>
                <a:spcPct val="100000"/>
              </a:lnSpc>
              <a:spcBef>
                <a:spcPts val="0"/>
              </a:spcBef>
              <a:spcAft>
                <a:spcPts val="0"/>
              </a:spcAft>
              <a:buSzPts val="1100"/>
              <a:buNone/>
            </a:pPr>
            <a:r>
              <a:rPr lang="pl-PL"/>
              <a:t>Αλλα…</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pl-PL"/>
              <a:t>Ιδιωτικό VC</a:t>
            </a:r>
            <a:endParaRPr/>
          </a:p>
          <a:p>
            <a:pPr indent="0" lvl="0" marL="0" rtl="0" algn="l">
              <a:lnSpc>
                <a:spcPct val="100000"/>
              </a:lnSpc>
              <a:spcBef>
                <a:spcPts val="0"/>
              </a:spcBef>
              <a:spcAft>
                <a:spcPts val="0"/>
              </a:spcAft>
              <a:buSzPts val="1100"/>
              <a:buNone/>
            </a:pPr>
            <a:r>
              <a:rPr lang="pl-PL"/>
              <a:t>Πολιτεία / gov. χορηγούμενο VC</a:t>
            </a:r>
            <a:endParaRPr/>
          </a:p>
          <a:p>
            <a:pPr indent="0" lvl="0" marL="0" rtl="0" algn="l">
              <a:lnSpc>
                <a:spcPct val="100000"/>
              </a:lnSpc>
              <a:spcBef>
                <a:spcPts val="0"/>
              </a:spcBef>
              <a:spcAft>
                <a:spcPts val="0"/>
              </a:spcAft>
              <a:buSzPts val="1100"/>
              <a:buNone/>
            </a:pPr>
            <a:r>
              <a:rPr lang="pl-PL"/>
              <a:t>Seed κεφάλαια</a:t>
            </a:r>
            <a:endParaRPr/>
          </a:p>
          <a:p>
            <a:pPr indent="0" lvl="0" marL="0" rtl="0" algn="l">
              <a:lnSpc>
                <a:spcPct val="100000"/>
              </a:lnSpc>
              <a:spcBef>
                <a:spcPts val="0"/>
              </a:spcBef>
              <a:spcAft>
                <a:spcPts val="0"/>
              </a:spcAft>
              <a:buSzPts val="1100"/>
              <a:buNone/>
            </a:pPr>
            <a:r>
              <a:rPr lang="pl-PL"/>
              <a:t>Χορηγία Πανεπιστημίου</a:t>
            </a:r>
            <a:endParaRPr/>
          </a:p>
          <a:p>
            <a:pPr indent="0" lvl="0" marL="0" rtl="0" algn="l">
              <a:lnSpc>
                <a:spcPct val="100000"/>
              </a:lnSpc>
              <a:spcBef>
                <a:spcPts val="0"/>
              </a:spcBef>
              <a:spcAft>
                <a:spcPts val="0"/>
              </a:spcAft>
              <a:buSzPts val="1100"/>
              <a:buNone/>
            </a:pPr>
            <a:r>
              <a:rPr lang="pl-PL"/>
              <a:t>Αλλα…</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pl-PL"/>
              <a:t>Διάφορα υπόβαθρα βιομηχανίας: IT, pharma, bio-tech κ.λπ.</a:t>
            </a:r>
            <a:endParaRPr/>
          </a:p>
          <a:p>
            <a:pPr indent="0" lvl="0" marL="0" rtl="0" algn="l">
              <a:lnSpc>
                <a:spcPct val="100000"/>
              </a:lnSpc>
              <a:spcBef>
                <a:spcPts val="0"/>
              </a:spcBef>
              <a:spcAft>
                <a:spcPts val="0"/>
              </a:spcAft>
              <a:buSzPts val="1100"/>
              <a:buNone/>
            </a:pPr>
            <a:r>
              <a:rPr lang="pl-PL"/>
              <a:t>Ένα / πολυεθνικό VC</a:t>
            </a:r>
            <a:endParaRPr/>
          </a:p>
          <a:p>
            <a:pPr indent="0" lvl="0" marL="0" rtl="0" algn="l">
              <a:lnSpc>
                <a:spcPct val="100000"/>
              </a:lnSpc>
              <a:spcBef>
                <a:spcPts val="0"/>
              </a:spcBef>
              <a:spcAft>
                <a:spcPts val="0"/>
              </a:spcAft>
              <a:buSzPts val="1100"/>
              <a:buNone/>
            </a:pPr>
            <a:r>
              <a:rPr lang="pl-PL"/>
              <a:t>Ξεχωριστή οντότητα / εσωτερική επιχείρηση</a:t>
            </a:r>
            <a:endParaRPr/>
          </a:p>
          <a:p>
            <a:pPr indent="0" lvl="0" marL="0" rtl="0" algn="l">
              <a:lnSpc>
                <a:spcPct val="100000"/>
              </a:lnSpc>
              <a:spcBef>
                <a:spcPts val="0"/>
              </a:spcBef>
              <a:spcAft>
                <a:spcPts val="0"/>
              </a:spcAft>
              <a:buSzPts val="1100"/>
              <a:buNone/>
            </a:pPr>
            <a:r>
              <a:rPr lang="pl-PL"/>
              <a:t>Αλλα…</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214" name="Google Shape;214;p10: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1: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Επιχειρηματικό κεφάλαιο</a:t>
            </a:r>
            <a:endParaRPr/>
          </a:p>
          <a:p>
            <a:pPr indent="0" lvl="0" marL="0" rtl="0" algn="l">
              <a:lnSpc>
                <a:spcPct val="100000"/>
              </a:lnSpc>
              <a:spcBef>
                <a:spcPts val="0"/>
              </a:spcBef>
              <a:spcAft>
                <a:spcPts val="0"/>
              </a:spcAft>
              <a:buClr>
                <a:schemeClr val="dk1"/>
              </a:buClr>
              <a:buSzPts val="1100"/>
              <a:buFont typeface="Arial"/>
              <a:buNone/>
            </a:pPr>
            <a:r>
              <a:rPr lang="pl-PL"/>
              <a:t>Παρέχεται από επενδυτές, οι οποίοι μπορεί να είναι μεμονωμένα άτομα (Business Angels) ή χρηματοπιστωτικά ιδρύματα (κεφάλαια επιχειρηματικού κινδύνου)</a:t>
            </a:r>
            <a:endParaRPr/>
          </a:p>
          <a:p>
            <a:pPr indent="0" lvl="0" marL="0" rtl="0" algn="l">
              <a:lnSpc>
                <a:spcPct val="100000"/>
              </a:lnSpc>
              <a:spcBef>
                <a:spcPts val="0"/>
              </a:spcBef>
              <a:spcAft>
                <a:spcPts val="0"/>
              </a:spcAft>
              <a:buClr>
                <a:schemeClr val="dk1"/>
              </a:buClr>
              <a:buSzPts val="1100"/>
              <a:buFont typeface="Arial"/>
              <a:buNone/>
            </a:pPr>
            <a:r>
              <a:rPr lang="pl-PL"/>
              <a:t>Οι επενδυτές μπορούν να εισέλθουν με το κεφάλαιό τους (επένδυση) σε διάφορα στάδια ανάπτυξης της επιχείρησης</a:t>
            </a:r>
            <a:endParaRPr/>
          </a:p>
          <a:p>
            <a:pPr indent="0" lvl="0" marL="0" rtl="0" algn="l">
              <a:lnSpc>
                <a:spcPct val="100000"/>
              </a:lnSpc>
              <a:spcBef>
                <a:spcPts val="0"/>
              </a:spcBef>
              <a:spcAft>
                <a:spcPts val="0"/>
              </a:spcAft>
              <a:buClr>
                <a:schemeClr val="dk1"/>
              </a:buClr>
              <a:buSzPts val="1100"/>
              <a:buFont typeface="Arial"/>
              <a:buNone/>
            </a:pPr>
            <a:r>
              <a:rPr lang="pl-PL"/>
              <a:t>Λαμβάνουν συνήθως μετοχές στην επιχείρηση και ελέγχουν μέρος των κερδών τους</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pl-PL"/>
              <a:t>Οι επενδυτές συμμετέχουν στη διαχείριση έργων</a:t>
            </a:r>
            <a:endParaRPr/>
          </a:p>
          <a:p>
            <a:pPr indent="0" lvl="0" marL="0" rtl="0" algn="l">
              <a:lnSpc>
                <a:spcPct val="100000"/>
              </a:lnSpc>
              <a:spcBef>
                <a:spcPts val="0"/>
              </a:spcBef>
              <a:spcAft>
                <a:spcPts val="0"/>
              </a:spcAft>
              <a:buClr>
                <a:schemeClr val="dk1"/>
              </a:buClr>
              <a:buSzPts val="1100"/>
              <a:buFont typeface="Arial"/>
              <a:buNone/>
            </a:pPr>
            <a:r>
              <a:rPr lang="pl-PL"/>
              <a:t>Εποπτεία επενδυτών</a:t>
            </a:r>
            <a:endParaRPr/>
          </a:p>
          <a:p>
            <a:pPr indent="0" lvl="0" marL="0" rtl="0" algn="l">
              <a:lnSpc>
                <a:spcPct val="100000"/>
              </a:lnSpc>
              <a:spcBef>
                <a:spcPts val="0"/>
              </a:spcBef>
              <a:spcAft>
                <a:spcPts val="0"/>
              </a:spcAft>
              <a:buClr>
                <a:schemeClr val="dk1"/>
              </a:buClr>
              <a:buSzPts val="1100"/>
              <a:buFont typeface="Arial"/>
              <a:buNone/>
            </a:pPr>
            <a:r>
              <a:rPr lang="pl-PL"/>
              <a:t>Συμβουλευτική βοήθεια, επαφές, προώθηση ή βοήθεια στη διαχείριση</a:t>
            </a:r>
            <a:endParaRPr/>
          </a:p>
          <a:p>
            <a:pPr indent="0" lvl="0" marL="0" rtl="0" algn="l">
              <a:lnSpc>
                <a:spcPct val="100000"/>
              </a:lnSpc>
              <a:spcBef>
                <a:spcPts val="0"/>
              </a:spcBef>
              <a:spcAft>
                <a:spcPts val="0"/>
              </a:spcAft>
              <a:buClr>
                <a:schemeClr val="dk1"/>
              </a:buClr>
              <a:buSzPts val="1100"/>
              <a:buFont typeface="Arial"/>
              <a:buNone/>
            </a:pPr>
            <a:r>
              <a:rPr lang="pl-PL"/>
              <a:t>Οι επενδυτές αναμένουν υψηλή απόδοση της επένδυσής τους επειδή φέρουν υψηλό κίνδυνο (καινοτομία, νέες εταιρείες), κάτι που απαιτεί υψηλό δυναμικό απόδοσης</a:t>
            </a:r>
            <a:endParaRPr/>
          </a:p>
          <a:p>
            <a:pPr indent="0" lvl="0" marL="0" rtl="0" algn="l">
              <a:lnSpc>
                <a:spcPct val="100000"/>
              </a:lnSpc>
              <a:spcBef>
                <a:spcPts val="0"/>
              </a:spcBef>
              <a:spcAft>
                <a:spcPts val="0"/>
              </a:spcAft>
              <a:buClr>
                <a:schemeClr val="dk1"/>
              </a:buClr>
              <a:buSzPts val="1100"/>
              <a:buFont typeface="Arial"/>
              <a:buNone/>
            </a:pPr>
            <a:r>
              <a:rPr lang="pl-PL"/>
              <a:t>60-100% στα αρχικά στάδια, και ακόμη και 30-50% στα επόμενα στάδια ..</a:t>
            </a:r>
            <a:endParaRPr/>
          </a:p>
          <a:p>
            <a:pPr indent="0" lvl="0" marL="0" rtl="0" algn="l">
              <a:lnSpc>
                <a:spcPct val="100000"/>
              </a:lnSpc>
              <a:spcBef>
                <a:spcPts val="0"/>
              </a:spcBef>
              <a:spcAft>
                <a:spcPts val="0"/>
              </a:spcAft>
              <a:buSzPts val="1400"/>
              <a:buNone/>
            </a:pPr>
            <a:r>
              <a:t/>
            </a:r>
            <a:endParaRPr/>
          </a:p>
        </p:txBody>
      </p:sp>
      <p:sp>
        <p:nvSpPr>
          <p:cNvPr id="234" name="Google Shape;234;p11: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2: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Business Angels</a:t>
            </a:r>
            <a:endParaRPr/>
          </a:p>
          <a:p>
            <a:pPr indent="0" lvl="0" marL="0" rtl="0" algn="l">
              <a:lnSpc>
                <a:spcPct val="100000"/>
              </a:lnSpc>
              <a:spcBef>
                <a:spcPts val="0"/>
              </a:spcBef>
              <a:spcAft>
                <a:spcPts val="0"/>
              </a:spcAft>
              <a:buClr>
                <a:schemeClr val="dk1"/>
              </a:buClr>
              <a:buSzPts val="1100"/>
              <a:buFont typeface="Arial"/>
              <a:buNone/>
            </a:pPr>
            <a:r>
              <a:rPr lang="pl-PL"/>
              <a:t>Ιδιωτικοί, άτυποι επενδυτές που επενδύουν μέρος των χρηματοοικονομικών τους πόρων σε νέες, πολλά υποσχόμενες, καινοτόμες μικρομεσαίες επιχειρήσεις.</a:t>
            </a:r>
            <a:endParaRPr/>
          </a:p>
          <a:p>
            <a:pPr indent="0" lvl="0" marL="0" rtl="0" algn="l">
              <a:lnSpc>
                <a:spcPct val="100000"/>
              </a:lnSpc>
              <a:spcBef>
                <a:spcPts val="0"/>
              </a:spcBef>
              <a:spcAft>
                <a:spcPts val="0"/>
              </a:spcAft>
              <a:buClr>
                <a:schemeClr val="dk1"/>
              </a:buClr>
              <a:buSzPts val="1100"/>
              <a:buFont typeface="Arial"/>
              <a:buNone/>
            </a:pPr>
            <a:r>
              <a:rPr lang="pl-PL"/>
              <a:t>Επενδύουν ιδιωτικά κεφάλαια</a:t>
            </a:r>
            <a:endParaRPr/>
          </a:p>
          <a:p>
            <a:pPr indent="0" lvl="0" marL="0" rtl="0" algn="l">
              <a:lnSpc>
                <a:spcPct val="100000"/>
              </a:lnSpc>
              <a:spcBef>
                <a:spcPts val="0"/>
              </a:spcBef>
              <a:spcAft>
                <a:spcPts val="0"/>
              </a:spcAft>
              <a:buClr>
                <a:schemeClr val="dk1"/>
              </a:buClr>
              <a:buSzPts val="1100"/>
              <a:buFont typeface="Arial"/>
              <a:buNone/>
            </a:pPr>
            <a:r>
              <a:rPr lang="pl-PL"/>
              <a:t>Συνήθως το ποσό των 200.000 € σε περίπου 2 εκατομμύρια</a:t>
            </a:r>
            <a:endParaRPr/>
          </a:p>
          <a:p>
            <a:pPr indent="0" lvl="0" marL="0" rtl="0" algn="l">
              <a:lnSpc>
                <a:spcPct val="100000"/>
              </a:lnSpc>
              <a:spcBef>
                <a:spcPts val="0"/>
              </a:spcBef>
              <a:spcAft>
                <a:spcPts val="0"/>
              </a:spcAft>
              <a:buClr>
                <a:schemeClr val="dk1"/>
              </a:buClr>
              <a:buSzPts val="1100"/>
              <a:buFont typeface="Arial"/>
              <a:buNone/>
            </a:pPr>
            <a:r>
              <a:rPr lang="pl-PL"/>
              <a:t>Οι επενδύσεις στοχεύουν συνήθως στα πρώτα στάδια της επιχειρηματικής ζωής</a:t>
            </a:r>
            <a:endParaRPr/>
          </a:p>
          <a:p>
            <a:pPr indent="0" lvl="0" marL="0" rtl="0" algn="l">
              <a:lnSpc>
                <a:spcPct val="100000"/>
              </a:lnSpc>
              <a:spcBef>
                <a:spcPts val="0"/>
              </a:spcBef>
              <a:spcAft>
                <a:spcPts val="0"/>
              </a:spcAft>
              <a:buClr>
                <a:schemeClr val="dk1"/>
              </a:buClr>
              <a:buSzPts val="1100"/>
              <a:buFont typeface="Arial"/>
              <a:buNone/>
            </a:pPr>
            <a:r>
              <a:rPr lang="pl-PL"/>
              <a:t>Συχνά δεν σκοπεύουν να δημοσιοποιήσουν τις επενδυτικές τους δραστηριότητες</a:t>
            </a:r>
            <a:endParaRPr/>
          </a:p>
          <a:p>
            <a:pPr indent="0" lvl="0" marL="0" rtl="0" algn="l">
              <a:lnSpc>
                <a:spcPct val="100000"/>
              </a:lnSpc>
              <a:spcBef>
                <a:spcPts val="0"/>
              </a:spcBef>
              <a:spcAft>
                <a:spcPts val="0"/>
              </a:spcAft>
              <a:buClr>
                <a:schemeClr val="dk1"/>
              </a:buClr>
              <a:buSzPts val="1100"/>
              <a:buFont typeface="Arial"/>
              <a:buNone/>
            </a:pPr>
            <a:r>
              <a:rPr lang="pl-PL"/>
              <a:t>Άτομα με επαγγελματική εμπειρία που σχετίζονται με τις επιχειρήσεις</a:t>
            </a:r>
            <a:endParaRPr/>
          </a:p>
          <a:p>
            <a:pPr indent="0" lvl="0" marL="0" rtl="0" algn="l">
              <a:lnSpc>
                <a:spcPct val="100000"/>
              </a:lnSpc>
              <a:spcBef>
                <a:spcPts val="0"/>
              </a:spcBef>
              <a:spcAft>
                <a:spcPts val="0"/>
              </a:spcAft>
              <a:buClr>
                <a:schemeClr val="dk1"/>
              </a:buClr>
              <a:buSzPts val="1100"/>
              <a:buFont typeface="Arial"/>
              <a:buNone/>
            </a:pPr>
            <a:r>
              <a:rPr lang="pl-PL"/>
              <a:t>Επιχειρηματίες (διάφοροι κλάδοι), διευθυντές, δικηγόροι ...</a:t>
            </a:r>
            <a:endParaRPr/>
          </a:p>
          <a:p>
            <a:pPr indent="0" lvl="0" marL="0" rtl="0" algn="l">
              <a:lnSpc>
                <a:spcPct val="100000"/>
              </a:lnSpc>
              <a:spcBef>
                <a:spcPts val="0"/>
              </a:spcBef>
              <a:spcAft>
                <a:spcPts val="0"/>
              </a:spcAft>
              <a:buClr>
                <a:schemeClr val="dk1"/>
              </a:buClr>
              <a:buSzPts val="1100"/>
              <a:buFont typeface="Arial"/>
              <a:buNone/>
            </a:pPr>
            <a:r>
              <a:rPr lang="pl-PL"/>
              <a:t>Έχουν τη δυνατότητα να συμβουλεύουν για την οικοδόμηση μιας επιχείρησης</a:t>
            </a:r>
            <a:endParaRPr/>
          </a:p>
          <a:p>
            <a:pPr indent="0" lvl="0" marL="0" rtl="0" algn="l">
              <a:lnSpc>
                <a:spcPct val="100000"/>
              </a:lnSpc>
              <a:spcBef>
                <a:spcPts val="0"/>
              </a:spcBef>
              <a:spcAft>
                <a:spcPts val="0"/>
              </a:spcAft>
              <a:buClr>
                <a:schemeClr val="dk1"/>
              </a:buClr>
              <a:buSzPts val="1100"/>
              <a:buFont typeface="Arial"/>
              <a:buNone/>
            </a:pPr>
            <a:r>
              <a:rPr lang="pl-PL"/>
              <a:t>Προσανατολισμένοι στην επιτυχία του εγχειρήματος</a:t>
            </a:r>
            <a:endParaRPr/>
          </a:p>
          <a:p>
            <a:pPr indent="0" lvl="0" marL="0" rtl="0" algn="l">
              <a:lnSpc>
                <a:spcPct val="100000"/>
              </a:lnSpc>
              <a:spcBef>
                <a:spcPts val="0"/>
              </a:spcBef>
              <a:spcAft>
                <a:spcPts val="0"/>
              </a:spcAft>
              <a:buSzPts val="1400"/>
              <a:buNone/>
            </a:pPr>
            <a:r>
              <a:t/>
            </a:r>
            <a:endParaRPr/>
          </a:p>
        </p:txBody>
      </p:sp>
      <p:sp>
        <p:nvSpPr>
          <p:cNvPr id="247" name="Google Shape;247;p12: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3: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Διαφοροποίηση των Business Angels</a:t>
            </a:r>
            <a:endParaRPr/>
          </a:p>
          <a:p>
            <a:pPr indent="0" lvl="0" marL="0" rtl="0" algn="l">
              <a:lnSpc>
                <a:spcPct val="100000"/>
              </a:lnSpc>
              <a:spcBef>
                <a:spcPts val="0"/>
              </a:spcBef>
              <a:spcAft>
                <a:spcPts val="0"/>
              </a:spcAft>
              <a:buClr>
                <a:schemeClr val="dk1"/>
              </a:buClr>
              <a:buSzPts val="1100"/>
              <a:buFont typeface="Arial"/>
              <a:buNone/>
            </a:pPr>
            <a:r>
              <a:rPr lang="pl-PL"/>
              <a:t>Διάφοροι τύποι BA</a:t>
            </a:r>
            <a:endParaRPr/>
          </a:p>
          <a:p>
            <a:pPr indent="0" lvl="0" marL="0" rtl="0" algn="l">
              <a:lnSpc>
                <a:spcPct val="100000"/>
              </a:lnSpc>
              <a:spcBef>
                <a:spcPts val="0"/>
              </a:spcBef>
              <a:spcAft>
                <a:spcPts val="0"/>
              </a:spcAft>
              <a:buClr>
                <a:schemeClr val="dk1"/>
              </a:buClr>
              <a:buSzPts val="1100"/>
              <a:buFont typeface="Arial"/>
              <a:buNone/>
            </a:pPr>
            <a:r>
              <a:rPr lang="pl-PL"/>
              <a:t>BA πλήρους απασχόλησης / μερικής απασχόλησης</a:t>
            </a:r>
            <a:endParaRPr/>
          </a:p>
          <a:p>
            <a:pPr indent="0" lvl="0" marL="0" rtl="0" algn="l">
              <a:lnSpc>
                <a:spcPct val="100000"/>
              </a:lnSpc>
              <a:spcBef>
                <a:spcPts val="0"/>
              </a:spcBef>
              <a:spcAft>
                <a:spcPts val="0"/>
              </a:spcAft>
              <a:buClr>
                <a:schemeClr val="dk1"/>
              </a:buClr>
              <a:buSzPts val="1100"/>
              <a:buFont typeface="Arial"/>
              <a:buNone/>
            </a:pPr>
            <a:r>
              <a:rPr lang="pl-PL"/>
              <a:t>Διάφορα βιομηχανικά υπόβαθρα</a:t>
            </a:r>
            <a:endParaRPr/>
          </a:p>
          <a:p>
            <a:pPr indent="0" lvl="0" marL="0" rtl="0" algn="l">
              <a:lnSpc>
                <a:spcPct val="100000"/>
              </a:lnSpc>
              <a:spcBef>
                <a:spcPts val="0"/>
              </a:spcBef>
              <a:spcAft>
                <a:spcPts val="0"/>
              </a:spcAft>
              <a:buClr>
                <a:schemeClr val="dk1"/>
              </a:buClr>
              <a:buSzPts val="1100"/>
              <a:buFont typeface="Arial"/>
              <a:buNone/>
            </a:pPr>
            <a:r>
              <a:rPr lang="pl-PL"/>
              <a:t>Διάφορα επαγγελματικά υπόβαθρα</a:t>
            </a:r>
            <a:endParaRPr/>
          </a:p>
          <a:p>
            <a:pPr indent="0" lvl="0" marL="0" rtl="0" algn="l">
              <a:lnSpc>
                <a:spcPct val="100000"/>
              </a:lnSpc>
              <a:spcBef>
                <a:spcPts val="0"/>
              </a:spcBef>
              <a:spcAft>
                <a:spcPts val="0"/>
              </a:spcAft>
              <a:buClr>
                <a:schemeClr val="dk1"/>
              </a:buClr>
              <a:buSzPts val="1100"/>
              <a:buFont typeface="Arial"/>
              <a:buNone/>
            </a:pPr>
            <a:r>
              <a:rPr lang="pl-PL"/>
              <a:t>Διάφορες στρατηγικές επενδύσεων</a:t>
            </a:r>
            <a:endParaRPr/>
          </a:p>
          <a:p>
            <a:pPr indent="0" lvl="0" marL="0" rtl="0" algn="l">
              <a:lnSpc>
                <a:spcPct val="100000"/>
              </a:lnSpc>
              <a:spcBef>
                <a:spcPts val="0"/>
              </a:spcBef>
              <a:spcAft>
                <a:spcPts val="0"/>
              </a:spcAft>
              <a:buSzPts val="1400"/>
              <a:buNone/>
            </a:pPr>
            <a:r>
              <a:t/>
            </a:r>
            <a:endParaRPr/>
          </a:p>
        </p:txBody>
      </p:sp>
      <p:sp>
        <p:nvSpPr>
          <p:cNvPr id="253" name="Google Shape;253;p13: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4: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pl-PL"/>
              <a:t>Ταμεία επιχειρηματικών κεφαλαίων</a:t>
            </a:r>
            <a:endParaRPr/>
          </a:p>
          <a:p>
            <a:pPr indent="0" lvl="0" marL="0" rtl="0" algn="l">
              <a:lnSpc>
                <a:spcPct val="100000"/>
              </a:lnSpc>
              <a:spcBef>
                <a:spcPts val="0"/>
              </a:spcBef>
              <a:spcAft>
                <a:spcPts val="0"/>
              </a:spcAft>
              <a:buSzPts val="1100"/>
              <a:buNone/>
            </a:pPr>
            <a:r>
              <a:rPr lang="pl-PL"/>
              <a:t>Γενική περιγραφή</a:t>
            </a:r>
            <a:endParaRPr/>
          </a:p>
          <a:p>
            <a:pPr indent="0" lvl="0" marL="0" rtl="0" algn="l">
              <a:lnSpc>
                <a:spcPct val="100000"/>
              </a:lnSpc>
              <a:spcBef>
                <a:spcPts val="0"/>
              </a:spcBef>
              <a:spcAft>
                <a:spcPts val="0"/>
              </a:spcAft>
              <a:buSzPts val="1100"/>
              <a:buNone/>
            </a:pPr>
            <a:r>
              <a:rPr lang="pl-PL"/>
              <a:t>Τα αμοιβαία κεφάλαια επιχειρηματικών κεφαλαίων είναι ιδιωτικοί επενδυτικοί φορείς που επιδιώκουν να επενδύσουν σε εταιρείες που έχουν προφίλ υψηλού κινδύνου / υψηλής απόδοσης, με βάση το μέγεθος, τα περιουσιακά στοιχεία και το στάδιο ανάπτυξης προϊόντων μιας εταιρείας.</a:t>
            </a:r>
            <a:endParaRPr/>
          </a:p>
          <a:p>
            <a:pPr indent="0" lvl="0" marL="0" rtl="0" algn="l">
              <a:lnSpc>
                <a:spcPct val="100000"/>
              </a:lnSpc>
              <a:spcBef>
                <a:spcPts val="0"/>
              </a:spcBef>
              <a:spcAft>
                <a:spcPts val="0"/>
              </a:spcAft>
              <a:buSzPts val="1100"/>
              <a:buNone/>
            </a:pPr>
            <a:r>
              <a:rPr lang="pl-PL"/>
              <a:t>Τα κεφάλαια επιχειρηματικών κεφαλαίων διαφέρουν από άλλα επενδυτικά κεφάλαια, καθώς εστιάζουν σε έναν πολύ συγκεκριμένο τύπο επενδύσεων πρώιμου σταδίου. Όλες οι επιχειρήσεις που λαμβάνουν επενδύσεις επιχειρηματικών κεφαλαίων έχουν υψηλό δυναμικό ανάπτυξης, είναι ριψοκίνδυνες και έχουν μεγάλο επενδυτικό ορίζοντα. Τα ταμεία επιχειρηματικών κεφαλαίων διαδραματίζουν πιο ενεργό ρόλο στις επενδύσεις τους παρέχοντας καθοδήγηση και κρατώντας συχνά μια θέση στο διοικητικό συμβούλιο.</a:t>
            </a:r>
            <a:endParaRPr/>
          </a:p>
          <a:p>
            <a:pPr indent="0" lvl="0" marL="0" rtl="0" algn="l">
              <a:lnSpc>
                <a:spcPct val="100000"/>
              </a:lnSpc>
              <a:spcBef>
                <a:spcPts val="0"/>
              </a:spcBef>
              <a:spcAft>
                <a:spcPts val="0"/>
              </a:spcAft>
              <a:buSzPts val="1100"/>
              <a:buNone/>
            </a:pPr>
            <a:r>
              <a:rPr lang="pl-PL"/>
              <a:t>Τα κεφάλαια επιχειρηματικών κεφαλαίων έχουν αποδόσεις χαρτοφυλακίου που μοιάζουν με μια προσέγγιση barbell για επενδύσεις. Πολλά από τα κεφάλαια VC πραγματοποιούν μικρές επενδύσεις σε μια μεγάλη ποικιλία νέων εταιρειών, υποθέτοντας ότι τουλάχιστον ένα μέρος αυτών θα επιτύχει υψηλή ανάπτυξη και θα επιβραβεύσει το ταμείο με μια σχετικά μεγάλη απόδοση στο τέλος.</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282" name="Google Shape;282;p14: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5: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Τύποι επιχειρηματικών κεφαλαίων</a:t>
            </a:r>
            <a:endParaRPr/>
          </a:p>
          <a:p>
            <a:pPr indent="0" lvl="0" marL="0" rtl="0" algn="l">
              <a:lnSpc>
                <a:spcPct val="100000"/>
              </a:lnSpc>
              <a:spcBef>
                <a:spcPts val="0"/>
              </a:spcBef>
              <a:spcAft>
                <a:spcPts val="0"/>
              </a:spcAft>
              <a:buClr>
                <a:schemeClr val="dk1"/>
              </a:buClr>
              <a:buSzPts val="1100"/>
              <a:buFont typeface="Arial"/>
              <a:buNone/>
            </a:pPr>
            <a:r>
              <a:rPr lang="pl-PL"/>
              <a:t>Ταμεία VC - επικεντρωμένα στις επενδύσεις</a:t>
            </a:r>
            <a:endParaRPr/>
          </a:p>
          <a:p>
            <a:pPr indent="0" lvl="0" marL="0" rtl="0" algn="l">
              <a:lnSpc>
                <a:spcPct val="100000"/>
              </a:lnSpc>
              <a:spcBef>
                <a:spcPts val="0"/>
              </a:spcBef>
              <a:spcAft>
                <a:spcPts val="0"/>
              </a:spcAft>
              <a:buClr>
                <a:schemeClr val="dk1"/>
              </a:buClr>
              <a:buSzPts val="1100"/>
              <a:buFont typeface="Arial"/>
              <a:buNone/>
            </a:pPr>
            <a:r>
              <a:rPr lang="pl-PL"/>
              <a:t>Επικεντρωμένα σε επενδύσεις πρώιμου σταδίου</a:t>
            </a:r>
            <a:endParaRPr/>
          </a:p>
          <a:p>
            <a:pPr indent="0" lvl="0" marL="0" rtl="0" algn="l">
              <a:lnSpc>
                <a:spcPct val="100000"/>
              </a:lnSpc>
              <a:spcBef>
                <a:spcPts val="0"/>
              </a:spcBef>
              <a:spcAft>
                <a:spcPts val="0"/>
              </a:spcAft>
              <a:buClr>
                <a:schemeClr val="dk1"/>
              </a:buClr>
              <a:buSzPts val="1100"/>
              <a:buFont typeface="Arial"/>
              <a:buNone/>
            </a:pPr>
            <a:r>
              <a:rPr lang="pl-PL"/>
              <a:t>Seed, Startups, πρώιμη ανάπτυξη</a:t>
            </a:r>
            <a:endParaRPr/>
          </a:p>
          <a:p>
            <a:pPr indent="0" lvl="0" marL="0" rtl="0" algn="l">
              <a:lnSpc>
                <a:spcPct val="100000"/>
              </a:lnSpc>
              <a:spcBef>
                <a:spcPts val="0"/>
              </a:spcBef>
              <a:spcAft>
                <a:spcPts val="0"/>
              </a:spcAft>
              <a:buClr>
                <a:schemeClr val="dk1"/>
              </a:buClr>
              <a:buSzPts val="1100"/>
              <a:buFont typeface="Arial"/>
              <a:buNone/>
            </a:pPr>
            <a:r>
              <a:rPr lang="pl-PL"/>
              <a:t>Seed κεφάλαια VC</a:t>
            </a:r>
            <a:endParaRPr/>
          </a:p>
          <a:p>
            <a:pPr indent="0" lvl="0" marL="0" rtl="0" algn="l">
              <a:lnSpc>
                <a:spcPct val="100000"/>
              </a:lnSpc>
              <a:spcBef>
                <a:spcPts val="0"/>
              </a:spcBef>
              <a:spcAft>
                <a:spcPts val="0"/>
              </a:spcAft>
              <a:buClr>
                <a:schemeClr val="dk1"/>
              </a:buClr>
              <a:buSzPts val="1100"/>
              <a:buFont typeface="Arial"/>
              <a:buNone/>
            </a:pPr>
            <a:r>
              <a:rPr lang="pl-PL"/>
              <a:t>Επικεντρωμένα στις επενδύσεις επέκτασης</a:t>
            </a:r>
            <a:endParaRPr/>
          </a:p>
          <a:p>
            <a:pPr indent="0" lvl="0" marL="0" rtl="0" algn="l">
              <a:lnSpc>
                <a:spcPct val="100000"/>
              </a:lnSpc>
              <a:spcBef>
                <a:spcPts val="0"/>
              </a:spcBef>
              <a:spcAft>
                <a:spcPts val="0"/>
              </a:spcAft>
              <a:buSzPts val="1100"/>
              <a:buNone/>
            </a:pPr>
            <a:r>
              <a:rPr lang="pl-PL"/>
              <a:t>Επικεντρωμένα στη χρηματοδότηση απόκτησης / εξαγοράς</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lang="pl-PL"/>
              <a:t>Κεφάλαια VC - ιδιοκτησία</a:t>
            </a:r>
            <a:endParaRPr/>
          </a:p>
          <a:p>
            <a:pPr indent="0" lvl="0" marL="0" rtl="0" algn="l">
              <a:lnSpc>
                <a:spcPct val="100000"/>
              </a:lnSpc>
              <a:spcBef>
                <a:spcPts val="0"/>
              </a:spcBef>
              <a:spcAft>
                <a:spcPts val="0"/>
              </a:spcAft>
              <a:buClr>
                <a:schemeClr val="dk1"/>
              </a:buClr>
              <a:buSzPts val="1100"/>
              <a:buFont typeface="Arial"/>
              <a:buNone/>
            </a:pPr>
            <a:r>
              <a:rPr lang="pl-PL"/>
              <a:t>Ιδιωτικές εταιρείες VC</a:t>
            </a:r>
            <a:endParaRPr/>
          </a:p>
          <a:p>
            <a:pPr indent="0" lvl="0" marL="0" rtl="0" algn="l">
              <a:lnSpc>
                <a:spcPct val="100000"/>
              </a:lnSpc>
              <a:spcBef>
                <a:spcPts val="0"/>
              </a:spcBef>
              <a:spcAft>
                <a:spcPts val="0"/>
              </a:spcAft>
              <a:buClr>
                <a:schemeClr val="dk1"/>
              </a:buClr>
              <a:buSzPts val="1100"/>
              <a:buFont typeface="Arial"/>
              <a:buNone/>
            </a:pPr>
            <a:r>
              <a:rPr lang="pl-PL"/>
              <a:t>Εταιρείες VC που χρηματοδοτούνται από τη βιομηχανία</a:t>
            </a:r>
            <a:endParaRPr/>
          </a:p>
          <a:p>
            <a:pPr indent="0" lvl="0" marL="0" rtl="0" algn="l">
              <a:lnSpc>
                <a:spcPct val="100000"/>
              </a:lnSpc>
              <a:spcBef>
                <a:spcPts val="0"/>
              </a:spcBef>
              <a:spcAft>
                <a:spcPts val="0"/>
              </a:spcAft>
              <a:buClr>
                <a:schemeClr val="dk1"/>
              </a:buClr>
              <a:buSzPts val="1100"/>
              <a:buFont typeface="Arial"/>
              <a:buNone/>
            </a:pPr>
            <a:r>
              <a:rPr lang="pl-PL"/>
              <a:t>Χρηματοοικονομικοί επενδυτές ή βιομηχανικές εταιρείες</a:t>
            </a:r>
            <a:endParaRPr/>
          </a:p>
          <a:p>
            <a:pPr indent="0" lvl="0" marL="0" rtl="0" algn="l">
              <a:lnSpc>
                <a:spcPct val="100000"/>
              </a:lnSpc>
              <a:spcBef>
                <a:spcPts val="0"/>
              </a:spcBef>
              <a:spcAft>
                <a:spcPts val="0"/>
              </a:spcAft>
              <a:buClr>
                <a:schemeClr val="dk1"/>
              </a:buClr>
              <a:buSzPts val="1100"/>
              <a:buFont typeface="Arial"/>
              <a:buNone/>
            </a:pPr>
            <a:r>
              <a:rPr lang="pl-PL"/>
              <a:t>Εταιρείες επιχειρηματικών κεφαλαίων</a:t>
            </a:r>
            <a:endParaRPr/>
          </a:p>
          <a:p>
            <a:pPr indent="0" lvl="0" marL="0" rtl="0" algn="l">
              <a:lnSpc>
                <a:spcPct val="100000"/>
              </a:lnSpc>
              <a:spcBef>
                <a:spcPts val="0"/>
              </a:spcBef>
              <a:spcAft>
                <a:spcPts val="0"/>
              </a:spcAft>
              <a:buClr>
                <a:schemeClr val="dk1"/>
              </a:buClr>
              <a:buSzPts val="1100"/>
              <a:buFont typeface="Arial"/>
              <a:buNone/>
            </a:pPr>
            <a:r>
              <a:rPr lang="pl-PL"/>
              <a:t>Κρατικές / κυβερνητικές εταιρείες VC</a:t>
            </a:r>
            <a:endParaRPr/>
          </a:p>
          <a:p>
            <a:pPr indent="0" lvl="0" marL="0" rtl="0" algn="l">
              <a:lnSpc>
                <a:spcPct val="100000"/>
              </a:lnSpc>
              <a:spcBef>
                <a:spcPts val="0"/>
              </a:spcBef>
              <a:spcAft>
                <a:spcPts val="0"/>
              </a:spcAft>
              <a:buClr>
                <a:schemeClr val="dk1"/>
              </a:buClr>
              <a:buSzPts val="1100"/>
              <a:buFont typeface="Arial"/>
              <a:buNone/>
            </a:pPr>
            <a:r>
              <a:rPr lang="pl-PL"/>
              <a:t>Υποστηριζόμενες από το Πανεπιστήμιο εταιρείες VC</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289" name="Google Shape;289;p15: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16: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pl-PL"/>
              <a:t>Επένδυση PE / VC στην Ευρώπη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297" name="Google Shape;297;p16: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17: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Business Angels έναντι επιχειρηματικών κεφαλαίων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pl-PL"/>
              <a:t>Αναζήτηση επενδυτών:</a:t>
            </a:r>
            <a:endParaRPr/>
          </a:p>
          <a:p>
            <a:pPr indent="0" lvl="0" marL="0" rtl="0" algn="l">
              <a:lnSpc>
                <a:spcPct val="100000"/>
              </a:lnSpc>
              <a:spcBef>
                <a:spcPts val="0"/>
              </a:spcBef>
              <a:spcAft>
                <a:spcPts val="0"/>
              </a:spcAft>
              <a:buClr>
                <a:schemeClr val="dk1"/>
              </a:buClr>
              <a:buSzPts val="1100"/>
              <a:buFont typeface="Arial"/>
              <a:buNone/>
            </a:pPr>
            <a:r>
              <a:rPr lang="pl-PL"/>
              <a:t>Business Angels - Ευρωπαϊκό δίκτυο Business Angels, εθνικά δίκτυα Business Angels.</a:t>
            </a:r>
            <a:endParaRPr/>
          </a:p>
          <a:p>
            <a:pPr indent="0" lvl="0" marL="0" rtl="0" algn="l">
              <a:lnSpc>
                <a:spcPct val="100000"/>
              </a:lnSpc>
              <a:spcBef>
                <a:spcPts val="0"/>
              </a:spcBef>
              <a:spcAft>
                <a:spcPts val="0"/>
              </a:spcAft>
              <a:buClr>
                <a:schemeClr val="dk1"/>
              </a:buClr>
              <a:buSzPts val="1100"/>
              <a:buFont typeface="Arial"/>
              <a:buNone/>
            </a:pPr>
            <a:r>
              <a:rPr lang="pl-PL"/>
              <a:t>Ταμεία επιχειρηματικών κεφαλαίων - Index, Accel, HV Holtzbrinck Ventures, Northzone κ.λπ.</a:t>
            </a:r>
            <a:endParaRPr/>
          </a:p>
          <a:p>
            <a:pPr indent="0" lvl="0" marL="0" rtl="0" algn="l">
              <a:lnSpc>
                <a:spcPct val="100000"/>
              </a:lnSpc>
              <a:spcBef>
                <a:spcPts val="0"/>
              </a:spcBef>
              <a:spcAft>
                <a:spcPts val="0"/>
              </a:spcAft>
              <a:buSzPts val="1400"/>
              <a:buNone/>
            </a:pPr>
            <a:r>
              <a:t/>
            </a:r>
            <a:endParaRPr/>
          </a:p>
        </p:txBody>
      </p:sp>
      <p:sp>
        <p:nvSpPr>
          <p:cNvPr id="305" name="Google Shape;305;p17: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18: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Business Angels έναντι επιχειρηματικών κεφαλαίων</a:t>
            </a:r>
            <a:endParaRPr/>
          </a:p>
          <a:p>
            <a:pPr indent="0" lvl="0" marL="0" rtl="0" algn="l">
              <a:lnSpc>
                <a:spcPct val="100000"/>
              </a:lnSpc>
              <a:spcBef>
                <a:spcPts val="0"/>
              </a:spcBef>
              <a:spcAft>
                <a:spcPts val="0"/>
              </a:spcAft>
              <a:buClr>
                <a:schemeClr val="dk1"/>
              </a:buClr>
              <a:buSzPts val="1100"/>
              <a:buFont typeface="Arial"/>
              <a:buNone/>
            </a:pPr>
            <a:r>
              <a:rPr lang="pl-PL"/>
              <a:t>Διαφορές</a:t>
            </a:r>
            <a:endParaRPr/>
          </a:p>
          <a:p>
            <a:pPr indent="0" lvl="0" marL="0" rtl="0" algn="l">
              <a:lnSpc>
                <a:spcPct val="100000"/>
              </a:lnSpc>
              <a:spcBef>
                <a:spcPts val="0"/>
              </a:spcBef>
              <a:spcAft>
                <a:spcPts val="0"/>
              </a:spcAft>
              <a:buClr>
                <a:schemeClr val="dk1"/>
              </a:buClr>
              <a:buSzPts val="1100"/>
              <a:buFont typeface="Arial"/>
              <a:buNone/>
            </a:pPr>
            <a:r>
              <a:rPr lang="pl-PL"/>
              <a:t>Πολύ λιγότερο τυπική φύση της επενδυτικής διαδικασίας.</a:t>
            </a:r>
            <a:endParaRPr/>
          </a:p>
          <a:p>
            <a:pPr indent="0" lvl="0" marL="0" rtl="0" algn="l">
              <a:lnSpc>
                <a:spcPct val="100000"/>
              </a:lnSpc>
              <a:spcBef>
                <a:spcPts val="0"/>
              </a:spcBef>
              <a:spcAft>
                <a:spcPts val="0"/>
              </a:spcAft>
              <a:buClr>
                <a:schemeClr val="dk1"/>
              </a:buClr>
              <a:buSzPts val="1100"/>
              <a:buFont typeface="Arial"/>
              <a:buNone/>
            </a:pPr>
            <a:r>
              <a:rPr lang="pl-PL"/>
              <a:t>Ιδιωτική αποεπένδυση (κυρίως).</a:t>
            </a:r>
            <a:endParaRPr/>
          </a:p>
          <a:p>
            <a:pPr indent="0" lvl="0" marL="0" rtl="0" algn="l">
              <a:lnSpc>
                <a:spcPct val="100000"/>
              </a:lnSpc>
              <a:spcBef>
                <a:spcPts val="0"/>
              </a:spcBef>
              <a:spcAft>
                <a:spcPts val="0"/>
              </a:spcAft>
              <a:buClr>
                <a:schemeClr val="dk1"/>
              </a:buClr>
              <a:buSzPts val="1100"/>
              <a:buFont typeface="Arial"/>
              <a:buNone/>
            </a:pPr>
            <a:r>
              <a:rPr lang="pl-PL"/>
              <a:t>Περιφερειακό πεδίο δραστηριότητας</a:t>
            </a:r>
            <a:endParaRPr/>
          </a:p>
          <a:p>
            <a:pPr indent="0" lvl="0" marL="0" rtl="0" algn="l">
              <a:lnSpc>
                <a:spcPct val="100000"/>
              </a:lnSpc>
              <a:spcBef>
                <a:spcPts val="0"/>
              </a:spcBef>
              <a:spcAft>
                <a:spcPts val="0"/>
              </a:spcAft>
              <a:buClr>
                <a:schemeClr val="dk1"/>
              </a:buClr>
              <a:buSzPts val="1100"/>
              <a:buFont typeface="Arial"/>
              <a:buNone/>
            </a:pPr>
            <a:r>
              <a:rPr lang="pl-PL"/>
              <a:t>Χαμηλότερη αξία επένδυσης.</a:t>
            </a:r>
            <a:endParaRPr/>
          </a:p>
          <a:p>
            <a:pPr indent="0" lvl="0" marL="0" rtl="0" algn="l">
              <a:lnSpc>
                <a:spcPct val="100000"/>
              </a:lnSpc>
              <a:spcBef>
                <a:spcPts val="0"/>
              </a:spcBef>
              <a:spcAft>
                <a:spcPts val="0"/>
              </a:spcAft>
              <a:buClr>
                <a:schemeClr val="dk1"/>
              </a:buClr>
              <a:buSzPts val="1100"/>
              <a:buFont typeface="Arial"/>
              <a:buNone/>
            </a:pPr>
            <a:r>
              <a:rPr lang="pl-PL"/>
              <a:t>Το στάδιο ανάπτυξης της εταιρείας.</a:t>
            </a:r>
            <a:endParaRPr/>
          </a:p>
          <a:p>
            <a:pPr indent="0" lvl="0" marL="0" rtl="0" algn="l">
              <a:lnSpc>
                <a:spcPct val="100000"/>
              </a:lnSpc>
              <a:spcBef>
                <a:spcPts val="0"/>
              </a:spcBef>
              <a:spcAft>
                <a:spcPts val="0"/>
              </a:spcAft>
              <a:buClr>
                <a:schemeClr val="dk1"/>
              </a:buClr>
              <a:buSzPts val="1100"/>
              <a:buFont typeface="Arial"/>
              <a:buNone/>
            </a:pPr>
            <a:r>
              <a:rPr lang="pl-PL"/>
              <a:t>Ευελιξία στις επενδύσεις.</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pl-PL"/>
              <a:t>Ομοιότητες</a:t>
            </a:r>
            <a:endParaRPr/>
          </a:p>
          <a:p>
            <a:pPr indent="0" lvl="0" marL="0" rtl="0" algn="l">
              <a:lnSpc>
                <a:spcPct val="100000"/>
              </a:lnSpc>
              <a:spcBef>
                <a:spcPts val="0"/>
              </a:spcBef>
              <a:spcAft>
                <a:spcPts val="0"/>
              </a:spcAft>
              <a:buClr>
                <a:schemeClr val="dk1"/>
              </a:buClr>
              <a:buSzPts val="1100"/>
              <a:buFont typeface="Arial"/>
              <a:buNone/>
            </a:pPr>
            <a:r>
              <a:rPr lang="pl-PL"/>
              <a:t>Σχετικά υψηλός επενδυτικός κίνδυνος.</a:t>
            </a:r>
            <a:endParaRPr/>
          </a:p>
          <a:p>
            <a:pPr indent="0" lvl="0" marL="0" rtl="0" algn="l">
              <a:lnSpc>
                <a:spcPct val="100000"/>
              </a:lnSpc>
              <a:spcBef>
                <a:spcPts val="0"/>
              </a:spcBef>
              <a:spcAft>
                <a:spcPts val="0"/>
              </a:spcAft>
              <a:buClr>
                <a:schemeClr val="dk1"/>
              </a:buClr>
              <a:buSzPts val="1100"/>
              <a:buFont typeface="Arial"/>
              <a:buNone/>
            </a:pPr>
            <a:r>
              <a:rPr lang="pl-PL"/>
              <a:t>Υψηλό αναμενόμενο ποσοστό απόδοσης.</a:t>
            </a:r>
            <a:endParaRPr/>
          </a:p>
          <a:p>
            <a:pPr indent="0" lvl="0" marL="0" rtl="0" algn="l">
              <a:lnSpc>
                <a:spcPct val="100000"/>
              </a:lnSpc>
              <a:spcBef>
                <a:spcPts val="0"/>
              </a:spcBef>
              <a:spcAft>
                <a:spcPts val="0"/>
              </a:spcAft>
              <a:buClr>
                <a:schemeClr val="dk1"/>
              </a:buClr>
              <a:buSzPts val="1100"/>
              <a:buFont typeface="Arial"/>
              <a:buNone/>
            </a:pPr>
            <a:r>
              <a:rPr lang="pl-PL"/>
              <a:t>Διάρκεια επένδυσης.</a:t>
            </a:r>
            <a:endParaRPr/>
          </a:p>
          <a:p>
            <a:pPr indent="0" lvl="0" marL="0" rtl="0" algn="l">
              <a:lnSpc>
                <a:spcPct val="100000"/>
              </a:lnSpc>
              <a:spcBef>
                <a:spcPts val="0"/>
              </a:spcBef>
              <a:spcAft>
                <a:spcPts val="0"/>
              </a:spcAft>
              <a:buClr>
                <a:schemeClr val="dk1"/>
              </a:buClr>
              <a:buSzPts val="1100"/>
              <a:buFont typeface="Arial"/>
              <a:buNone/>
            </a:pPr>
            <a:r>
              <a:rPr lang="pl-PL"/>
              <a:t>Επενδύσεις με βάση το ανθρώπινο δυναμικό.</a:t>
            </a:r>
            <a:endParaRPr/>
          </a:p>
          <a:p>
            <a:pPr indent="0" lvl="0" marL="0" rtl="0" algn="l">
              <a:lnSpc>
                <a:spcPct val="100000"/>
              </a:lnSpc>
              <a:spcBef>
                <a:spcPts val="0"/>
              </a:spcBef>
              <a:spcAft>
                <a:spcPts val="0"/>
              </a:spcAft>
              <a:buClr>
                <a:schemeClr val="dk1"/>
              </a:buClr>
              <a:buSzPts val="1100"/>
              <a:buFont typeface="Arial"/>
              <a:buNone/>
            </a:pPr>
            <a:r>
              <a:rPr lang="pl-PL"/>
              <a:t>Τομείς που καλύπτονται από επενδύσεις</a:t>
            </a:r>
            <a:endParaRPr/>
          </a:p>
          <a:p>
            <a:pPr indent="0" lvl="0" marL="0" rtl="0" algn="l">
              <a:lnSpc>
                <a:spcPct val="100000"/>
              </a:lnSpc>
              <a:spcBef>
                <a:spcPts val="0"/>
              </a:spcBef>
              <a:spcAft>
                <a:spcPts val="0"/>
              </a:spcAft>
              <a:buSzPts val="1400"/>
              <a:buNone/>
            </a:pPr>
            <a:r>
              <a:t/>
            </a:r>
            <a:endParaRPr/>
          </a:p>
        </p:txBody>
      </p:sp>
      <p:sp>
        <p:nvSpPr>
          <p:cNvPr id="312" name="Google Shape;312;p18: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9: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Η εταιρεία ως επενδυτής - εταιρικό επιχειρηματικό κεφάλαιο</a:t>
            </a:r>
            <a:endParaRPr/>
          </a:p>
          <a:p>
            <a:pPr indent="0" lvl="0" marL="0" rtl="0" algn="l">
              <a:lnSpc>
                <a:spcPct val="100000"/>
              </a:lnSpc>
              <a:spcBef>
                <a:spcPts val="0"/>
              </a:spcBef>
              <a:spcAft>
                <a:spcPts val="0"/>
              </a:spcAft>
              <a:buClr>
                <a:schemeClr val="dk1"/>
              </a:buClr>
              <a:buSzPts val="1100"/>
              <a:buFont typeface="Arial"/>
              <a:buNone/>
            </a:pPr>
            <a:r>
              <a:rPr lang="pl-PL"/>
              <a:t>Το κεφάλαιο επενδύεται από μεγάλες επιχειρήσεις</a:t>
            </a:r>
            <a:endParaRPr/>
          </a:p>
          <a:p>
            <a:pPr indent="0" lvl="0" marL="0" rtl="0" algn="l">
              <a:lnSpc>
                <a:spcPct val="100000"/>
              </a:lnSpc>
              <a:spcBef>
                <a:spcPts val="0"/>
              </a:spcBef>
              <a:spcAft>
                <a:spcPts val="0"/>
              </a:spcAft>
              <a:buClr>
                <a:schemeClr val="dk1"/>
              </a:buClr>
              <a:buSzPts val="1100"/>
              <a:buFont typeface="Arial"/>
              <a:buNone/>
            </a:pPr>
            <a:r>
              <a:rPr lang="pl-PL"/>
              <a:t>Οι επενδύσεις επικεντρώνονται σε έργα που εισάγουν νέες τεχνικές λύσεις και νέες λύσεις στην αγορά</a:t>
            </a:r>
            <a:endParaRPr/>
          </a:p>
          <a:p>
            <a:pPr indent="0" lvl="0" marL="0" rtl="0" algn="l">
              <a:lnSpc>
                <a:spcPct val="100000"/>
              </a:lnSpc>
              <a:spcBef>
                <a:spcPts val="0"/>
              </a:spcBef>
              <a:spcAft>
                <a:spcPts val="0"/>
              </a:spcAft>
              <a:buClr>
                <a:schemeClr val="dk1"/>
              </a:buClr>
              <a:buSzPts val="1100"/>
              <a:buFont typeface="Arial"/>
              <a:buNone/>
            </a:pPr>
            <a:r>
              <a:rPr lang="pl-PL"/>
              <a:t>Πολύ συχνά, μετά από μια επιτυχημένη επένδυση, ο επενδυτής είναι έτοιμος να αναλάβει τον έλεγχο της εταιρείας.</a:t>
            </a:r>
            <a:endParaRPr/>
          </a:p>
          <a:p>
            <a:pPr indent="0" lvl="0" marL="0" rtl="0" algn="l">
              <a:lnSpc>
                <a:spcPct val="100000"/>
              </a:lnSpc>
              <a:spcBef>
                <a:spcPts val="0"/>
              </a:spcBef>
              <a:spcAft>
                <a:spcPts val="0"/>
              </a:spcAft>
              <a:buClr>
                <a:schemeClr val="dk1"/>
              </a:buClr>
              <a:buSzPts val="1100"/>
              <a:buFont typeface="Arial"/>
              <a:buNone/>
            </a:pPr>
            <a:r>
              <a:rPr lang="pl-PL"/>
              <a:t>Η VC ενδέχεται να έχει χαρακτηριστικά κοινοπραξίας - ο επενδυτής / επιχείρηση λόγω των δραστηριοτήτων του είναι σε θέση:</a:t>
            </a:r>
            <a:endParaRPr/>
          </a:p>
          <a:p>
            <a:pPr indent="0" lvl="0" marL="0" rtl="0" algn="l">
              <a:lnSpc>
                <a:spcPct val="100000"/>
              </a:lnSpc>
              <a:spcBef>
                <a:spcPts val="0"/>
              </a:spcBef>
              <a:spcAft>
                <a:spcPts val="0"/>
              </a:spcAft>
              <a:buClr>
                <a:schemeClr val="dk1"/>
              </a:buClr>
              <a:buSzPts val="1100"/>
              <a:buFont typeface="Arial"/>
              <a:buNone/>
            </a:pPr>
            <a:r>
              <a:rPr lang="pl-PL"/>
              <a:t>να υποστηρίξει ένα χαρτοφυλάκιο της εταιρείας στον τομέα του μάρκετινγκ, της διαχείρισης παραγωγής, της οικονομικής διαχείρισης και να συνεργαστεί στη διανομή ή την προώθηση.</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pl-PL"/>
              <a:t>Παραδείγματα κεφαλαίων CVC:</a:t>
            </a:r>
            <a:endParaRPr/>
          </a:p>
          <a:p>
            <a:pPr indent="0" lvl="0" marL="0" rtl="0" algn="l">
              <a:lnSpc>
                <a:spcPct val="100000"/>
              </a:lnSpc>
              <a:spcBef>
                <a:spcPts val="0"/>
              </a:spcBef>
              <a:spcAft>
                <a:spcPts val="0"/>
              </a:spcAft>
              <a:buClr>
                <a:schemeClr val="dk1"/>
              </a:buClr>
              <a:buSzPts val="1100"/>
              <a:buFont typeface="Arial"/>
              <a:buNone/>
            </a:pPr>
            <a:r>
              <a:rPr lang="pl-PL"/>
              <a:t>Google Ventures</a:t>
            </a:r>
            <a:endParaRPr/>
          </a:p>
          <a:p>
            <a:pPr indent="0" lvl="0" marL="0" rtl="0" algn="l">
              <a:lnSpc>
                <a:spcPct val="100000"/>
              </a:lnSpc>
              <a:spcBef>
                <a:spcPts val="0"/>
              </a:spcBef>
              <a:spcAft>
                <a:spcPts val="0"/>
              </a:spcAft>
              <a:buClr>
                <a:schemeClr val="dk1"/>
              </a:buClr>
              <a:buSzPts val="1100"/>
              <a:buFont typeface="Arial"/>
              <a:buNone/>
            </a:pPr>
            <a:r>
              <a:rPr lang="pl-PL"/>
              <a:t>Yamaha Motor Ventures</a:t>
            </a:r>
            <a:endParaRPr/>
          </a:p>
          <a:p>
            <a:pPr indent="0" lvl="0" marL="0" rtl="0" algn="l">
              <a:lnSpc>
                <a:spcPct val="100000"/>
              </a:lnSpc>
              <a:spcBef>
                <a:spcPts val="0"/>
              </a:spcBef>
              <a:spcAft>
                <a:spcPts val="0"/>
              </a:spcAft>
              <a:buClr>
                <a:schemeClr val="dk1"/>
              </a:buClr>
              <a:buSzPts val="1100"/>
              <a:buFont typeface="Arial"/>
              <a:buNone/>
            </a:pPr>
            <a:r>
              <a:rPr lang="pl-PL"/>
              <a:t>Intel Capital</a:t>
            </a:r>
            <a:endParaRPr/>
          </a:p>
          <a:p>
            <a:pPr indent="0" lvl="0" marL="0" rtl="0" algn="l">
              <a:lnSpc>
                <a:spcPct val="100000"/>
              </a:lnSpc>
              <a:spcBef>
                <a:spcPts val="0"/>
              </a:spcBef>
              <a:spcAft>
                <a:spcPts val="0"/>
              </a:spcAft>
              <a:buClr>
                <a:schemeClr val="dk1"/>
              </a:buClr>
              <a:buSzPts val="1100"/>
              <a:buFont typeface="Arial"/>
              <a:buNone/>
            </a:pPr>
            <a:r>
              <a:rPr lang="pl-PL"/>
              <a:t>DELL Technologies Capital</a:t>
            </a:r>
            <a:endParaRPr/>
          </a:p>
          <a:p>
            <a:pPr indent="0" lvl="0" marL="0" rtl="0" algn="l">
              <a:lnSpc>
                <a:spcPct val="100000"/>
              </a:lnSpc>
              <a:spcBef>
                <a:spcPts val="0"/>
              </a:spcBef>
              <a:spcAft>
                <a:spcPts val="0"/>
              </a:spcAft>
              <a:buClr>
                <a:schemeClr val="dk1"/>
              </a:buClr>
              <a:buSzPts val="1100"/>
              <a:buFont typeface="Arial"/>
              <a:buNone/>
            </a:pPr>
            <a:r>
              <a:rPr lang="pl-PL"/>
              <a:t>Orange Digital Ventures</a:t>
            </a:r>
            <a:endParaRPr/>
          </a:p>
          <a:p>
            <a:pPr indent="0" lvl="0" marL="0" rtl="0" algn="l">
              <a:lnSpc>
                <a:spcPct val="100000"/>
              </a:lnSpc>
              <a:spcBef>
                <a:spcPts val="0"/>
              </a:spcBef>
              <a:spcAft>
                <a:spcPts val="0"/>
              </a:spcAft>
              <a:buSzPts val="1400"/>
              <a:buNone/>
            </a:pPr>
            <a:r>
              <a:t/>
            </a:r>
            <a:endParaRPr/>
          </a:p>
        </p:txBody>
      </p:sp>
      <p:sp>
        <p:nvSpPr>
          <p:cNvPr id="320" name="Google Shape;320;p19: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2: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Agenda</a:t>
            </a:r>
            <a:endParaRPr/>
          </a:p>
          <a:p>
            <a:pPr indent="-317500" lvl="0" marL="457200" rtl="0" algn="l">
              <a:lnSpc>
                <a:spcPct val="100000"/>
              </a:lnSpc>
              <a:spcBef>
                <a:spcPts val="0"/>
              </a:spcBef>
              <a:spcAft>
                <a:spcPts val="0"/>
              </a:spcAft>
              <a:buSzPts val="1400"/>
              <a:buAutoNum type="arabicPeriod"/>
            </a:pPr>
            <a:r>
              <a:rPr lang="pl-PL"/>
              <a:t>Χρηματοοικονομικοί επενδυτές ως πιθανοί συνεργάτες</a:t>
            </a:r>
            <a:endParaRPr/>
          </a:p>
          <a:p>
            <a:pPr indent="-317500" lvl="0" marL="457200" rtl="0" algn="l">
              <a:lnSpc>
                <a:spcPct val="100000"/>
              </a:lnSpc>
              <a:spcBef>
                <a:spcPts val="0"/>
              </a:spcBef>
              <a:spcAft>
                <a:spcPts val="0"/>
              </a:spcAft>
              <a:buSzPts val="1400"/>
              <a:buAutoNum type="arabicPeriod"/>
            </a:pPr>
            <a:r>
              <a:rPr lang="pl-PL"/>
              <a:t>Τύποι επενδυτών</a:t>
            </a:r>
            <a:endParaRPr/>
          </a:p>
          <a:p>
            <a:pPr indent="-317500" lvl="0" marL="457200" rtl="0" algn="l">
              <a:lnSpc>
                <a:spcPct val="100000"/>
              </a:lnSpc>
              <a:spcBef>
                <a:spcPts val="0"/>
              </a:spcBef>
              <a:spcAft>
                <a:spcPts val="0"/>
              </a:spcAft>
              <a:buSzPts val="1400"/>
              <a:buAutoNum type="arabicPeriod"/>
            </a:pPr>
            <a:r>
              <a:rPr lang="pl-PL"/>
              <a:t>Πώς να κάνετε μια συμφωνία με επενδυτή; Διαδικασίες επενδύσεων.</a:t>
            </a:r>
            <a:endParaRPr/>
          </a:p>
          <a:p>
            <a:pPr indent="-317500" lvl="0" marL="457200" rtl="0" algn="l">
              <a:lnSpc>
                <a:spcPct val="100000"/>
              </a:lnSpc>
              <a:spcBef>
                <a:spcPts val="0"/>
              </a:spcBef>
              <a:spcAft>
                <a:spcPts val="0"/>
              </a:spcAft>
              <a:buSzPts val="1400"/>
              <a:buAutoNum type="arabicPeriod"/>
            </a:pPr>
            <a:r>
              <a:rPr lang="pl-PL"/>
              <a:t>Επενδυτική συμφωνία VC</a:t>
            </a:r>
            <a:endParaRPr/>
          </a:p>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SzPts val="1400"/>
              <a:buNone/>
            </a:pPr>
            <a:r>
              <a:t/>
            </a:r>
            <a:endParaRPr/>
          </a:p>
        </p:txBody>
      </p:sp>
      <p:sp>
        <p:nvSpPr>
          <p:cNvPr id="164" name="Google Shape;164;p2: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20: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Business Angels και ταμεία επιχειρηματικών κεφαλαίων - μελέτες περιπτώσεων</a:t>
            </a:r>
            <a:endParaRPr/>
          </a:p>
          <a:p>
            <a:pPr indent="0" lvl="0" marL="0" rtl="0" algn="l">
              <a:lnSpc>
                <a:spcPct val="100000"/>
              </a:lnSpc>
              <a:spcBef>
                <a:spcPts val="0"/>
              </a:spcBef>
              <a:spcAft>
                <a:spcPts val="0"/>
              </a:spcAft>
              <a:buSzPts val="1400"/>
              <a:buNone/>
            </a:pPr>
            <a:r>
              <a:rPr lang="pl-PL"/>
              <a:t>Μελέτες περιπτώσεων υποστηριζόμενων επιχειρήσεων</a:t>
            </a:r>
            <a:endParaRPr/>
          </a:p>
          <a:p>
            <a:pPr indent="0" lvl="0" marL="0" rtl="0" algn="l">
              <a:lnSpc>
                <a:spcPct val="100000"/>
              </a:lnSpc>
              <a:spcBef>
                <a:spcPts val="0"/>
              </a:spcBef>
              <a:spcAft>
                <a:spcPts val="0"/>
              </a:spcAft>
              <a:buClr>
                <a:schemeClr val="dk1"/>
              </a:buClr>
              <a:buSzPts val="1100"/>
              <a:buFont typeface="Arial"/>
              <a:buNone/>
            </a:pPr>
            <a:r>
              <a:rPr lang="pl-PL"/>
              <a:t>East Midlands Business Angels Ltd http://www.em-ba.co.uk/case-studies/</a:t>
            </a:r>
            <a:endParaRPr/>
          </a:p>
          <a:p>
            <a:pPr indent="0" lvl="0" marL="0" rtl="0" algn="l">
              <a:lnSpc>
                <a:spcPct val="100000"/>
              </a:lnSpc>
              <a:spcBef>
                <a:spcPts val="0"/>
              </a:spcBef>
              <a:spcAft>
                <a:spcPts val="0"/>
              </a:spcAft>
              <a:buClr>
                <a:schemeClr val="dk1"/>
              </a:buClr>
              <a:buSzPts val="1100"/>
              <a:buFont typeface="Arial"/>
              <a:buNone/>
            </a:pPr>
            <a:r>
              <a:rPr lang="pl-PL"/>
              <a:t>The British Private Equity &amp; Venture Capital Association (BVCA) https://www.bvca.co.uk/Media-and-publications/Case-Studies</a:t>
            </a:r>
            <a:endParaRPr/>
          </a:p>
          <a:p>
            <a:pPr indent="0" lvl="0" marL="0" rtl="0" algn="l">
              <a:lnSpc>
                <a:spcPct val="100000"/>
              </a:lnSpc>
              <a:spcBef>
                <a:spcPts val="0"/>
              </a:spcBef>
              <a:spcAft>
                <a:spcPts val="0"/>
              </a:spcAft>
              <a:buClr>
                <a:schemeClr val="dk1"/>
              </a:buClr>
              <a:buSzPts val="1100"/>
              <a:buFont typeface="Arial"/>
              <a:buNone/>
            </a:pPr>
            <a:r>
              <a:rPr lang="pl-PL"/>
              <a:t>Συνοπτική </a:t>
            </a:r>
            <a:r>
              <a:rPr lang="pl-PL"/>
              <a:t>παρουσίαση</a:t>
            </a:r>
            <a:r>
              <a:rPr lang="pl-PL"/>
              <a:t> των ευρωπαϊκών ταμείων συγχρηματοδότησης με Business Angels από το European Business Angel Network http://www.eban.org/coinvestment-compendium-2018</a:t>
            </a:r>
            <a:endParaRPr/>
          </a:p>
          <a:p>
            <a:pPr indent="0" lvl="0" marL="0" rtl="0" algn="l">
              <a:lnSpc>
                <a:spcPct val="100000"/>
              </a:lnSpc>
              <a:spcBef>
                <a:spcPts val="0"/>
              </a:spcBef>
              <a:spcAft>
                <a:spcPts val="0"/>
              </a:spcAft>
              <a:buSzPts val="1400"/>
              <a:buNone/>
            </a:pPr>
            <a:r>
              <a:t/>
            </a:r>
            <a:endParaRPr/>
          </a:p>
        </p:txBody>
      </p:sp>
      <p:sp>
        <p:nvSpPr>
          <p:cNvPr id="327" name="Google Shape;327;p20: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1: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Πώς να βρείτε επενδυτές;</a:t>
            </a:r>
            <a:endParaRPr/>
          </a:p>
          <a:p>
            <a:pPr indent="0" lvl="0" marL="0" rtl="0" algn="l">
              <a:lnSpc>
                <a:spcPct val="100000"/>
              </a:lnSpc>
              <a:spcBef>
                <a:spcPts val="0"/>
              </a:spcBef>
              <a:spcAft>
                <a:spcPts val="0"/>
              </a:spcAft>
              <a:buClr>
                <a:schemeClr val="dk1"/>
              </a:buClr>
              <a:buSzPts val="1100"/>
              <a:buFont typeface="Arial"/>
              <a:buNone/>
            </a:pPr>
            <a:r>
              <a:rPr lang="pl-PL"/>
              <a:t>Ταμεία VC</a:t>
            </a:r>
            <a:endParaRPr/>
          </a:p>
          <a:p>
            <a:pPr indent="0" lvl="0" marL="0" rtl="0" algn="l">
              <a:lnSpc>
                <a:spcPct val="100000"/>
              </a:lnSpc>
              <a:spcBef>
                <a:spcPts val="0"/>
              </a:spcBef>
              <a:spcAft>
                <a:spcPts val="0"/>
              </a:spcAft>
              <a:buClr>
                <a:schemeClr val="dk1"/>
              </a:buClr>
              <a:buSzPts val="1100"/>
              <a:buFont typeface="Arial"/>
              <a:buNone/>
            </a:pPr>
            <a:r>
              <a:rPr lang="pl-PL"/>
              <a:t>Επικοινωνήστε με τις ενώσεις επιχειρηματικών κεφαλαίων</a:t>
            </a:r>
            <a:endParaRPr/>
          </a:p>
          <a:p>
            <a:pPr indent="0" lvl="0" marL="0" rtl="0" algn="l">
              <a:lnSpc>
                <a:spcPct val="100000"/>
              </a:lnSpc>
              <a:spcBef>
                <a:spcPts val="0"/>
              </a:spcBef>
              <a:spcAft>
                <a:spcPts val="0"/>
              </a:spcAft>
              <a:buClr>
                <a:schemeClr val="dk1"/>
              </a:buClr>
              <a:buSzPts val="1100"/>
              <a:buFont typeface="Arial"/>
              <a:buNone/>
            </a:pPr>
            <a:r>
              <a:rPr lang="pl-PL"/>
              <a:t>Αναζητήστε νέες συναντήσεις με παρουσία επενδυτών</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pl-PL"/>
              <a:t>Business Angels</a:t>
            </a:r>
            <a:endParaRPr/>
          </a:p>
          <a:p>
            <a:pPr indent="0" lvl="0" marL="0" rtl="0" algn="l">
              <a:lnSpc>
                <a:spcPct val="100000"/>
              </a:lnSpc>
              <a:spcBef>
                <a:spcPts val="0"/>
              </a:spcBef>
              <a:spcAft>
                <a:spcPts val="0"/>
              </a:spcAft>
              <a:buClr>
                <a:schemeClr val="dk1"/>
              </a:buClr>
              <a:buSzPts val="1100"/>
              <a:buFont typeface="Arial"/>
              <a:buNone/>
            </a:pPr>
            <a:r>
              <a:rPr lang="pl-PL"/>
              <a:t>Ελέγξτε δίκτυα BA</a:t>
            </a:r>
            <a:endParaRPr/>
          </a:p>
          <a:p>
            <a:pPr indent="0" lvl="0" marL="0" rtl="0" algn="l">
              <a:lnSpc>
                <a:spcPct val="100000"/>
              </a:lnSpc>
              <a:spcBef>
                <a:spcPts val="0"/>
              </a:spcBef>
              <a:spcAft>
                <a:spcPts val="0"/>
              </a:spcAft>
              <a:buClr>
                <a:schemeClr val="dk1"/>
              </a:buClr>
              <a:buSzPts val="1100"/>
              <a:buFont typeface="Arial"/>
              <a:buNone/>
            </a:pPr>
            <a:r>
              <a:rPr lang="pl-PL"/>
              <a:t>Δίκτυο European Business Angels - Ευρωπαϊκό επίπεδο</a:t>
            </a:r>
            <a:endParaRPr/>
          </a:p>
          <a:p>
            <a:pPr indent="0" lvl="0" marL="0" rtl="0" algn="l">
              <a:lnSpc>
                <a:spcPct val="100000"/>
              </a:lnSpc>
              <a:spcBef>
                <a:spcPts val="0"/>
              </a:spcBef>
              <a:spcAft>
                <a:spcPts val="0"/>
              </a:spcAft>
              <a:buClr>
                <a:schemeClr val="dk1"/>
              </a:buClr>
              <a:buSzPts val="1100"/>
              <a:buFont typeface="Arial"/>
              <a:buNone/>
            </a:pPr>
            <a:r>
              <a:rPr lang="pl-PL"/>
              <a:t>Αναζητήστε νέες συναντήσεις με παρουσία επενδυτών</a:t>
            </a:r>
            <a:endParaRPr/>
          </a:p>
          <a:p>
            <a:pPr indent="0" lvl="0" marL="0" rtl="0" algn="l">
              <a:lnSpc>
                <a:spcPct val="100000"/>
              </a:lnSpc>
              <a:spcBef>
                <a:spcPts val="0"/>
              </a:spcBef>
              <a:spcAft>
                <a:spcPts val="0"/>
              </a:spcAft>
              <a:buClr>
                <a:schemeClr val="dk1"/>
              </a:buClr>
              <a:buSzPts val="1100"/>
              <a:buFont typeface="Arial"/>
              <a:buNone/>
            </a:pPr>
            <a:r>
              <a:rPr lang="pl-PL"/>
              <a:t>Χρησιμοποιήστε επαγγελματικές συνδέσεις - λογιστές, δικηγόροι κ.λπ.</a:t>
            </a:r>
            <a:endParaRPr/>
          </a:p>
          <a:p>
            <a:pPr indent="0" lvl="0" marL="0" rtl="0" algn="l">
              <a:lnSpc>
                <a:spcPct val="100000"/>
              </a:lnSpc>
              <a:spcBef>
                <a:spcPts val="0"/>
              </a:spcBef>
              <a:spcAft>
                <a:spcPts val="0"/>
              </a:spcAft>
              <a:buSzPts val="1400"/>
              <a:buNone/>
            </a:pPr>
            <a:r>
              <a:t/>
            </a:r>
            <a:endParaRPr/>
          </a:p>
        </p:txBody>
      </p:sp>
      <p:sp>
        <p:nvSpPr>
          <p:cNvPr id="333" name="Google Shape;333;p21: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22: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pl-PL"/>
              <a:t>Πώς να κάνετε μια συμφωνία με επενδυτή;</a:t>
            </a:r>
            <a:endParaRPr/>
          </a:p>
          <a:p>
            <a:pPr indent="0" lvl="0" marL="0" rtl="0" algn="l">
              <a:lnSpc>
                <a:spcPct val="100000"/>
              </a:lnSpc>
              <a:spcBef>
                <a:spcPts val="0"/>
              </a:spcBef>
              <a:spcAft>
                <a:spcPts val="0"/>
              </a:spcAft>
              <a:buClr>
                <a:schemeClr val="dk1"/>
              </a:buClr>
              <a:buSzPts val="1100"/>
              <a:buFont typeface="Arial"/>
              <a:buNone/>
            </a:pPr>
            <a:r>
              <a:rPr lang="pl-PL"/>
              <a:t>Επενδυτική διαδικασία</a:t>
            </a:r>
            <a:endParaRPr/>
          </a:p>
          <a:p>
            <a:pPr indent="0" lvl="0" marL="0" rtl="0" algn="l">
              <a:lnSpc>
                <a:spcPct val="100000"/>
              </a:lnSpc>
              <a:spcBef>
                <a:spcPts val="0"/>
              </a:spcBef>
              <a:spcAft>
                <a:spcPts val="0"/>
              </a:spcAft>
              <a:buSzPts val="1400"/>
              <a:buNone/>
            </a:pPr>
            <a:r>
              <a:t/>
            </a:r>
            <a:endParaRPr/>
          </a:p>
        </p:txBody>
      </p:sp>
      <p:sp>
        <p:nvSpPr>
          <p:cNvPr id="340" name="Google Shape;340;p22: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23: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Κύκλος ζωής επένδυσης VC </a:t>
            </a:r>
            <a:endParaRPr/>
          </a:p>
          <a:p>
            <a:pPr indent="0" lvl="0" marL="0" rtl="0" algn="l">
              <a:lnSpc>
                <a:spcPct val="100000"/>
              </a:lnSpc>
              <a:spcBef>
                <a:spcPts val="0"/>
              </a:spcBef>
              <a:spcAft>
                <a:spcPts val="0"/>
              </a:spcAft>
              <a:buClr>
                <a:schemeClr val="dk1"/>
              </a:buClr>
              <a:buSzPts val="1100"/>
              <a:buFont typeface="Arial"/>
              <a:buNone/>
            </a:pPr>
            <a:r>
              <a:rPr lang="pl-PL"/>
              <a:t>Αναζήτηση για επένδυση</a:t>
            </a:r>
            <a:endParaRPr/>
          </a:p>
          <a:p>
            <a:pPr indent="0" lvl="0" marL="0" rtl="0" algn="l">
              <a:lnSpc>
                <a:spcPct val="100000"/>
              </a:lnSpc>
              <a:spcBef>
                <a:spcPts val="0"/>
              </a:spcBef>
              <a:spcAft>
                <a:spcPts val="0"/>
              </a:spcAft>
              <a:buClr>
                <a:schemeClr val="dk1"/>
              </a:buClr>
              <a:buSzPts val="1100"/>
              <a:buFont typeface="Arial"/>
              <a:buNone/>
            </a:pPr>
            <a:r>
              <a:rPr lang="pl-PL"/>
              <a:t>Επενδυτική προσφορά</a:t>
            </a:r>
            <a:endParaRPr/>
          </a:p>
          <a:p>
            <a:pPr indent="0" lvl="0" marL="0" rtl="0" algn="l">
              <a:lnSpc>
                <a:spcPct val="100000"/>
              </a:lnSpc>
              <a:spcBef>
                <a:spcPts val="0"/>
              </a:spcBef>
              <a:spcAft>
                <a:spcPts val="0"/>
              </a:spcAft>
              <a:buClr>
                <a:schemeClr val="dk1"/>
              </a:buClr>
              <a:buSzPts val="1100"/>
              <a:buFont typeface="Arial"/>
              <a:buNone/>
            </a:pPr>
            <a:r>
              <a:rPr lang="pl-PL"/>
              <a:t>Διαλογή - αρχική αξιολόγηση επενδυτή του έργου</a:t>
            </a:r>
            <a:endParaRPr/>
          </a:p>
          <a:p>
            <a:pPr indent="0" lvl="0" marL="0" rtl="0" algn="l">
              <a:lnSpc>
                <a:spcPct val="100000"/>
              </a:lnSpc>
              <a:spcBef>
                <a:spcPts val="0"/>
              </a:spcBef>
              <a:spcAft>
                <a:spcPts val="0"/>
              </a:spcAft>
              <a:buClr>
                <a:schemeClr val="dk1"/>
              </a:buClr>
              <a:buSzPts val="1100"/>
              <a:buFont typeface="Arial"/>
              <a:buNone/>
            </a:pPr>
            <a:r>
              <a:rPr lang="pl-PL"/>
              <a:t>Φύλλο όρων</a:t>
            </a:r>
            <a:endParaRPr/>
          </a:p>
          <a:p>
            <a:pPr indent="0" lvl="0" marL="0" rtl="0" algn="l">
              <a:lnSpc>
                <a:spcPct val="100000"/>
              </a:lnSpc>
              <a:spcBef>
                <a:spcPts val="0"/>
              </a:spcBef>
              <a:spcAft>
                <a:spcPts val="0"/>
              </a:spcAft>
              <a:buClr>
                <a:schemeClr val="dk1"/>
              </a:buClr>
              <a:buSzPts val="1100"/>
              <a:buFont typeface="Arial"/>
              <a:buNone/>
            </a:pPr>
            <a:r>
              <a:rPr lang="pl-PL"/>
              <a:t>Διαδικασία δέουσας επιμέλειας</a:t>
            </a:r>
            <a:endParaRPr/>
          </a:p>
          <a:p>
            <a:pPr indent="0" lvl="0" marL="0" rtl="0" algn="l">
              <a:lnSpc>
                <a:spcPct val="100000"/>
              </a:lnSpc>
              <a:spcBef>
                <a:spcPts val="0"/>
              </a:spcBef>
              <a:spcAft>
                <a:spcPts val="0"/>
              </a:spcAft>
              <a:buClr>
                <a:schemeClr val="dk1"/>
              </a:buClr>
              <a:buSzPts val="1100"/>
              <a:buFont typeface="Arial"/>
              <a:buNone/>
            </a:pPr>
            <a:r>
              <a:rPr lang="pl-PL"/>
              <a:t>Τελική συμφωνία</a:t>
            </a:r>
            <a:endParaRPr/>
          </a:p>
          <a:p>
            <a:pPr indent="0" lvl="0" marL="0" rtl="0" algn="l">
              <a:lnSpc>
                <a:spcPct val="100000"/>
              </a:lnSpc>
              <a:spcBef>
                <a:spcPts val="0"/>
              </a:spcBef>
              <a:spcAft>
                <a:spcPts val="0"/>
              </a:spcAft>
              <a:buClr>
                <a:schemeClr val="dk1"/>
              </a:buClr>
              <a:buSzPts val="1100"/>
              <a:buFont typeface="Arial"/>
              <a:buNone/>
            </a:pPr>
            <a:r>
              <a:rPr lang="pl-PL"/>
              <a:t>Διαδικασία ανάπτυξης επιχειρήσεων</a:t>
            </a:r>
            <a:endParaRPr/>
          </a:p>
          <a:p>
            <a:pPr indent="0" lvl="0" marL="0" rtl="0" algn="l">
              <a:lnSpc>
                <a:spcPct val="100000"/>
              </a:lnSpc>
              <a:spcBef>
                <a:spcPts val="0"/>
              </a:spcBef>
              <a:spcAft>
                <a:spcPts val="0"/>
              </a:spcAft>
              <a:buClr>
                <a:schemeClr val="dk1"/>
              </a:buClr>
              <a:buSzPts val="1100"/>
              <a:buFont typeface="Arial"/>
              <a:buNone/>
            </a:pPr>
            <a:r>
              <a:rPr lang="pl-PL"/>
              <a:t>Διαδικασίες παρακολούθησης της επένδυσης vc</a:t>
            </a:r>
            <a:endParaRPr/>
          </a:p>
          <a:p>
            <a:pPr indent="0" lvl="0" marL="0" rtl="0" algn="l">
              <a:lnSpc>
                <a:spcPct val="100000"/>
              </a:lnSpc>
              <a:spcBef>
                <a:spcPts val="0"/>
              </a:spcBef>
              <a:spcAft>
                <a:spcPts val="0"/>
              </a:spcAft>
              <a:buClr>
                <a:schemeClr val="dk1"/>
              </a:buClr>
              <a:buSzPts val="1100"/>
              <a:buFont typeface="Arial"/>
              <a:buNone/>
            </a:pPr>
            <a:r>
              <a:rPr lang="pl-PL"/>
              <a:t>Εκποίηση</a:t>
            </a:r>
            <a:endParaRPr/>
          </a:p>
          <a:p>
            <a:pPr indent="0" lvl="0" marL="0" rtl="0" algn="l">
              <a:spcBef>
                <a:spcPts val="0"/>
              </a:spcBef>
              <a:spcAft>
                <a:spcPts val="0"/>
              </a:spcAft>
              <a:buClr>
                <a:schemeClr val="dk1"/>
              </a:buClr>
              <a:buSzPts val="1400"/>
              <a:buFont typeface="Arial"/>
              <a:buNone/>
            </a:pPr>
            <a:r>
              <a:rPr lang="pl-PL"/>
              <a:t>Αποτυχία - έργα που δεν έχουν λάβει επένδυση</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346" name="Google Shape;346;p23: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24: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Έργο για VC - τι πρέπει να προετοιμαστεί;</a:t>
            </a:r>
            <a:endParaRPr/>
          </a:p>
          <a:p>
            <a:pPr indent="0" lvl="0" marL="0" rtl="0" algn="l">
              <a:lnSpc>
                <a:spcPct val="100000"/>
              </a:lnSpc>
              <a:spcBef>
                <a:spcPts val="0"/>
              </a:spcBef>
              <a:spcAft>
                <a:spcPts val="0"/>
              </a:spcAft>
              <a:buClr>
                <a:schemeClr val="dk1"/>
              </a:buClr>
              <a:buSzPts val="1100"/>
              <a:buFont typeface="Arial"/>
              <a:buNone/>
            </a:pPr>
            <a:r>
              <a:rPr lang="pl-PL"/>
              <a:t>Επιχειρηματικό σχέδιο</a:t>
            </a:r>
            <a:endParaRPr/>
          </a:p>
          <a:p>
            <a:pPr indent="0" lvl="0" marL="0" rtl="0" algn="l">
              <a:lnSpc>
                <a:spcPct val="100000"/>
              </a:lnSpc>
              <a:spcBef>
                <a:spcPts val="0"/>
              </a:spcBef>
              <a:spcAft>
                <a:spcPts val="0"/>
              </a:spcAft>
              <a:buClr>
                <a:schemeClr val="dk1"/>
              </a:buClr>
              <a:buSzPts val="1100"/>
              <a:buFont typeface="Arial"/>
              <a:buNone/>
            </a:pPr>
            <a:r>
              <a:rPr lang="pl-PL"/>
              <a:t>και</a:t>
            </a:r>
            <a:endParaRPr/>
          </a:p>
          <a:p>
            <a:pPr indent="0" lvl="0" marL="0" rtl="0" algn="l">
              <a:lnSpc>
                <a:spcPct val="100000"/>
              </a:lnSpc>
              <a:spcBef>
                <a:spcPts val="0"/>
              </a:spcBef>
              <a:spcAft>
                <a:spcPts val="0"/>
              </a:spcAft>
              <a:buClr>
                <a:schemeClr val="dk1"/>
              </a:buClr>
              <a:buSzPts val="1100"/>
              <a:buFont typeface="Arial"/>
              <a:buNone/>
            </a:pPr>
            <a:r>
              <a:rPr lang="pl-PL"/>
              <a:t>Εκτελεστική περίληψη του έργου</a:t>
            </a:r>
            <a:endParaRPr/>
          </a:p>
          <a:p>
            <a:pPr indent="0" lvl="0" marL="0" rtl="0" algn="l">
              <a:lnSpc>
                <a:spcPct val="100000"/>
              </a:lnSpc>
              <a:spcBef>
                <a:spcPts val="0"/>
              </a:spcBef>
              <a:spcAft>
                <a:spcPts val="0"/>
              </a:spcAft>
              <a:buClr>
                <a:schemeClr val="dk1"/>
              </a:buClr>
              <a:buSzPts val="1100"/>
              <a:buFont typeface="Arial"/>
              <a:buNone/>
            </a:pPr>
            <a:r>
              <a:rPr lang="pl-PL"/>
              <a:t>Οικονομικά</a:t>
            </a:r>
            <a:endParaRPr/>
          </a:p>
          <a:p>
            <a:pPr indent="0" lvl="0" marL="0" rtl="0" algn="l">
              <a:lnSpc>
                <a:spcPct val="100000"/>
              </a:lnSpc>
              <a:spcBef>
                <a:spcPts val="0"/>
              </a:spcBef>
              <a:spcAft>
                <a:spcPts val="0"/>
              </a:spcAft>
              <a:buClr>
                <a:schemeClr val="dk1"/>
              </a:buClr>
              <a:buSzPts val="1100"/>
              <a:buFont typeface="Arial"/>
              <a:buNone/>
            </a:pPr>
            <a:r>
              <a:rPr lang="pl-PL"/>
              <a:t>Επιχειρηματικό μοντέλο</a:t>
            </a:r>
            <a:endParaRPr/>
          </a:p>
          <a:p>
            <a:pPr indent="0" lvl="0" marL="0" rtl="0" algn="l">
              <a:lnSpc>
                <a:spcPct val="100000"/>
              </a:lnSpc>
              <a:spcBef>
                <a:spcPts val="0"/>
              </a:spcBef>
              <a:spcAft>
                <a:spcPts val="0"/>
              </a:spcAft>
              <a:buClr>
                <a:schemeClr val="dk1"/>
              </a:buClr>
              <a:buSzPts val="1100"/>
              <a:buFont typeface="Arial"/>
              <a:buNone/>
            </a:pPr>
            <a:r>
              <a:rPr lang="pl-PL"/>
              <a:t>Παρουσίαση του έργου</a:t>
            </a:r>
            <a:endParaRPr/>
          </a:p>
          <a:p>
            <a:pPr indent="0" lvl="0" marL="0" rtl="0" algn="l">
              <a:lnSpc>
                <a:spcPct val="100000"/>
              </a:lnSpc>
              <a:spcBef>
                <a:spcPts val="0"/>
              </a:spcBef>
              <a:spcAft>
                <a:spcPts val="0"/>
              </a:spcAft>
              <a:buClr>
                <a:schemeClr val="dk1"/>
              </a:buClr>
              <a:buSzPts val="1100"/>
              <a:buFont typeface="Arial"/>
              <a:buNone/>
            </a:pPr>
            <a:r>
              <a:rPr lang="pl-PL"/>
              <a:t>απαιτείται σε περίπτωση συνάντησης με επενδυτή</a:t>
            </a:r>
            <a:endParaRPr/>
          </a:p>
          <a:p>
            <a:pPr indent="0" lvl="0" marL="0" rtl="0" algn="l">
              <a:lnSpc>
                <a:spcPct val="100000"/>
              </a:lnSpc>
              <a:spcBef>
                <a:spcPts val="0"/>
              </a:spcBef>
              <a:spcAft>
                <a:spcPts val="0"/>
              </a:spcAft>
              <a:buClr>
                <a:schemeClr val="dk1"/>
              </a:buClr>
              <a:buSzPts val="1100"/>
              <a:buFont typeface="Arial"/>
              <a:buNone/>
            </a:pPr>
            <a:r>
              <a:rPr lang="pl-PL"/>
              <a:t>Εκτίμηση ιδίου έργου</a:t>
            </a:r>
            <a:endParaRPr/>
          </a:p>
          <a:p>
            <a:pPr indent="0" lvl="0" marL="0" rtl="0" algn="l">
              <a:lnSpc>
                <a:spcPct val="100000"/>
              </a:lnSpc>
              <a:spcBef>
                <a:spcPts val="0"/>
              </a:spcBef>
              <a:spcAft>
                <a:spcPts val="0"/>
              </a:spcAft>
              <a:buClr>
                <a:schemeClr val="dk1"/>
              </a:buClr>
              <a:buSzPts val="1100"/>
              <a:buFont typeface="Arial"/>
              <a:buNone/>
            </a:pPr>
            <a:r>
              <a:rPr lang="pl-PL"/>
              <a:t>απαιτείται για τη διαπραγμάτευση φύλλων όρων</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373" name="Google Shape;373;p24: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25: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pl-PL"/>
              <a:t>Επιχειρηματικό σχέδιο για VC</a:t>
            </a:r>
            <a:endParaRPr/>
          </a:p>
          <a:p>
            <a:pPr indent="0" lvl="0" marL="0" rtl="0" algn="l">
              <a:lnSpc>
                <a:spcPct val="100000"/>
              </a:lnSpc>
              <a:spcBef>
                <a:spcPts val="0"/>
              </a:spcBef>
              <a:spcAft>
                <a:spcPts val="0"/>
              </a:spcAft>
              <a:buSzPts val="1100"/>
              <a:buNone/>
            </a:pPr>
            <a:r>
              <a:rPr lang="pl-PL"/>
              <a:t>Κύρια προβλήματα</a:t>
            </a:r>
            <a:endParaRPr/>
          </a:p>
          <a:p>
            <a:pPr indent="0" lvl="0" marL="0" rtl="0" algn="l">
              <a:lnSpc>
                <a:spcPct val="100000"/>
              </a:lnSpc>
              <a:spcBef>
                <a:spcPts val="0"/>
              </a:spcBef>
              <a:spcAft>
                <a:spcPts val="0"/>
              </a:spcAft>
              <a:buSzPts val="1100"/>
              <a:buNone/>
            </a:pPr>
            <a:r>
              <a:rPr lang="pl-PL"/>
              <a:t>Σύνοψη επιχειρηματικού σχεδίου</a:t>
            </a:r>
            <a:endParaRPr/>
          </a:p>
          <a:p>
            <a:pPr indent="0" lvl="0" marL="0" rtl="0" algn="l">
              <a:lnSpc>
                <a:spcPct val="100000"/>
              </a:lnSpc>
              <a:spcBef>
                <a:spcPts val="0"/>
              </a:spcBef>
              <a:spcAft>
                <a:spcPts val="0"/>
              </a:spcAft>
              <a:buSzPts val="1100"/>
              <a:buNone/>
            </a:pPr>
            <a:r>
              <a:rPr lang="pl-PL"/>
              <a:t>αυτό θα ενδιαφέρει τον επενδυτή, ώστε να μπορεί να διαβάσει το υπόλοιπο έγγραφο</a:t>
            </a:r>
            <a:endParaRPr/>
          </a:p>
          <a:p>
            <a:pPr indent="0" lvl="0" marL="0" rtl="0" algn="l">
              <a:lnSpc>
                <a:spcPct val="100000"/>
              </a:lnSpc>
              <a:spcBef>
                <a:spcPts val="0"/>
              </a:spcBef>
              <a:spcAft>
                <a:spcPts val="0"/>
              </a:spcAft>
              <a:buSzPts val="1100"/>
              <a:buNone/>
            </a:pPr>
            <a:r>
              <a:rPr lang="pl-PL"/>
              <a:t>Περιγραφή της τεχνολογίας - κατανοητή από μη τεχνικούς</a:t>
            </a:r>
            <a:endParaRPr/>
          </a:p>
          <a:p>
            <a:pPr indent="0" lvl="0" marL="0" rtl="0" algn="l">
              <a:lnSpc>
                <a:spcPct val="100000"/>
              </a:lnSpc>
              <a:spcBef>
                <a:spcPts val="0"/>
              </a:spcBef>
              <a:spcAft>
                <a:spcPts val="0"/>
              </a:spcAft>
              <a:buSzPts val="1100"/>
              <a:buNone/>
            </a:pPr>
            <a:r>
              <a:rPr lang="pl-PL"/>
              <a:t>Γιατί η επιχείρηση κερδίζει την αγορά;</a:t>
            </a:r>
            <a:endParaRPr/>
          </a:p>
          <a:p>
            <a:pPr indent="0" lvl="0" marL="0" rtl="0" algn="l">
              <a:lnSpc>
                <a:spcPct val="100000"/>
              </a:lnSpc>
              <a:spcBef>
                <a:spcPts val="0"/>
              </a:spcBef>
              <a:spcAft>
                <a:spcPts val="0"/>
              </a:spcAft>
              <a:buSzPts val="1100"/>
              <a:buNone/>
            </a:pPr>
            <a:r>
              <a:rPr lang="pl-PL"/>
              <a:t>Ποιος θα είναι ο πελάτης και γιατί;</a:t>
            </a:r>
            <a:endParaRPr/>
          </a:p>
          <a:p>
            <a:pPr indent="0" lvl="0" marL="0" rtl="0" algn="l">
              <a:lnSpc>
                <a:spcPct val="100000"/>
              </a:lnSpc>
              <a:spcBef>
                <a:spcPts val="0"/>
              </a:spcBef>
              <a:spcAft>
                <a:spcPts val="0"/>
              </a:spcAft>
              <a:buSzPts val="1100"/>
              <a:buNone/>
            </a:pPr>
            <a:r>
              <a:rPr lang="pl-PL"/>
              <a:t>Ανταγωνιστικό περιβάλλον από τοπικό σε παγκόσμιο</a:t>
            </a:r>
            <a:endParaRPr/>
          </a:p>
          <a:p>
            <a:pPr indent="0" lvl="0" marL="0" rtl="0" algn="l">
              <a:lnSpc>
                <a:spcPct val="100000"/>
              </a:lnSpc>
              <a:spcBef>
                <a:spcPts val="0"/>
              </a:spcBef>
              <a:spcAft>
                <a:spcPts val="0"/>
              </a:spcAft>
              <a:buSzPts val="1100"/>
              <a:buNone/>
            </a:pPr>
            <a:r>
              <a:rPr lang="pl-PL"/>
              <a:t>πώς γίνεται στον κόσμο;</a:t>
            </a:r>
            <a:endParaRPr/>
          </a:p>
          <a:p>
            <a:pPr indent="0" lvl="0" marL="0" rtl="0" algn="l">
              <a:lnSpc>
                <a:spcPct val="100000"/>
              </a:lnSpc>
              <a:spcBef>
                <a:spcPts val="0"/>
              </a:spcBef>
              <a:spcAft>
                <a:spcPts val="0"/>
              </a:spcAft>
              <a:buSzPts val="1100"/>
              <a:buNone/>
            </a:pPr>
            <a:r>
              <a:rPr lang="pl-PL"/>
              <a:t>Προβολές με τεκμηριωμένες υποθέσεις</a:t>
            </a:r>
            <a:endParaRPr/>
          </a:p>
          <a:p>
            <a:pPr indent="0" lvl="0" marL="0" rtl="0" algn="l">
              <a:lnSpc>
                <a:spcPct val="100000"/>
              </a:lnSpc>
              <a:spcBef>
                <a:spcPts val="0"/>
              </a:spcBef>
              <a:spcAft>
                <a:spcPts val="0"/>
              </a:spcAft>
              <a:buSzPts val="1100"/>
              <a:buNone/>
            </a:pPr>
            <a:r>
              <a:rPr lang="pl-PL"/>
              <a:t>  Το σωστό επίπεδο ανάλυσης - δεν είναι απαραίτητο να υπολογιστεί το κόστος με πολύ λεπτομερή τρόπο</a:t>
            </a:r>
            <a:endParaRPr/>
          </a:p>
          <a:p>
            <a:pPr indent="0" lvl="0" marL="0" rtl="0" algn="l">
              <a:lnSpc>
                <a:spcPct val="100000"/>
              </a:lnSpc>
              <a:spcBef>
                <a:spcPts val="0"/>
              </a:spcBef>
              <a:spcAft>
                <a:spcPts val="0"/>
              </a:spcAft>
              <a:buSzPts val="1100"/>
              <a:buNone/>
            </a:pPr>
            <a:r>
              <a:rPr lang="pl-PL"/>
              <a:t>Επίδειξη της δομής χρηματοδότησης με την ελάχιστη δυνατή συμμετοχή επενδυτικών κεφαλαίων</a:t>
            </a:r>
            <a:endParaRPr/>
          </a:p>
          <a:p>
            <a:pPr indent="0" lvl="0" marL="0" rtl="0" algn="l">
              <a:lnSpc>
                <a:spcPct val="100000"/>
              </a:lnSpc>
              <a:spcBef>
                <a:spcPts val="0"/>
              </a:spcBef>
              <a:spcAft>
                <a:spcPts val="0"/>
              </a:spcAft>
              <a:buSzPts val="1100"/>
              <a:buNone/>
            </a:pPr>
            <a:r>
              <a:rPr lang="pl-PL"/>
              <a:t>Διάφορα σενάρια για την ανάπτυξη της επιχείρησης</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380" name="Google Shape;380;p25: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26: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Δέουσα επιμέλεια</a:t>
            </a:r>
            <a:endParaRPr/>
          </a:p>
          <a:p>
            <a:pPr indent="0" lvl="0" marL="0" rtl="0" algn="l">
              <a:lnSpc>
                <a:spcPct val="100000"/>
              </a:lnSpc>
              <a:spcBef>
                <a:spcPts val="0"/>
              </a:spcBef>
              <a:spcAft>
                <a:spcPts val="0"/>
              </a:spcAft>
              <a:buClr>
                <a:schemeClr val="dk1"/>
              </a:buClr>
              <a:buSzPts val="1100"/>
              <a:buFont typeface="Arial"/>
              <a:buNone/>
            </a:pPr>
            <a:r>
              <a:rPr lang="pl-PL"/>
              <a:t>Τύποι δέουσας επιμέλειας:</a:t>
            </a:r>
            <a:endParaRPr/>
          </a:p>
          <a:p>
            <a:pPr indent="0" lvl="0" marL="0" rtl="0" algn="l">
              <a:lnSpc>
                <a:spcPct val="100000"/>
              </a:lnSpc>
              <a:spcBef>
                <a:spcPts val="0"/>
              </a:spcBef>
              <a:spcAft>
                <a:spcPts val="0"/>
              </a:spcAft>
              <a:buClr>
                <a:schemeClr val="dk1"/>
              </a:buClr>
              <a:buSzPts val="1100"/>
              <a:buFont typeface="Arial"/>
              <a:buNone/>
            </a:pPr>
            <a:r>
              <a:rPr lang="pl-PL"/>
              <a:t>εμπορικός</a:t>
            </a:r>
            <a:endParaRPr/>
          </a:p>
          <a:p>
            <a:pPr indent="0" lvl="0" marL="0" rtl="0" algn="l">
              <a:lnSpc>
                <a:spcPct val="100000"/>
              </a:lnSpc>
              <a:spcBef>
                <a:spcPts val="0"/>
              </a:spcBef>
              <a:spcAft>
                <a:spcPts val="0"/>
              </a:spcAft>
              <a:buClr>
                <a:schemeClr val="dk1"/>
              </a:buClr>
              <a:buSzPts val="1100"/>
              <a:buFont typeface="Arial"/>
              <a:buNone/>
            </a:pPr>
            <a:r>
              <a:rPr lang="pl-PL"/>
              <a:t>νομικός</a:t>
            </a:r>
            <a:endParaRPr/>
          </a:p>
          <a:p>
            <a:pPr indent="0" lvl="0" marL="0" rtl="0" algn="l">
              <a:lnSpc>
                <a:spcPct val="100000"/>
              </a:lnSpc>
              <a:spcBef>
                <a:spcPts val="0"/>
              </a:spcBef>
              <a:spcAft>
                <a:spcPts val="0"/>
              </a:spcAft>
              <a:buClr>
                <a:schemeClr val="dk1"/>
              </a:buClr>
              <a:buSzPts val="1100"/>
              <a:buFont typeface="Arial"/>
              <a:buNone/>
            </a:pPr>
            <a:r>
              <a:rPr lang="pl-PL"/>
              <a:t>Επιχειρήσεων</a:t>
            </a:r>
            <a:endParaRPr/>
          </a:p>
          <a:p>
            <a:pPr indent="0" lvl="0" marL="0" rtl="0" algn="l">
              <a:lnSpc>
                <a:spcPct val="100000"/>
              </a:lnSpc>
              <a:spcBef>
                <a:spcPts val="0"/>
              </a:spcBef>
              <a:spcAft>
                <a:spcPts val="0"/>
              </a:spcAft>
              <a:buClr>
                <a:schemeClr val="dk1"/>
              </a:buClr>
              <a:buSzPts val="1100"/>
              <a:buFont typeface="Arial"/>
              <a:buNone/>
            </a:pPr>
            <a:r>
              <a:rPr lang="pl-PL"/>
              <a:t>τεχνολογία και IP</a:t>
            </a:r>
            <a:endParaRPr/>
          </a:p>
          <a:p>
            <a:pPr indent="0" lvl="0" marL="0" rtl="0" algn="l">
              <a:lnSpc>
                <a:spcPct val="100000"/>
              </a:lnSpc>
              <a:spcBef>
                <a:spcPts val="0"/>
              </a:spcBef>
              <a:spcAft>
                <a:spcPts val="0"/>
              </a:spcAft>
              <a:buClr>
                <a:schemeClr val="dk1"/>
              </a:buClr>
              <a:buSzPts val="1100"/>
              <a:buFont typeface="Arial"/>
              <a:buNone/>
            </a:pPr>
            <a:r>
              <a:rPr lang="pl-PL"/>
              <a:t>οικονομικό και φορολογικό</a:t>
            </a:r>
            <a:endParaRPr/>
          </a:p>
          <a:p>
            <a:pPr indent="0" lvl="0" marL="0" rtl="0" algn="l">
              <a:lnSpc>
                <a:spcPct val="100000"/>
              </a:lnSpc>
              <a:spcBef>
                <a:spcPts val="0"/>
              </a:spcBef>
              <a:spcAft>
                <a:spcPts val="0"/>
              </a:spcAft>
              <a:buSzPts val="1100"/>
              <a:buNone/>
            </a:pPr>
            <a:r>
              <a:rPr lang="pl-PL"/>
              <a:t>άλλα</a:t>
            </a:r>
            <a:endParaRPr/>
          </a:p>
          <a:p>
            <a:pPr indent="0" lvl="0" marL="0" rtl="0" algn="l">
              <a:lnSpc>
                <a:spcPct val="100000"/>
              </a:lnSpc>
              <a:spcBef>
                <a:spcPts val="0"/>
              </a:spcBef>
              <a:spcAft>
                <a:spcPts val="0"/>
              </a:spcAft>
              <a:buSzPts val="1100"/>
              <a:buNone/>
            </a:pPr>
            <a:r>
              <a:rPr lang="pl-PL"/>
              <a:t>Δέουσα επιμέλεια</a:t>
            </a:r>
            <a:endParaRPr/>
          </a:p>
          <a:p>
            <a:pPr indent="0" lvl="0" marL="0" rtl="0" algn="l">
              <a:lnSpc>
                <a:spcPct val="100000"/>
              </a:lnSpc>
              <a:spcBef>
                <a:spcPts val="0"/>
              </a:spcBef>
              <a:spcAft>
                <a:spcPts val="0"/>
              </a:spcAft>
              <a:buSzPts val="1100"/>
              <a:buNone/>
            </a:pPr>
            <a:r>
              <a:rPr lang="pl-PL"/>
              <a:t>- μια ολοκληρωμένη εκτίμηση μιας επιχείρησης που αναλαμβάνεται από έναν υποψήφιο αγοραστή, ειδικά για τον προσδιορισμό των περιουσιακών στοιχείων και των υποχρεώσεων και την αξιολόγηση του εμπορικού δυναμικού της.</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386" name="Google Shape;386;p26: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27: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Επενδυτική συμφωνία VC</a:t>
            </a:r>
            <a:endParaRPr/>
          </a:p>
        </p:txBody>
      </p:sp>
      <p:sp>
        <p:nvSpPr>
          <p:cNvPr id="393" name="Google Shape;393;p27: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28: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Συμφωνία - κύρια θέματα</a:t>
            </a:r>
            <a:endParaRPr/>
          </a:p>
          <a:p>
            <a:pPr indent="0" lvl="0" marL="0" rtl="0" algn="l">
              <a:lnSpc>
                <a:spcPct val="100000"/>
              </a:lnSpc>
              <a:spcBef>
                <a:spcPts val="0"/>
              </a:spcBef>
              <a:spcAft>
                <a:spcPts val="0"/>
              </a:spcAft>
              <a:buClr>
                <a:schemeClr val="dk1"/>
              </a:buClr>
              <a:buSzPts val="1100"/>
              <a:buFont typeface="Arial"/>
              <a:buNone/>
            </a:pPr>
            <a:r>
              <a:rPr lang="pl-PL"/>
              <a:t>Οικονομικά θέματα</a:t>
            </a:r>
            <a:endParaRPr/>
          </a:p>
          <a:p>
            <a:pPr indent="0" lvl="0" marL="0" rtl="0" algn="l">
              <a:lnSpc>
                <a:spcPct val="100000"/>
              </a:lnSpc>
              <a:spcBef>
                <a:spcPts val="0"/>
              </a:spcBef>
              <a:spcAft>
                <a:spcPts val="0"/>
              </a:spcAft>
              <a:buClr>
                <a:schemeClr val="dk1"/>
              </a:buClr>
              <a:buSzPts val="1100"/>
              <a:buFont typeface="Arial"/>
              <a:buNone/>
            </a:pPr>
            <a:r>
              <a:rPr lang="pl-PL"/>
              <a:t>Μέγεθος και στάδια της επένδυσης</a:t>
            </a:r>
            <a:endParaRPr/>
          </a:p>
          <a:p>
            <a:pPr indent="0" lvl="0" marL="0" rtl="0" algn="l">
              <a:lnSpc>
                <a:spcPct val="100000"/>
              </a:lnSpc>
              <a:spcBef>
                <a:spcPts val="0"/>
              </a:spcBef>
              <a:spcAft>
                <a:spcPts val="0"/>
              </a:spcAft>
              <a:buClr>
                <a:schemeClr val="dk1"/>
              </a:buClr>
              <a:buSzPts val="1100"/>
              <a:buFont typeface="Arial"/>
              <a:buNone/>
            </a:pPr>
            <a:r>
              <a:rPr lang="pl-PL"/>
              <a:t>Δομή χρηματοδότησης: ίδια κεφάλαια και χρέος</a:t>
            </a:r>
            <a:endParaRPr/>
          </a:p>
          <a:p>
            <a:pPr indent="0" lvl="0" marL="0" rtl="0" algn="l">
              <a:lnSpc>
                <a:spcPct val="100000"/>
              </a:lnSpc>
              <a:spcBef>
                <a:spcPts val="0"/>
              </a:spcBef>
              <a:spcAft>
                <a:spcPts val="0"/>
              </a:spcAft>
              <a:buClr>
                <a:schemeClr val="dk1"/>
              </a:buClr>
              <a:buSzPts val="1100"/>
              <a:buFont typeface="Arial"/>
              <a:buNone/>
            </a:pPr>
            <a:r>
              <a:rPr lang="pl-PL"/>
              <a:t>Οργανωτικά και νομικά ζητήματα</a:t>
            </a:r>
            <a:endParaRPr/>
          </a:p>
          <a:p>
            <a:pPr indent="0" lvl="0" marL="0" rtl="0" algn="l">
              <a:lnSpc>
                <a:spcPct val="100000"/>
              </a:lnSpc>
              <a:spcBef>
                <a:spcPts val="0"/>
              </a:spcBef>
              <a:spcAft>
                <a:spcPts val="0"/>
              </a:spcAft>
              <a:buClr>
                <a:schemeClr val="dk1"/>
              </a:buClr>
              <a:buSzPts val="1100"/>
              <a:buFont typeface="Arial"/>
              <a:buNone/>
            </a:pPr>
            <a:r>
              <a:rPr lang="pl-PL"/>
              <a:t>Οργανωτική και νομική δομή της εταιρείας</a:t>
            </a:r>
            <a:endParaRPr/>
          </a:p>
          <a:p>
            <a:pPr indent="0" lvl="0" marL="0" rtl="0" algn="l">
              <a:lnSpc>
                <a:spcPct val="100000"/>
              </a:lnSpc>
              <a:spcBef>
                <a:spcPts val="0"/>
              </a:spcBef>
              <a:spcAft>
                <a:spcPts val="0"/>
              </a:spcAft>
              <a:buClr>
                <a:schemeClr val="dk1"/>
              </a:buClr>
              <a:buSzPts val="1100"/>
              <a:buFont typeface="Arial"/>
              <a:buNone/>
            </a:pPr>
            <a:r>
              <a:rPr lang="pl-PL"/>
              <a:t>Συνεισφορά σε είδος</a:t>
            </a:r>
            <a:endParaRPr/>
          </a:p>
          <a:p>
            <a:pPr indent="0" lvl="0" marL="0" rtl="0" algn="l">
              <a:lnSpc>
                <a:spcPct val="100000"/>
              </a:lnSpc>
              <a:spcBef>
                <a:spcPts val="0"/>
              </a:spcBef>
              <a:spcAft>
                <a:spcPts val="0"/>
              </a:spcAft>
              <a:buClr>
                <a:schemeClr val="dk1"/>
              </a:buClr>
              <a:buSzPts val="1100"/>
              <a:buFont typeface="Arial"/>
              <a:buNone/>
            </a:pPr>
            <a:r>
              <a:rPr lang="pl-PL"/>
              <a:t>Προτίμηση εκκαθάρισης</a:t>
            </a:r>
            <a:endParaRPr/>
          </a:p>
          <a:p>
            <a:pPr indent="0" lvl="0" marL="0" rtl="0" algn="l">
              <a:lnSpc>
                <a:spcPct val="100000"/>
              </a:lnSpc>
              <a:spcBef>
                <a:spcPts val="0"/>
              </a:spcBef>
              <a:spcAft>
                <a:spcPts val="0"/>
              </a:spcAft>
              <a:buClr>
                <a:schemeClr val="dk1"/>
              </a:buClr>
              <a:buSzPts val="1100"/>
              <a:buFont typeface="Arial"/>
              <a:buNone/>
            </a:pPr>
            <a:r>
              <a:rPr lang="pl-PL"/>
              <a:t>Αποσαφήνιση των αμοιβαίων σχέσεων μεταξύ υφιστάμενων μετόχων και επενδυτών</a:t>
            </a:r>
            <a:endParaRPr/>
          </a:p>
          <a:p>
            <a:pPr indent="0" lvl="0" marL="0" rtl="0" algn="l">
              <a:lnSpc>
                <a:spcPct val="100000"/>
              </a:lnSpc>
              <a:spcBef>
                <a:spcPts val="0"/>
              </a:spcBef>
              <a:spcAft>
                <a:spcPts val="0"/>
              </a:spcAft>
              <a:buClr>
                <a:schemeClr val="dk1"/>
              </a:buClr>
              <a:buSzPts val="1100"/>
              <a:buFont typeface="Arial"/>
              <a:buNone/>
            </a:pPr>
            <a:r>
              <a:rPr lang="pl-PL"/>
              <a:t>Διοικητικό συμβούλιο</a:t>
            </a:r>
            <a:endParaRPr/>
          </a:p>
          <a:p>
            <a:pPr indent="0" lvl="0" marL="0" rtl="0" algn="l">
              <a:lnSpc>
                <a:spcPct val="100000"/>
              </a:lnSpc>
              <a:spcBef>
                <a:spcPts val="0"/>
              </a:spcBef>
              <a:spcAft>
                <a:spcPts val="0"/>
              </a:spcAft>
              <a:buClr>
                <a:schemeClr val="dk1"/>
              </a:buClr>
              <a:buSzPts val="1100"/>
              <a:buFont typeface="Arial"/>
              <a:buNone/>
            </a:pPr>
            <a:r>
              <a:rPr lang="pl-PL"/>
              <a:t>Δικαιώματα πληροφόρησης και διαχείρισης</a:t>
            </a:r>
            <a:endParaRPr/>
          </a:p>
          <a:p>
            <a:pPr indent="0" lvl="0" marL="0" rtl="0" algn="l">
              <a:lnSpc>
                <a:spcPct val="100000"/>
              </a:lnSpc>
              <a:spcBef>
                <a:spcPts val="0"/>
              </a:spcBef>
              <a:spcAft>
                <a:spcPts val="0"/>
              </a:spcAft>
              <a:buClr>
                <a:schemeClr val="dk1"/>
              </a:buClr>
              <a:buSzPts val="1100"/>
              <a:buFont typeface="Arial"/>
              <a:buNone/>
            </a:pPr>
            <a:r>
              <a:rPr lang="pl-PL"/>
              <a:t>Οικονομικές παράμετροι των επενδύσεων και τρόποι επίτευξής τους</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399" name="Google Shape;399;p28: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29: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pl-PL"/>
              <a:t>Τομείς ειδικής εποπτείας</a:t>
            </a:r>
            <a:endParaRPr/>
          </a:p>
          <a:p>
            <a:pPr indent="0" lvl="0" marL="0" rtl="0" algn="l">
              <a:lnSpc>
                <a:spcPct val="100000"/>
              </a:lnSpc>
              <a:spcBef>
                <a:spcPts val="0"/>
              </a:spcBef>
              <a:spcAft>
                <a:spcPts val="0"/>
              </a:spcAft>
              <a:buSzPts val="1100"/>
              <a:buNone/>
            </a:pPr>
            <a:r>
              <a:rPr lang="pl-PL"/>
              <a:t>Προοπτική επενδυτή VC</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pl-PL"/>
              <a:t>Τυχόν δραστηριότητες που ενδέχεται να επηρεάσουν το ισοζύγιο ισχύος στην εταιρεία που επενδύει, ιδίως:</a:t>
            </a:r>
            <a:endParaRPr/>
          </a:p>
          <a:p>
            <a:pPr indent="0" lvl="0" marL="0" rtl="0" algn="l">
              <a:lnSpc>
                <a:spcPct val="100000"/>
              </a:lnSpc>
              <a:spcBef>
                <a:spcPts val="0"/>
              </a:spcBef>
              <a:spcAft>
                <a:spcPts val="0"/>
              </a:spcAft>
              <a:buSzPts val="1100"/>
              <a:buNone/>
            </a:pPr>
            <a:r>
              <a:rPr lang="pl-PL"/>
              <a:t>αλλαγές στο καταστατικό της εταιρείας</a:t>
            </a:r>
            <a:endParaRPr/>
          </a:p>
          <a:p>
            <a:pPr indent="0" lvl="0" marL="0" rtl="0" algn="l">
              <a:lnSpc>
                <a:spcPct val="100000"/>
              </a:lnSpc>
              <a:spcBef>
                <a:spcPts val="0"/>
              </a:spcBef>
              <a:spcAft>
                <a:spcPts val="0"/>
              </a:spcAft>
              <a:buSzPts val="1100"/>
              <a:buNone/>
            </a:pPr>
            <a:r>
              <a:rPr lang="pl-PL"/>
              <a:t>έκδοση νέων μετοχών ή μετατρέψιμων ομολογιών</a:t>
            </a:r>
            <a:endParaRPr/>
          </a:p>
          <a:p>
            <a:pPr indent="0" lvl="0" marL="0" rtl="0" algn="l">
              <a:lnSpc>
                <a:spcPct val="100000"/>
              </a:lnSpc>
              <a:spcBef>
                <a:spcPts val="0"/>
              </a:spcBef>
              <a:spcAft>
                <a:spcPts val="0"/>
              </a:spcAft>
              <a:buSzPts val="1100"/>
              <a:buNone/>
            </a:pPr>
            <a:r>
              <a:rPr lang="pl-PL"/>
              <a:t>πώληση / συγχώνευση της εταιρείας</a:t>
            </a:r>
            <a:endParaRPr/>
          </a:p>
          <a:p>
            <a:pPr indent="0" lvl="0" marL="0" rtl="0" algn="l">
              <a:lnSpc>
                <a:spcPct val="100000"/>
              </a:lnSpc>
              <a:spcBef>
                <a:spcPts val="0"/>
              </a:spcBef>
              <a:spcAft>
                <a:spcPts val="0"/>
              </a:spcAft>
              <a:buSzPts val="1100"/>
              <a:buNone/>
            </a:pPr>
            <a:r>
              <a:rPr lang="pl-PL"/>
              <a:t>δεσμεύσεις εκτός ισολογισμού</a:t>
            </a:r>
            <a:endParaRPr/>
          </a:p>
          <a:p>
            <a:pPr indent="0" lvl="0" marL="0" rtl="0" algn="l">
              <a:lnSpc>
                <a:spcPct val="100000"/>
              </a:lnSpc>
              <a:spcBef>
                <a:spcPts val="0"/>
              </a:spcBef>
              <a:spcAft>
                <a:spcPts val="0"/>
              </a:spcAft>
              <a:buSzPts val="1100"/>
              <a:buNone/>
            </a:pPr>
            <a:r>
              <a:rPr lang="pl-PL"/>
              <a:t>εφαρμογή της στρατηγικής και των ετήσιων προϋπολογισμών λειτουργίας</a:t>
            </a:r>
            <a:endParaRPr/>
          </a:p>
          <a:p>
            <a:pPr indent="0" lvl="0" marL="0" rtl="0" algn="l">
              <a:lnSpc>
                <a:spcPct val="100000"/>
              </a:lnSpc>
              <a:spcBef>
                <a:spcPts val="0"/>
              </a:spcBef>
              <a:spcAft>
                <a:spcPts val="0"/>
              </a:spcAft>
              <a:buSzPts val="1100"/>
              <a:buNone/>
            </a:pPr>
            <a:r>
              <a:rPr lang="pl-PL"/>
              <a:t>αμοιβαίες σχέσεις με άλλες θυγατρικές άλλων ιδιοκτητών εταιρειών (!)</a:t>
            </a:r>
            <a:endParaRPr/>
          </a:p>
          <a:p>
            <a:pPr indent="0" lvl="0" marL="0" rtl="0" algn="l">
              <a:lnSpc>
                <a:spcPct val="100000"/>
              </a:lnSpc>
              <a:spcBef>
                <a:spcPts val="0"/>
              </a:spcBef>
              <a:spcAft>
                <a:spcPts val="0"/>
              </a:spcAft>
              <a:buSzPts val="1100"/>
              <a:buNone/>
            </a:pPr>
            <a:r>
              <a:rPr lang="pl-PL"/>
              <a:t>τραπεζικά δάνεια</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405" name="Google Shape;405;p29: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3: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Χρηματοοικονομικοί επενδυτές ως πιθανοί συνεργάτες</a:t>
            </a:r>
            <a:endParaRPr/>
          </a:p>
        </p:txBody>
      </p:sp>
      <p:sp>
        <p:nvSpPr>
          <p:cNvPr id="170" name="Google Shape;170;p3: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30: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pl-PL"/>
              <a:t>Επενδυτές VC</a:t>
            </a:r>
            <a:endParaRPr/>
          </a:p>
          <a:p>
            <a:pPr indent="0" lvl="0" marL="0" rtl="0" algn="l">
              <a:lnSpc>
                <a:spcPct val="100000"/>
              </a:lnSpc>
              <a:spcBef>
                <a:spcPts val="0"/>
              </a:spcBef>
              <a:spcAft>
                <a:spcPts val="0"/>
              </a:spcAft>
              <a:buSzPts val="1100"/>
              <a:buNone/>
            </a:pPr>
            <a:r>
              <a:rPr lang="pl-PL"/>
              <a:t>Δραστηριότητες προστιθέμενης αξίας</a:t>
            </a:r>
            <a:endParaRPr/>
          </a:p>
          <a:p>
            <a:pPr indent="0" lvl="0" marL="0" rtl="0" algn="l">
              <a:lnSpc>
                <a:spcPct val="100000"/>
              </a:lnSpc>
              <a:spcBef>
                <a:spcPts val="0"/>
              </a:spcBef>
              <a:spcAft>
                <a:spcPts val="0"/>
              </a:spcAft>
              <a:buSzPts val="1100"/>
              <a:buNone/>
            </a:pPr>
            <a:r>
              <a:rPr lang="pl-PL"/>
              <a:t>Εμπλεκόμενοι και Αποστασιοποιημένοι επενδυτές</a:t>
            </a:r>
            <a:endParaRPr/>
          </a:p>
          <a:p>
            <a:pPr indent="0" lvl="0" marL="0" rtl="0" algn="l">
              <a:lnSpc>
                <a:spcPct val="100000"/>
              </a:lnSpc>
              <a:spcBef>
                <a:spcPts val="0"/>
              </a:spcBef>
              <a:spcAft>
                <a:spcPts val="0"/>
              </a:spcAft>
              <a:buSzPts val="1100"/>
              <a:buNone/>
            </a:pPr>
            <a:r>
              <a:rPr lang="pl-PL"/>
              <a:t>Οι εμπλεκόμενοι επενδυτές, συμβάλλουν στις δεξιότητες, την εμπειρία, τη γνώση και τις επαφές τους στις επιχειρήσεις στις οποίες επενδύουν</a:t>
            </a:r>
            <a:endParaRPr/>
          </a:p>
          <a:p>
            <a:pPr indent="0" lvl="0" marL="0" rtl="0" algn="l">
              <a:lnSpc>
                <a:spcPct val="100000"/>
              </a:lnSpc>
              <a:spcBef>
                <a:spcPts val="0"/>
              </a:spcBef>
              <a:spcAft>
                <a:spcPts val="0"/>
              </a:spcAft>
              <a:buSzPts val="1100"/>
              <a:buNone/>
            </a:pPr>
            <a:r>
              <a:rPr lang="pl-PL"/>
              <a:t>Οι αποστασιοποιημένοι επενδυτές επικεντρώνονται κυρίως στην οικονομική πλευρά της επένδυσης, και όχι σε μεγάλο βαθμό για εταιρείες χαρτοφυλακίου</a:t>
            </a:r>
            <a:endParaRPr/>
          </a:p>
          <a:p>
            <a:pPr indent="0" lvl="0" marL="0" rtl="0" algn="l">
              <a:lnSpc>
                <a:spcPct val="100000"/>
              </a:lnSpc>
              <a:spcBef>
                <a:spcPts val="0"/>
              </a:spcBef>
              <a:spcAft>
                <a:spcPts val="0"/>
              </a:spcAft>
              <a:buSzPts val="1100"/>
              <a:buNone/>
            </a:pPr>
            <a:r>
              <a:rPr lang="pl-PL"/>
              <a:t>Κύριες περιοχές υποστήριξης</a:t>
            </a:r>
            <a:endParaRPr/>
          </a:p>
          <a:p>
            <a:pPr indent="0" lvl="0" marL="0" rtl="0" algn="l">
              <a:lnSpc>
                <a:spcPct val="100000"/>
              </a:lnSpc>
              <a:spcBef>
                <a:spcPts val="0"/>
              </a:spcBef>
              <a:spcAft>
                <a:spcPts val="0"/>
              </a:spcAft>
              <a:buSzPts val="1100"/>
              <a:buNone/>
            </a:pPr>
            <a:r>
              <a:rPr lang="pl-PL"/>
              <a:t>Business Angels - κυρίως εμπλεκόμενοι επενδυτές</a:t>
            </a:r>
            <a:endParaRPr/>
          </a:p>
          <a:p>
            <a:pPr indent="0" lvl="0" marL="0" rtl="0" algn="l">
              <a:lnSpc>
                <a:spcPct val="100000"/>
              </a:lnSpc>
              <a:spcBef>
                <a:spcPts val="0"/>
              </a:spcBef>
              <a:spcAft>
                <a:spcPts val="0"/>
              </a:spcAft>
              <a:buSzPts val="1100"/>
              <a:buNone/>
            </a:pPr>
            <a:r>
              <a:rPr lang="pl-PL"/>
              <a:t>υποστήριξη με εμπειρία στη βιομηχανία, επιχειρηματικές επαφές, εμπειρία ανάπτυξης επιχειρήσεων κ.λπ.</a:t>
            </a:r>
            <a:endParaRPr/>
          </a:p>
          <a:p>
            <a:pPr indent="0" lvl="0" marL="0" rtl="0" algn="l">
              <a:lnSpc>
                <a:spcPct val="100000"/>
              </a:lnSpc>
              <a:spcBef>
                <a:spcPts val="0"/>
              </a:spcBef>
              <a:spcAft>
                <a:spcPts val="0"/>
              </a:spcAft>
              <a:buSzPts val="1100"/>
              <a:buNone/>
            </a:pPr>
            <a:r>
              <a:rPr lang="pl-PL"/>
              <a:t>Ταμεία VC - διάφορες στρατηγικές</a:t>
            </a:r>
            <a:endParaRPr/>
          </a:p>
          <a:p>
            <a:pPr indent="0" lvl="0" marL="0" rtl="0" algn="l">
              <a:lnSpc>
                <a:spcPct val="100000"/>
              </a:lnSpc>
              <a:spcBef>
                <a:spcPts val="0"/>
              </a:spcBef>
              <a:spcAft>
                <a:spcPts val="0"/>
              </a:spcAft>
              <a:buSzPts val="1100"/>
              <a:buNone/>
            </a:pPr>
            <a:r>
              <a:rPr lang="pl-PL"/>
              <a:t>νομικές συμβουλές</a:t>
            </a:r>
            <a:endParaRPr/>
          </a:p>
          <a:p>
            <a:pPr indent="0" lvl="0" marL="0" rtl="0" algn="l">
              <a:lnSpc>
                <a:spcPct val="100000"/>
              </a:lnSpc>
              <a:spcBef>
                <a:spcPts val="0"/>
              </a:spcBef>
              <a:spcAft>
                <a:spcPts val="0"/>
              </a:spcAft>
              <a:buSzPts val="1100"/>
              <a:buNone/>
            </a:pPr>
            <a:r>
              <a:rPr lang="pl-PL"/>
              <a:t>συμβουλές λογιστικής</a:t>
            </a:r>
            <a:endParaRPr/>
          </a:p>
          <a:p>
            <a:pPr indent="0" lvl="0" marL="0" rtl="0" algn="l">
              <a:lnSpc>
                <a:spcPct val="100000"/>
              </a:lnSpc>
              <a:spcBef>
                <a:spcPts val="0"/>
              </a:spcBef>
              <a:spcAft>
                <a:spcPts val="0"/>
              </a:spcAft>
              <a:buSzPts val="1100"/>
              <a:buNone/>
            </a:pPr>
            <a:r>
              <a:rPr lang="pl-PL"/>
              <a:t>γενική διαχείριση</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411" name="Google Shape;411;p30: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p31: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Επιλογές εκποίησης VC</a:t>
            </a:r>
            <a:endParaRPr/>
          </a:p>
          <a:p>
            <a:pPr indent="0" lvl="0" marL="0" rtl="0" algn="l">
              <a:lnSpc>
                <a:spcPct val="100000"/>
              </a:lnSpc>
              <a:spcBef>
                <a:spcPts val="0"/>
              </a:spcBef>
              <a:spcAft>
                <a:spcPts val="0"/>
              </a:spcAft>
              <a:buClr>
                <a:schemeClr val="dk1"/>
              </a:buClr>
              <a:buSzPts val="1100"/>
              <a:buFont typeface="Arial"/>
              <a:buNone/>
            </a:pPr>
            <a:r>
              <a:rPr lang="pl-PL"/>
              <a:t>Εμπόριο πώληση</a:t>
            </a:r>
            <a:endParaRPr/>
          </a:p>
          <a:p>
            <a:pPr indent="0" lvl="0" marL="0" rtl="0" algn="l">
              <a:lnSpc>
                <a:spcPct val="100000"/>
              </a:lnSpc>
              <a:spcBef>
                <a:spcPts val="0"/>
              </a:spcBef>
              <a:spcAft>
                <a:spcPts val="0"/>
              </a:spcAft>
              <a:buClr>
                <a:schemeClr val="dk1"/>
              </a:buClr>
              <a:buSzPts val="1100"/>
              <a:buFont typeface="Arial"/>
              <a:buNone/>
            </a:pPr>
            <a:r>
              <a:rPr lang="pl-PL"/>
              <a:t>Πώληση σε άλλη εταιρεία - συνήθως σε ίδιο / παρόμοιο τομέα</a:t>
            </a:r>
            <a:endParaRPr/>
          </a:p>
          <a:p>
            <a:pPr indent="0" lvl="0" marL="0" rtl="0" algn="l">
              <a:lnSpc>
                <a:spcPct val="100000"/>
              </a:lnSpc>
              <a:spcBef>
                <a:spcPts val="0"/>
              </a:spcBef>
              <a:spcAft>
                <a:spcPts val="0"/>
              </a:spcAft>
              <a:buClr>
                <a:schemeClr val="dk1"/>
              </a:buClr>
              <a:buSzPts val="1100"/>
              <a:buFont typeface="Arial"/>
              <a:buNone/>
            </a:pPr>
            <a:r>
              <a:rPr lang="pl-PL"/>
              <a:t>Πώληση σε άλλη ιδιωτική εταιρεία μετοχών</a:t>
            </a:r>
            <a:endParaRPr/>
          </a:p>
          <a:p>
            <a:pPr indent="0" lvl="0" marL="0" rtl="0" algn="l">
              <a:lnSpc>
                <a:spcPct val="100000"/>
              </a:lnSpc>
              <a:spcBef>
                <a:spcPts val="0"/>
              </a:spcBef>
              <a:spcAft>
                <a:spcPts val="0"/>
              </a:spcAft>
              <a:buClr>
                <a:schemeClr val="dk1"/>
              </a:buClr>
              <a:buSzPts val="1100"/>
              <a:buFont typeface="Arial"/>
              <a:buNone/>
            </a:pPr>
            <a:r>
              <a:rPr lang="pl-PL"/>
              <a:t>Αρχική δημόσια προσφορά (IPO)</a:t>
            </a:r>
            <a:endParaRPr/>
          </a:p>
          <a:p>
            <a:pPr indent="0" lvl="0" marL="0" rtl="0" algn="l">
              <a:lnSpc>
                <a:spcPct val="100000"/>
              </a:lnSpc>
              <a:spcBef>
                <a:spcPts val="0"/>
              </a:spcBef>
              <a:spcAft>
                <a:spcPts val="0"/>
              </a:spcAft>
              <a:buClr>
                <a:schemeClr val="dk1"/>
              </a:buClr>
              <a:buSzPts val="1100"/>
              <a:buFont typeface="Arial"/>
              <a:buNone/>
            </a:pPr>
            <a:r>
              <a:rPr lang="pl-PL"/>
              <a:t>Πώληση σε χρηματοπιστωτικό ίδρυμα</a:t>
            </a:r>
            <a:endParaRPr/>
          </a:p>
          <a:p>
            <a:pPr indent="0" lvl="0" marL="0" rtl="0" algn="l">
              <a:lnSpc>
                <a:spcPct val="100000"/>
              </a:lnSpc>
              <a:spcBef>
                <a:spcPts val="0"/>
              </a:spcBef>
              <a:spcAft>
                <a:spcPts val="0"/>
              </a:spcAft>
              <a:buClr>
                <a:schemeClr val="dk1"/>
              </a:buClr>
              <a:buSzPts val="1100"/>
              <a:buFont typeface="Arial"/>
              <a:buNone/>
            </a:pPr>
            <a:r>
              <a:rPr lang="pl-PL"/>
              <a:t>Επιστροφή χρημάτων διαχείρισης / ιδιοκτήτη</a:t>
            </a:r>
            <a:endParaRPr/>
          </a:p>
          <a:p>
            <a:pPr indent="0" lvl="0" marL="0" rtl="0" algn="l">
              <a:lnSpc>
                <a:spcPct val="100000"/>
              </a:lnSpc>
              <a:spcBef>
                <a:spcPts val="0"/>
              </a:spcBef>
              <a:spcAft>
                <a:spcPts val="0"/>
              </a:spcAft>
              <a:buClr>
                <a:schemeClr val="dk1"/>
              </a:buClr>
              <a:buSzPts val="1100"/>
              <a:buFont typeface="Arial"/>
              <a:buNone/>
            </a:pPr>
            <a:r>
              <a:rPr lang="pl-PL"/>
              <a:t>Αποπληρωμή προνομιούχων μετοχών / δανείων ή χρηματοδοτήσεων</a:t>
            </a:r>
            <a:endParaRPr/>
          </a:p>
          <a:p>
            <a:pPr indent="0" lvl="0" marL="0" rtl="0" algn="l">
              <a:lnSpc>
                <a:spcPct val="100000"/>
              </a:lnSpc>
              <a:spcBef>
                <a:spcPts val="0"/>
              </a:spcBef>
              <a:spcAft>
                <a:spcPts val="0"/>
              </a:spcAft>
              <a:buClr>
                <a:schemeClr val="dk1"/>
              </a:buClr>
              <a:buSzPts val="1100"/>
              <a:buFont typeface="Arial"/>
              <a:buNone/>
            </a:pPr>
            <a:r>
              <a:rPr lang="pl-PL"/>
              <a:t>Διαγραφή</a:t>
            </a:r>
            <a:endParaRPr/>
          </a:p>
          <a:p>
            <a:pPr indent="0" lvl="0" marL="0" rtl="0" algn="l">
              <a:lnSpc>
                <a:spcPct val="100000"/>
              </a:lnSpc>
              <a:spcBef>
                <a:spcPts val="0"/>
              </a:spcBef>
              <a:spcAft>
                <a:spcPts val="0"/>
              </a:spcAft>
              <a:buClr>
                <a:schemeClr val="dk1"/>
              </a:buClr>
              <a:buSzPts val="1100"/>
              <a:buFont typeface="Arial"/>
              <a:buNone/>
            </a:pPr>
            <a:r>
              <a:rPr lang="pl-PL"/>
              <a:t>Συνήθως σε περίπτωση αποτυχίας της εταιρείας</a:t>
            </a:r>
            <a:endParaRPr/>
          </a:p>
          <a:p>
            <a:pPr indent="0" lvl="0" marL="0" rtl="0" algn="l">
              <a:lnSpc>
                <a:spcPct val="100000"/>
              </a:lnSpc>
              <a:spcBef>
                <a:spcPts val="0"/>
              </a:spcBef>
              <a:spcAft>
                <a:spcPts val="0"/>
              </a:spcAft>
              <a:buSzPts val="1400"/>
              <a:buNone/>
            </a:pPr>
            <a:r>
              <a:t/>
            </a:r>
            <a:endParaRPr/>
          </a:p>
        </p:txBody>
      </p:sp>
      <p:sp>
        <p:nvSpPr>
          <p:cNvPr id="417" name="Google Shape;417;p31: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gd0874396ff_0_10:notes"/>
          <p:cNvSpPr txBox="1"/>
          <p:nvPr>
            <p:ph idx="1" type="body"/>
          </p:nvPr>
        </p:nvSpPr>
        <p:spPr>
          <a:xfrm>
            <a:off x="992188" y="3271838"/>
            <a:ext cx="7943700" cy="2676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pl-PL"/>
              <a:t>Γεφυρώνοντας επενδυτές, Business Angels και ψηφιακές και υπεύθυνες Startups</a:t>
            </a:r>
            <a:endParaRPr/>
          </a:p>
        </p:txBody>
      </p:sp>
      <p:sp>
        <p:nvSpPr>
          <p:cNvPr id="426" name="Google Shape;426;gd0874396ff_0_10:notes"/>
          <p:cNvSpPr/>
          <p:nvPr>
            <p:ph idx="2" type="sldImg"/>
          </p:nvPr>
        </p:nvSpPr>
        <p:spPr>
          <a:xfrm>
            <a:off x="2925763" y="849313"/>
            <a:ext cx="4076700" cy="2293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4: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pl-PL"/>
              <a:t>Ψηφιακές και υπεύθυνες Startups</a:t>
            </a:r>
            <a:endParaRPr/>
          </a:p>
          <a:p>
            <a:pPr indent="0" lvl="0" marL="0" rtl="0" algn="l">
              <a:lnSpc>
                <a:spcPct val="100000"/>
              </a:lnSpc>
              <a:spcBef>
                <a:spcPts val="0"/>
              </a:spcBef>
              <a:spcAft>
                <a:spcPts val="0"/>
              </a:spcAft>
              <a:buSzPts val="1100"/>
              <a:buNone/>
            </a:pPr>
            <a:r>
              <a:rPr lang="pl-PL"/>
              <a:t>Χρηματοοικονομικοί επενδυτές ως πιθανοί συνεργάτες</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pl-PL"/>
              <a:t>Ψηφιακές και υπεύθυνες Startups</a:t>
            </a:r>
            <a:endParaRPr/>
          </a:p>
          <a:p>
            <a:pPr indent="0" lvl="0" marL="0" rtl="0" algn="l">
              <a:lnSpc>
                <a:spcPct val="100000"/>
              </a:lnSpc>
              <a:spcBef>
                <a:spcPts val="0"/>
              </a:spcBef>
              <a:spcAft>
                <a:spcPts val="0"/>
              </a:spcAft>
              <a:buSzPts val="1100"/>
              <a:buNone/>
            </a:pPr>
            <a:r>
              <a:rPr lang="pl-PL"/>
              <a:t>Φέρνουν</a:t>
            </a:r>
            <a:endParaRPr/>
          </a:p>
          <a:p>
            <a:pPr indent="0" lvl="0" marL="0" rtl="0" algn="l">
              <a:lnSpc>
                <a:spcPct val="100000"/>
              </a:lnSpc>
              <a:spcBef>
                <a:spcPts val="0"/>
              </a:spcBef>
              <a:spcAft>
                <a:spcPts val="0"/>
              </a:spcAft>
              <a:buSzPts val="1100"/>
              <a:buNone/>
            </a:pPr>
            <a:r>
              <a:rPr lang="pl-PL"/>
              <a:t>-νέες ιδέες για προϊόντα</a:t>
            </a:r>
            <a:endParaRPr/>
          </a:p>
          <a:p>
            <a:pPr indent="0" lvl="0" marL="0" rtl="0" algn="l">
              <a:lnSpc>
                <a:spcPct val="100000"/>
              </a:lnSpc>
              <a:spcBef>
                <a:spcPts val="0"/>
              </a:spcBef>
              <a:spcAft>
                <a:spcPts val="0"/>
              </a:spcAft>
              <a:buSzPts val="1100"/>
              <a:buNone/>
            </a:pPr>
            <a:r>
              <a:rPr lang="pl-PL"/>
              <a:t>-τεχνολογίες</a:t>
            </a:r>
            <a:endParaRPr/>
          </a:p>
          <a:p>
            <a:pPr indent="0" lvl="0" marL="0" rtl="0" algn="l">
              <a:lnSpc>
                <a:spcPct val="100000"/>
              </a:lnSpc>
              <a:spcBef>
                <a:spcPts val="0"/>
              </a:spcBef>
              <a:spcAft>
                <a:spcPts val="0"/>
              </a:spcAft>
              <a:buSzPts val="1100"/>
              <a:buNone/>
            </a:pPr>
            <a:r>
              <a:rPr lang="pl-PL"/>
              <a:t>Χρειάζονται</a:t>
            </a:r>
            <a:endParaRPr/>
          </a:p>
          <a:p>
            <a:pPr indent="0" lvl="0" marL="0" rtl="0" algn="l">
              <a:lnSpc>
                <a:spcPct val="100000"/>
              </a:lnSpc>
              <a:spcBef>
                <a:spcPts val="0"/>
              </a:spcBef>
              <a:spcAft>
                <a:spcPts val="0"/>
              </a:spcAft>
              <a:buSzPts val="1100"/>
              <a:buNone/>
            </a:pPr>
            <a:r>
              <a:rPr lang="pl-PL"/>
              <a:t>-χρήματα για την ανάπτυξη της εταιρείας και των προϊόντων</a:t>
            </a:r>
            <a:endParaRPr/>
          </a:p>
          <a:p>
            <a:pPr indent="0" lvl="0" marL="0" rtl="0" algn="l">
              <a:lnSpc>
                <a:spcPct val="100000"/>
              </a:lnSpc>
              <a:spcBef>
                <a:spcPts val="0"/>
              </a:spcBef>
              <a:spcAft>
                <a:spcPts val="0"/>
              </a:spcAft>
              <a:buSzPts val="1100"/>
              <a:buNone/>
            </a:pPr>
            <a:r>
              <a:rPr lang="pl-PL"/>
              <a:t>-τομεακή και επιχειρηματική ανάπτυξη, εξειδίκευση</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pl-PL"/>
              <a:t>Επενδυτές</a:t>
            </a:r>
            <a:endParaRPr/>
          </a:p>
          <a:p>
            <a:pPr indent="0" lvl="0" marL="0" rtl="0" algn="l">
              <a:lnSpc>
                <a:spcPct val="100000"/>
              </a:lnSpc>
              <a:spcBef>
                <a:spcPts val="0"/>
              </a:spcBef>
              <a:spcAft>
                <a:spcPts val="0"/>
              </a:spcAft>
              <a:buSzPts val="1100"/>
              <a:buNone/>
            </a:pPr>
            <a:r>
              <a:rPr lang="pl-PL"/>
              <a:t>Φέρνουν</a:t>
            </a:r>
            <a:endParaRPr/>
          </a:p>
          <a:p>
            <a:pPr indent="0" lvl="0" marL="0" rtl="0" algn="l">
              <a:lnSpc>
                <a:spcPct val="100000"/>
              </a:lnSpc>
              <a:spcBef>
                <a:spcPts val="0"/>
              </a:spcBef>
              <a:spcAft>
                <a:spcPts val="0"/>
              </a:spcAft>
              <a:buSzPts val="1100"/>
              <a:buNone/>
            </a:pPr>
            <a:r>
              <a:rPr lang="pl-PL"/>
              <a:t>-χρήματα</a:t>
            </a:r>
            <a:endParaRPr/>
          </a:p>
          <a:p>
            <a:pPr indent="0" lvl="0" marL="0" rtl="0" algn="l">
              <a:lnSpc>
                <a:spcPct val="100000"/>
              </a:lnSpc>
              <a:spcBef>
                <a:spcPts val="0"/>
              </a:spcBef>
              <a:spcAft>
                <a:spcPts val="0"/>
              </a:spcAft>
              <a:buSzPts val="1100"/>
              <a:buNone/>
            </a:pPr>
            <a:r>
              <a:rPr lang="pl-PL"/>
              <a:t>-τομεακή εμπειρογνωμοσύνη /γνώσεις διαχείρισης</a:t>
            </a:r>
            <a:endParaRPr/>
          </a:p>
          <a:p>
            <a:pPr indent="0" lvl="0" marL="0" rtl="0" algn="l">
              <a:lnSpc>
                <a:spcPct val="100000"/>
              </a:lnSpc>
              <a:spcBef>
                <a:spcPts val="0"/>
              </a:spcBef>
              <a:spcAft>
                <a:spcPts val="0"/>
              </a:spcAft>
              <a:buSzPts val="1100"/>
              <a:buNone/>
            </a:pPr>
            <a:r>
              <a:rPr lang="pl-PL"/>
              <a:t>Χρειάζονται:</a:t>
            </a:r>
            <a:endParaRPr/>
          </a:p>
          <a:p>
            <a:pPr indent="0" lvl="0" marL="0" rtl="0" algn="l">
              <a:lnSpc>
                <a:spcPct val="100000"/>
              </a:lnSpc>
              <a:spcBef>
                <a:spcPts val="0"/>
              </a:spcBef>
              <a:spcAft>
                <a:spcPts val="0"/>
              </a:spcAft>
              <a:buSzPts val="1100"/>
              <a:buNone/>
            </a:pPr>
            <a:r>
              <a:rPr lang="pl-PL"/>
              <a:t>-νέες επιχειρηματικές ιδέες</a:t>
            </a:r>
            <a:endParaRPr/>
          </a:p>
          <a:p>
            <a:pPr indent="0" lvl="0" marL="0" rtl="0" algn="l">
              <a:lnSpc>
                <a:spcPct val="100000"/>
              </a:lnSpc>
              <a:spcBef>
                <a:spcPts val="0"/>
              </a:spcBef>
              <a:spcAft>
                <a:spcPts val="0"/>
              </a:spcAft>
              <a:buSzPts val="1100"/>
              <a:buNone/>
            </a:pPr>
            <a:r>
              <a:rPr lang="pl-PL"/>
              <a:t>-επιχειρηματική πρόταση με αναπτυξιακό δυναμικό</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176" name="Google Shape;176;p4: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5: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pl-PL"/>
              <a:t>Τι ψάχνει ένας επενδυτής;</a:t>
            </a:r>
            <a:endParaRPr/>
          </a:p>
          <a:p>
            <a:pPr indent="0" lvl="0" marL="0" rtl="0" algn="l">
              <a:lnSpc>
                <a:spcPct val="100000"/>
              </a:lnSpc>
              <a:spcBef>
                <a:spcPts val="0"/>
              </a:spcBef>
              <a:spcAft>
                <a:spcPts val="0"/>
              </a:spcAft>
              <a:buSzPts val="1100"/>
              <a:buNone/>
            </a:pPr>
            <a:r>
              <a:rPr lang="pl-PL"/>
              <a:t>- ζητήθηκαν οι παράμετροι του έργου</a:t>
            </a:r>
            <a:endParaRPr/>
          </a:p>
          <a:p>
            <a:pPr indent="0" lvl="0" marL="0" rtl="0" algn="l">
              <a:lnSpc>
                <a:spcPct val="100000"/>
              </a:lnSpc>
              <a:spcBef>
                <a:spcPts val="0"/>
              </a:spcBef>
              <a:spcAft>
                <a:spcPts val="0"/>
              </a:spcAft>
              <a:buSzPts val="1100"/>
              <a:buNone/>
            </a:pPr>
            <a:r>
              <a:rPr lang="pl-PL"/>
              <a:t>Ποσοστό απόδοσης άνω του 20-25% ετησίως και για νέα έργα 60-90% ετησίως (διαφορετικές προτιμήσεις επενδυτών)</a:t>
            </a:r>
            <a:endParaRPr/>
          </a:p>
          <a:p>
            <a:pPr indent="0" lvl="0" marL="0" rtl="0" algn="l">
              <a:lnSpc>
                <a:spcPct val="100000"/>
              </a:lnSpc>
              <a:spcBef>
                <a:spcPts val="0"/>
              </a:spcBef>
              <a:spcAft>
                <a:spcPts val="0"/>
              </a:spcAft>
              <a:buSzPts val="1100"/>
              <a:buNone/>
            </a:pPr>
            <a:r>
              <a:rPr lang="pl-PL"/>
              <a:t>Ένας συνδυασμός μετοχών και χρεωστικών μέσων είναι ευπρόσδεκτος</a:t>
            </a:r>
            <a:endParaRPr/>
          </a:p>
          <a:p>
            <a:pPr indent="0" lvl="0" marL="0" rtl="0" algn="l">
              <a:lnSpc>
                <a:spcPct val="100000"/>
              </a:lnSpc>
              <a:spcBef>
                <a:spcPts val="0"/>
              </a:spcBef>
              <a:spcAft>
                <a:spcPts val="0"/>
              </a:spcAft>
              <a:buSzPts val="1100"/>
              <a:buNone/>
            </a:pPr>
            <a:r>
              <a:rPr lang="pl-PL"/>
              <a:t>Μέσα συμμετοχής - μια ευκαιρία για απόδοση πάνω από τον μέσο όρο της επένδυσης</a:t>
            </a:r>
            <a:endParaRPr/>
          </a:p>
          <a:p>
            <a:pPr indent="0" lvl="0" marL="0" rtl="0" algn="l">
              <a:lnSpc>
                <a:spcPct val="100000"/>
              </a:lnSpc>
              <a:spcBef>
                <a:spcPts val="0"/>
              </a:spcBef>
              <a:spcAft>
                <a:spcPts val="0"/>
              </a:spcAft>
              <a:buSzPts val="1100"/>
              <a:buNone/>
            </a:pPr>
            <a:r>
              <a:rPr lang="pl-PL"/>
              <a:t>Χρεωστικά μέσα - προστασία κινδύνων</a:t>
            </a:r>
            <a:endParaRPr/>
          </a:p>
          <a:p>
            <a:pPr indent="0" lvl="0" marL="0" rtl="0" algn="l">
              <a:lnSpc>
                <a:spcPct val="100000"/>
              </a:lnSpc>
              <a:spcBef>
                <a:spcPts val="0"/>
              </a:spcBef>
              <a:spcAft>
                <a:spcPts val="0"/>
              </a:spcAft>
              <a:buSzPts val="1100"/>
              <a:buNone/>
            </a:pPr>
            <a:r>
              <a:rPr lang="pl-PL"/>
              <a:t>Χρηματοδότηση σε δόσεις</a:t>
            </a:r>
            <a:endParaRPr/>
          </a:p>
          <a:p>
            <a:pPr indent="0" lvl="0" marL="0" rtl="0" algn="l">
              <a:lnSpc>
                <a:spcPct val="100000"/>
              </a:lnSpc>
              <a:spcBef>
                <a:spcPts val="0"/>
              </a:spcBef>
              <a:spcAft>
                <a:spcPts val="0"/>
              </a:spcAft>
              <a:buSzPts val="1100"/>
              <a:buNone/>
            </a:pPr>
            <a:r>
              <a:rPr lang="pl-PL"/>
              <a:t>Πιθανός έλεγχος στην υλοποίηση του έργου</a:t>
            </a:r>
            <a:endParaRPr/>
          </a:p>
          <a:p>
            <a:pPr indent="0" lvl="0" marL="0" rtl="0" algn="l">
              <a:lnSpc>
                <a:spcPct val="100000"/>
              </a:lnSpc>
              <a:spcBef>
                <a:spcPts val="0"/>
              </a:spcBef>
              <a:spcAft>
                <a:spcPts val="0"/>
              </a:spcAft>
              <a:buSzPts val="1100"/>
              <a:buNone/>
            </a:pPr>
            <a:r>
              <a:rPr lang="pl-PL"/>
              <a:t>Βέλτιστη επένδυση</a:t>
            </a:r>
            <a:endParaRPr/>
          </a:p>
          <a:p>
            <a:pPr indent="0" lvl="0" marL="0" rtl="0" algn="l">
              <a:lnSpc>
                <a:spcPct val="100000"/>
              </a:lnSpc>
              <a:spcBef>
                <a:spcPts val="0"/>
              </a:spcBef>
              <a:spcAft>
                <a:spcPts val="0"/>
              </a:spcAft>
              <a:buSzPts val="1100"/>
              <a:buNone/>
            </a:pPr>
            <a:r>
              <a:rPr lang="pl-PL"/>
              <a:t>Οι επενδυτές καθορίζουν το ελάχιστο και το μέγιστο ποσό της συμμετοχής τους στο κεφάλαιο</a:t>
            </a:r>
            <a:endParaRPr/>
          </a:p>
          <a:p>
            <a:pPr indent="0" lvl="0" marL="0" rtl="0" algn="l">
              <a:lnSpc>
                <a:spcPct val="100000"/>
              </a:lnSpc>
              <a:spcBef>
                <a:spcPts val="0"/>
              </a:spcBef>
              <a:spcAft>
                <a:spcPts val="0"/>
              </a:spcAft>
              <a:buSzPts val="1100"/>
              <a:buNone/>
            </a:pPr>
            <a:r>
              <a:rPr lang="pl-PL"/>
              <a:t>Ο τομέας του έργου αντιστοιχεί στις προτιμήσεις των επενδυτών</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184" name="Google Shape;184;p5: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6: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Κριτήρια αξιολόγησης έργου - προοπτική VC</a:t>
            </a:r>
            <a:endParaRPr/>
          </a:p>
          <a:p>
            <a:pPr indent="0" lvl="0" marL="0" rtl="0" algn="l">
              <a:lnSpc>
                <a:spcPct val="100000"/>
              </a:lnSpc>
              <a:spcBef>
                <a:spcPts val="0"/>
              </a:spcBef>
              <a:spcAft>
                <a:spcPts val="0"/>
              </a:spcAft>
              <a:buClr>
                <a:schemeClr val="dk1"/>
              </a:buClr>
              <a:buSzPts val="1100"/>
              <a:buFont typeface="Arial"/>
              <a:buNone/>
            </a:pPr>
            <a:r>
              <a:rPr lang="pl-PL"/>
              <a:t>Δυνατότητα εμπορευματοποίησης της προσφοράς αγοράς</a:t>
            </a:r>
            <a:endParaRPr/>
          </a:p>
          <a:p>
            <a:pPr indent="0" lvl="0" marL="0" rtl="0" algn="l">
              <a:lnSpc>
                <a:spcPct val="100000"/>
              </a:lnSpc>
              <a:spcBef>
                <a:spcPts val="0"/>
              </a:spcBef>
              <a:spcAft>
                <a:spcPts val="0"/>
              </a:spcAft>
              <a:buClr>
                <a:schemeClr val="dk1"/>
              </a:buClr>
              <a:buSzPts val="1100"/>
              <a:buFont typeface="Arial"/>
              <a:buNone/>
            </a:pPr>
            <a:r>
              <a:rPr lang="pl-PL"/>
              <a:t>Δυναμικό ανάπτυξης και επίπεδο ανάπτυξης έργων</a:t>
            </a:r>
            <a:endParaRPr/>
          </a:p>
          <a:p>
            <a:pPr indent="0" lvl="0" marL="0" rtl="0" algn="l">
              <a:lnSpc>
                <a:spcPct val="100000"/>
              </a:lnSpc>
              <a:spcBef>
                <a:spcPts val="0"/>
              </a:spcBef>
              <a:spcAft>
                <a:spcPts val="0"/>
              </a:spcAft>
              <a:buClr>
                <a:schemeClr val="dk1"/>
              </a:buClr>
              <a:buSzPts val="1100"/>
              <a:buFont typeface="Arial"/>
              <a:buNone/>
            </a:pPr>
            <a:r>
              <a:rPr lang="pl-PL"/>
              <a:t>Ποιότητα και εμπειρία ομάδας έργου</a:t>
            </a:r>
            <a:endParaRPr/>
          </a:p>
          <a:p>
            <a:pPr indent="0" lvl="0" marL="0" rtl="0" algn="l">
              <a:lnSpc>
                <a:spcPct val="100000"/>
              </a:lnSpc>
              <a:spcBef>
                <a:spcPts val="0"/>
              </a:spcBef>
              <a:spcAft>
                <a:spcPts val="0"/>
              </a:spcAft>
              <a:buClr>
                <a:schemeClr val="dk1"/>
              </a:buClr>
              <a:buSzPts val="1100"/>
              <a:buFont typeface="Arial"/>
              <a:buNone/>
            </a:pPr>
            <a:r>
              <a:rPr lang="pl-PL"/>
              <a:t>Προστασία IP</a:t>
            </a:r>
            <a:endParaRPr/>
          </a:p>
          <a:p>
            <a:pPr indent="0" lvl="0" marL="0" rtl="0" algn="l">
              <a:lnSpc>
                <a:spcPct val="100000"/>
              </a:lnSpc>
              <a:spcBef>
                <a:spcPts val="0"/>
              </a:spcBef>
              <a:spcAft>
                <a:spcPts val="0"/>
              </a:spcAft>
              <a:buClr>
                <a:schemeClr val="dk1"/>
              </a:buClr>
              <a:buSzPts val="1100"/>
              <a:buFont typeface="Arial"/>
              <a:buNone/>
            </a:pPr>
            <a:r>
              <a:rPr lang="pl-PL"/>
              <a:t>Προσανατολισμός αγοράς</a:t>
            </a:r>
            <a:endParaRPr/>
          </a:p>
          <a:p>
            <a:pPr indent="0" lvl="0" marL="0" rtl="0" algn="l">
              <a:lnSpc>
                <a:spcPct val="100000"/>
              </a:lnSpc>
              <a:spcBef>
                <a:spcPts val="0"/>
              </a:spcBef>
              <a:spcAft>
                <a:spcPts val="0"/>
              </a:spcAft>
              <a:buSzPts val="1400"/>
              <a:buNone/>
            </a:pPr>
            <a:r>
              <a:t/>
            </a:r>
            <a:endParaRPr/>
          </a:p>
        </p:txBody>
      </p:sp>
      <p:sp>
        <p:nvSpPr>
          <p:cNvPr id="190" name="Google Shape;190;p6: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7: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Μεθοδολογία Quick Look ™</a:t>
            </a:r>
            <a:endParaRPr/>
          </a:p>
          <a:p>
            <a:pPr indent="0" lvl="0" marL="0" rtl="0" algn="l">
              <a:lnSpc>
                <a:spcPct val="100000"/>
              </a:lnSpc>
              <a:spcBef>
                <a:spcPts val="0"/>
              </a:spcBef>
              <a:spcAft>
                <a:spcPts val="0"/>
              </a:spcAft>
              <a:buClr>
                <a:schemeClr val="dk1"/>
              </a:buClr>
              <a:buSzPts val="1100"/>
              <a:buFont typeface="Arial"/>
              <a:buNone/>
            </a:pPr>
            <a:r>
              <a:rPr lang="pl-PL"/>
              <a:t>Μια μεθοδολογία που αναπτύχθηκε από την IC2 στο Πανεπιστήμιο του Τέξας, μεταφέρθηκε και μεταφράστηκε από το Πανεπιστήμιο του Λοντζ</a:t>
            </a:r>
            <a:endParaRPr/>
          </a:p>
          <a:p>
            <a:pPr indent="0" lvl="0" marL="0" rtl="0" algn="l">
              <a:lnSpc>
                <a:spcPct val="100000"/>
              </a:lnSpc>
              <a:spcBef>
                <a:spcPts val="0"/>
              </a:spcBef>
              <a:spcAft>
                <a:spcPts val="0"/>
              </a:spcAft>
              <a:buClr>
                <a:schemeClr val="dk1"/>
              </a:buClr>
              <a:buSzPts val="1100"/>
              <a:buFont typeface="Arial"/>
              <a:buNone/>
            </a:pPr>
            <a:r>
              <a:rPr lang="pl-PL"/>
              <a:t>Ο στόχος της μεθοδολογίας είναι η γρήγορη αξιολόγηση της δυνατότητας αγοράς / εμπορευματοποίησης μιας καινοτομίας / τεχνολογίας</a:t>
            </a:r>
            <a:endParaRPr/>
          </a:p>
          <a:p>
            <a:pPr indent="0" lvl="0" marL="0" rtl="0" algn="l">
              <a:lnSpc>
                <a:spcPct val="100000"/>
              </a:lnSpc>
              <a:spcBef>
                <a:spcPts val="0"/>
              </a:spcBef>
              <a:spcAft>
                <a:spcPts val="0"/>
              </a:spcAft>
              <a:buClr>
                <a:schemeClr val="dk1"/>
              </a:buClr>
              <a:buSzPts val="1100"/>
              <a:buFont typeface="Arial"/>
              <a:buNone/>
            </a:pPr>
            <a:r>
              <a:rPr lang="pl-PL"/>
              <a:t>Βήματα που απαιτούνται για την ολοκλήρωση μιας διαδικασίας Quicklook:</a:t>
            </a:r>
            <a:endParaRPr/>
          </a:p>
          <a:p>
            <a:pPr indent="0" lvl="0" marL="0" rtl="0" algn="l">
              <a:lnSpc>
                <a:spcPct val="100000"/>
              </a:lnSpc>
              <a:spcBef>
                <a:spcPts val="0"/>
              </a:spcBef>
              <a:spcAft>
                <a:spcPts val="0"/>
              </a:spcAft>
              <a:buClr>
                <a:schemeClr val="dk1"/>
              </a:buClr>
              <a:buSzPts val="1100"/>
              <a:buFont typeface="Arial"/>
              <a:buNone/>
            </a:pPr>
            <a:r>
              <a:rPr lang="pl-PL"/>
              <a:t>Προσδιορισμός πιθανών εφαρμογών και αγορών για τις επιστημονικές γνώσεις και την τεχνολογία.</a:t>
            </a:r>
            <a:endParaRPr/>
          </a:p>
          <a:p>
            <a:pPr indent="0" lvl="0" marL="0" rtl="0" algn="l">
              <a:lnSpc>
                <a:spcPct val="100000"/>
              </a:lnSpc>
              <a:spcBef>
                <a:spcPts val="0"/>
              </a:spcBef>
              <a:spcAft>
                <a:spcPts val="0"/>
              </a:spcAft>
              <a:buClr>
                <a:schemeClr val="dk1"/>
              </a:buClr>
              <a:buSzPts val="1100"/>
              <a:buFont typeface="Arial"/>
              <a:buNone/>
            </a:pPr>
            <a:r>
              <a:rPr lang="pl-PL"/>
              <a:t>Προσδιορισμός πιθανών χρηστών, διανομέων και αδειών.</a:t>
            </a:r>
            <a:endParaRPr/>
          </a:p>
          <a:p>
            <a:pPr indent="0" lvl="0" marL="0" rtl="0" algn="l">
              <a:lnSpc>
                <a:spcPct val="100000"/>
              </a:lnSpc>
              <a:spcBef>
                <a:spcPts val="0"/>
              </a:spcBef>
              <a:spcAft>
                <a:spcPts val="0"/>
              </a:spcAft>
              <a:buClr>
                <a:schemeClr val="dk1"/>
              </a:buClr>
              <a:buSzPts val="1100"/>
              <a:buFont typeface="Arial"/>
              <a:buNone/>
            </a:pPr>
            <a:r>
              <a:rPr lang="pl-PL"/>
              <a:t>Επικοινωνία με ειδικούς και εταιρείες για να εξερευνήσετε τη σκοπιμότητα της τεχνολογίας και των σχετικών αγορών.</a:t>
            </a:r>
            <a:endParaRPr/>
          </a:p>
          <a:p>
            <a:pPr indent="0" lvl="0" marL="0" rtl="0" algn="l">
              <a:lnSpc>
                <a:spcPct val="100000"/>
              </a:lnSpc>
              <a:spcBef>
                <a:spcPts val="0"/>
              </a:spcBef>
              <a:spcAft>
                <a:spcPts val="0"/>
              </a:spcAft>
              <a:buSzPts val="1400"/>
              <a:buNone/>
            </a:pPr>
            <a:r>
              <a:t/>
            </a:r>
            <a:endParaRPr/>
          </a:p>
        </p:txBody>
      </p:sp>
      <p:sp>
        <p:nvSpPr>
          <p:cNvPr id="196" name="Google Shape;196;p7: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8: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Μεθοδολογία Quick Look ™</a:t>
            </a:r>
            <a:endParaRPr/>
          </a:p>
          <a:p>
            <a:pPr indent="0" lvl="0" marL="0" rtl="0" algn="l">
              <a:lnSpc>
                <a:spcPct val="100000"/>
              </a:lnSpc>
              <a:spcBef>
                <a:spcPts val="0"/>
              </a:spcBef>
              <a:spcAft>
                <a:spcPts val="0"/>
              </a:spcAft>
              <a:buClr>
                <a:schemeClr val="dk1"/>
              </a:buClr>
              <a:buSzPts val="1100"/>
              <a:buFont typeface="Arial"/>
              <a:buNone/>
            </a:pPr>
            <a:r>
              <a:rPr lang="pl-PL"/>
              <a:t>Ερωτήσεις που πρέπει να απαντηθούν κατά την αξιολόγηση (ισχύουν επίσης κατά την αξιολόγηση του έργου από τον επενδυτή)</a:t>
            </a:r>
            <a:endParaRPr/>
          </a:p>
          <a:p>
            <a:pPr indent="0" lvl="0" marL="0" rtl="0" algn="l">
              <a:lnSpc>
                <a:spcPct val="100000"/>
              </a:lnSpc>
              <a:spcBef>
                <a:spcPts val="0"/>
              </a:spcBef>
              <a:spcAft>
                <a:spcPts val="0"/>
              </a:spcAft>
              <a:buClr>
                <a:schemeClr val="dk1"/>
              </a:buClr>
              <a:buSzPts val="1100"/>
              <a:buFont typeface="Arial"/>
              <a:buNone/>
            </a:pPr>
            <a:r>
              <a:rPr lang="pl-PL"/>
              <a:t>Ποια είναι τα προϊόντα, οι υπηρεσίες ή οι διαδικασίες που θα μπορούσαν να αναπτυχθούν από τη γνώση ή την τεχνολογία;</a:t>
            </a:r>
            <a:endParaRPr/>
          </a:p>
          <a:p>
            <a:pPr indent="0" lvl="0" marL="0" rtl="0" algn="l">
              <a:lnSpc>
                <a:spcPct val="100000"/>
              </a:lnSpc>
              <a:spcBef>
                <a:spcPts val="0"/>
              </a:spcBef>
              <a:spcAft>
                <a:spcPts val="0"/>
              </a:spcAft>
              <a:buClr>
                <a:schemeClr val="dk1"/>
              </a:buClr>
              <a:buSzPts val="1100"/>
              <a:buFont typeface="Arial"/>
              <a:buNone/>
            </a:pPr>
            <a:r>
              <a:rPr lang="pl-PL"/>
              <a:t>Ποια είναι τα οφέλη της τεχνολογίας που αναζητούν οι δυνητικοί πελάτες; Γιατί;</a:t>
            </a:r>
            <a:endParaRPr/>
          </a:p>
          <a:p>
            <a:pPr indent="0" lvl="0" marL="0" rtl="0" algn="l">
              <a:lnSpc>
                <a:spcPct val="100000"/>
              </a:lnSpc>
              <a:spcBef>
                <a:spcPts val="0"/>
              </a:spcBef>
              <a:spcAft>
                <a:spcPts val="0"/>
              </a:spcAft>
              <a:buClr>
                <a:schemeClr val="dk1"/>
              </a:buClr>
              <a:buSzPts val="1100"/>
              <a:buFont typeface="Arial"/>
              <a:buNone/>
            </a:pPr>
            <a:r>
              <a:rPr lang="pl-PL"/>
              <a:t>Ποιο είναι το εκτιμώμενο μέγεθος των δυνητικών αγορών με τον αριθμό των αγορασμένων μονάδων πολλαπλασιασμένο επί τη μέση τιμή πώλησης τα επόμενα τρία χρόνια; Μια "καλύτερη εκτίμηση" αρκεί σε αυτό το σημείο, καθώς απλώς προσπαθείτε να καθορίσετε μια τάξη μεγέθους για πιθανά έσοδα.</a:t>
            </a:r>
            <a:endParaRPr/>
          </a:p>
          <a:p>
            <a:pPr indent="0" lvl="0" marL="0" rtl="0" algn="l">
              <a:lnSpc>
                <a:spcPct val="100000"/>
              </a:lnSpc>
              <a:spcBef>
                <a:spcPts val="0"/>
              </a:spcBef>
              <a:spcAft>
                <a:spcPts val="0"/>
              </a:spcAft>
              <a:buClr>
                <a:schemeClr val="dk1"/>
              </a:buClr>
              <a:buSzPts val="1100"/>
              <a:buFont typeface="Arial"/>
              <a:buNone/>
            </a:pPr>
            <a:r>
              <a:rPr lang="pl-PL"/>
              <a:t>Ποιο είναι το επίπεδο ενδιαφέροντος που εκφράζουν οι ερωτηθέντες; Ενθουσιασμένος ή όχι;</a:t>
            </a:r>
            <a:endParaRPr/>
          </a:p>
          <a:p>
            <a:pPr indent="0" lvl="0" marL="0" rtl="0" algn="l">
              <a:lnSpc>
                <a:spcPct val="100000"/>
              </a:lnSpc>
              <a:spcBef>
                <a:spcPts val="0"/>
              </a:spcBef>
              <a:spcAft>
                <a:spcPts val="0"/>
              </a:spcAft>
              <a:buClr>
                <a:schemeClr val="dk1"/>
              </a:buClr>
              <a:buSzPts val="1100"/>
              <a:buFont typeface="Arial"/>
              <a:buNone/>
            </a:pPr>
            <a:r>
              <a:rPr lang="pl-PL"/>
              <a:t>Ποιες είναι οι ανταγωνιστικές τεχνολογίες που χρησιμοποιούνται σήμερα για την κάλυψη των αναγκών των πελατών;</a:t>
            </a:r>
            <a:endParaRPr/>
          </a:p>
          <a:p>
            <a:pPr indent="0" lvl="0" marL="0" rtl="0" algn="l">
              <a:lnSpc>
                <a:spcPct val="100000"/>
              </a:lnSpc>
              <a:spcBef>
                <a:spcPts val="0"/>
              </a:spcBef>
              <a:spcAft>
                <a:spcPts val="0"/>
              </a:spcAft>
              <a:buClr>
                <a:schemeClr val="dk1"/>
              </a:buClr>
              <a:buSzPts val="1100"/>
              <a:buFont typeface="Arial"/>
              <a:buNone/>
            </a:pPr>
            <a:r>
              <a:rPr lang="pl-PL"/>
              <a:t>Ποιος χρησιμοποιεί ή παρέχει τις λύσεις των πελατών σήμερα; Αυτοί μπορεί να είναι πιθανοί κάτοχοι άδειας για την τεχνολογία σας.</a:t>
            </a:r>
            <a:endParaRPr/>
          </a:p>
          <a:p>
            <a:pPr indent="0" lvl="0" marL="0" rtl="0" algn="l">
              <a:lnSpc>
                <a:spcPct val="100000"/>
              </a:lnSpc>
              <a:spcBef>
                <a:spcPts val="0"/>
              </a:spcBef>
              <a:spcAft>
                <a:spcPts val="0"/>
              </a:spcAft>
              <a:buClr>
                <a:schemeClr val="dk1"/>
              </a:buClr>
              <a:buSzPts val="1100"/>
              <a:buFont typeface="Arial"/>
              <a:buNone/>
            </a:pPr>
            <a:r>
              <a:rPr lang="pl-PL"/>
              <a:t>Ποιο είναι το αποδεδειγμένο και βιώσιμο πλεονέκτημα της τεχνολογίας σας έναντι ανταγωνιστικών εναλλακτικών λύσεων που υπάρχουν σήμερα στην αγορά; Υπολογίστε ποσοτικά πόσο "καλύτερη, γρηγορότερη ή φθηνότερη" είναι η τεχνολογική σας λύση από τις ανταγωνιστικές λύσεις.</a:t>
            </a:r>
            <a:endParaRPr/>
          </a:p>
          <a:p>
            <a:pPr indent="0" lvl="0" marL="0" rtl="0" algn="l">
              <a:lnSpc>
                <a:spcPct val="100000"/>
              </a:lnSpc>
              <a:spcBef>
                <a:spcPts val="0"/>
              </a:spcBef>
              <a:spcAft>
                <a:spcPts val="0"/>
              </a:spcAft>
              <a:buClr>
                <a:schemeClr val="dk1"/>
              </a:buClr>
              <a:buSzPts val="1100"/>
              <a:buFont typeface="Arial"/>
              <a:buNone/>
            </a:pPr>
            <a:r>
              <a:rPr lang="pl-PL"/>
              <a:t>Υπάρχουν εμπόδια στην είσοδο στην αγορά; Εάν ναι, ποια είναι τα εμπόδια και πώς μπορεί να τα παραβιάσετε;</a:t>
            </a:r>
            <a:endParaRPr/>
          </a:p>
          <a:p>
            <a:pPr indent="0" lvl="0" marL="0" rtl="0" algn="l">
              <a:lnSpc>
                <a:spcPct val="100000"/>
              </a:lnSpc>
              <a:spcBef>
                <a:spcPts val="0"/>
              </a:spcBef>
              <a:spcAft>
                <a:spcPts val="0"/>
              </a:spcAft>
              <a:buClr>
                <a:schemeClr val="dk1"/>
              </a:buClr>
              <a:buSzPts val="1100"/>
              <a:buFont typeface="Arial"/>
              <a:buNone/>
            </a:pPr>
            <a:r>
              <a:rPr lang="pl-PL"/>
              <a:t>Οποιεσδήποτε άλλες προκλήσεις τεχνολογίας ή μάρκετινγκ εντοπίσατε κατά τη διάρκεια των συνεντεύξεων, όπως συμβατότητα με τις τρέχουσες διαδικασίες και διαδικασίες οργάνωσης</a:t>
            </a:r>
            <a:endParaRPr/>
          </a:p>
          <a:p>
            <a:pPr indent="0" lvl="0" marL="0" rtl="0" algn="l">
              <a:lnSpc>
                <a:spcPct val="100000"/>
              </a:lnSpc>
              <a:spcBef>
                <a:spcPts val="0"/>
              </a:spcBef>
              <a:spcAft>
                <a:spcPts val="0"/>
              </a:spcAft>
              <a:buSzPts val="1400"/>
              <a:buNone/>
            </a:pPr>
            <a:r>
              <a:t/>
            </a:r>
            <a:endParaRPr/>
          </a:p>
        </p:txBody>
      </p:sp>
      <p:sp>
        <p:nvSpPr>
          <p:cNvPr id="202" name="Google Shape;202;p8: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9: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Τύποι επενδυτών VC</a:t>
            </a:r>
            <a:endParaRPr/>
          </a:p>
        </p:txBody>
      </p:sp>
      <p:sp>
        <p:nvSpPr>
          <p:cNvPr id="208" name="Google Shape;208;p9: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showMasterSp="0" type="title">
  <p:cSld name="TITLE">
    <p:spTree>
      <p:nvGrpSpPr>
        <p:cNvPr id="29" name="Shape 29"/>
        <p:cNvGrpSpPr/>
        <p:nvPr/>
      </p:nvGrpSpPr>
      <p:grpSpPr>
        <a:xfrm>
          <a:off x="0" y="0"/>
          <a:ext cx="0" cy="0"/>
          <a:chOff x="0" y="0"/>
          <a:chExt cx="0" cy="0"/>
        </a:xfrm>
      </p:grpSpPr>
      <p:grpSp>
        <p:nvGrpSpPr>
          <p:cNvPr id="30" name="Google Shape;30;p34"/>
          <p:cNvGrpSpPr/>
          <p:nvPr/>
        </p:nvGrpSpPr>
        <p:grpSpPr>
          <a:xfrm>
            <a:off x="0" y="-8467"/>
            <a:ext cx="12192000" cy="6866467"/>
            <a:chOff x="0" y="-8467"/>
            <a:chExt cx="12192000" cy="6866467"/>
          </a:xfrm>
        </p:grpSpPr>
        <p:cxnSp>
          <p:nvCxnSpPr>
            <p:cNvPr id="31" name="Google Shape;31;p3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32" name="Google Shape;32;p3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3" name="Google Shape;33;p3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019"/>
              </a:schemeClr>
            </a:solidFill>
            <a:ln>
              <a:noFill/>
            </a:ln>
          </p:spPr>
        </p:sp>
        <p:sp>
          <p:nvSpPr>
            <p:cNvPr id="34" name="Google Shape;34;p3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5" name="Google Shape;35;p34"/>
            <p:cNvSpPr/>
            <p:nvPr/>
          </p:nvSpPr>
          <p:spPr>
            <a:xfrm>
              <a:off x="8932333" y="3048000"/>
              <a:ext cx="3259667" cy="3810000"/>
            </a:xfrm>
            <a:prstGeom prst="triangle">
              <a:avLst>
                <a:gd fmla="val 100000" name="adj"/>
              </a:avLst>
            </a:prstGeom>
            <a:solidFill>
              <a:schemeClr val="accent2">
                <a:alpha val="7098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3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477B2">
                <a:alpha val="69019"/>
              </a:srgbClr>
            </a:solidFill>
            <a:ln>
              <a:noFill/>
            </a:ln>
          </p:spPr>
        </p:sp>
        <p:sp>
          <p:nvSpPr>
            <p:cNvPr id="37" name="Google Shape;37;p3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8FA1CF">
                <a:alpha val="69019"/>
              </a:srgbClr>
            </a:solidFill>
            <a:ln>
              <a:noFill/>
            </a:ln>
          </p:spPr>
        </p:sp>
        <p:sp>
          <p:nvSpPr>
            <p:cNvPr id="38" name="Google Shape;38;p3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3921"/>
              </a:schemeClr>
            </a:solidFill>
            <a:ln>
              <a:noFill/>
            </a:ln>
          </p:spPr>
        </p:sp>
        <p:sp>
          <p:nvSpPr>
            <p:cNvPr id="39" name="Google Shape;39;p3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34"/>
            <p:cNvSpPr/>
            <p:nvPr/>
          </p:nvSpPr>
          <p:spPr>
            <a:xfrm rot="10800000">
              <a:off x="0" y="0"/>
              <a:ext cx="842596" cy="5666154"/>
            </a:xfrm>
            <a:prstGeom prst="triangle">
              <a:avLst>
                <a:gd fmla="val 100000" name="adj"/>
              </a:avLst>
            </a:prstGeom>
            <a:solidFill>
              <a:schemeClr val="accent1">
                <a:alpha val="8392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1" name="Google Shape;41;p34"/>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4"/>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43" name="Google Shape;43;p3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pic>
        <p:nvPicPr>
          <p:cNvPr id="46" name="Google Shape;46;p34"/>
          <p:cNvPicPr preferRelativeResize="0"/>
          <p:nvPr/>
        </p:nvPicPr>
        <p:blipFill rotWithShape="1">
          <a:blip r:embed="rId2">
            <a:alphaModFix/>
          </a:blip>
          <a:srcRect b="0" l="0" r="0" t="0"/>
          <a:stretch/>
        </p:blipFill>
        <p:spPr>
          <a:xfrm>
            <a:off x="5139711" y="299849"/>
            <a:ext cx="3583657" cy="788834"/>
          </a:xfrm>
          <a:prstGeom prst="rect">
            <a:avLst/>
          </a:prstGeom>
          <a:noFill/>
          <a:ln>
            <a:noFill/>
          </a:ln>
        </p:spPr>
      </p:pic>
      <p:sp>
        <p:nvSpPr>
          <p:cNvPr id="47" name="Google Shape;47;p34"/>
          <p:cNvSpPr/>
          <p:nvPr/>
        </p:nvSpPr>
        <p:spPr>
          <a:xfrm>
            <a:off x="606448" y="6455477"/>
            <a:ext cx="8648349"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pl-PL" sz="800" u="none" cap="none" strike="noStrik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b="0" i="0" sz="800" u="none" cap="none" strike="noStrike">
              <a:solidFill>
                <a:schemeClr val="dk1"/>
              </a:solidFill>
              <a:latin typeface="Trebuchet MS"/>
              <a:ea typeface="Trebuchet MS"/>
              <a:cs typeface="Trebuchet MS"/>
              <a:sym typeface="Trebuchet MS"/>
            </a:endParaRPr>
          </a:p>
        </p:txBody>
      </p:sp>
      <p:pic>
        <p:nvPicPr>
          <p:cNvPr id="48" name="Google Shape;48;p34"/>
          <p:cNvPicPr preferRelativeResize="0"/>
          <p:nvPr/>
        </p:nvPicPr>
        <p:blipFill rotWithShape="1">
          <a:blip r:embed="rId3">
            <a:alphaModFix/>
          </a:blip>
          <a:srcRect b="0" l="0" r="0" t="0"/>
          <a:stretch/>
        </p:blipFill>
        <p:spPr>
          <a:xfrm>
            <a:off x="3234239" y="312162"/>
            <a:ext cx="1447364" cy="76420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az z podpisem" type="picTx">
  <p:cSld name="PICTURE_WITH_CAPTION_TEXT">
    <p:spTree>
      <p:nvGrpSpPr>
        <p:cNvPr id="100" name="Shape 100"/>
        <p:cNvGrpSpPr/>
        <p:nvPr/>
      </p:nvGrpSpPr>
      <p:grpSpPr>
        <a:xfrm>
          <a:off x="0" y="0"/>
          <a:ext cx="0" cy="0"/>
          <a:chOff x="0" y="0"/>
          <a:chExt cx="0" cy="0"/>
        </a:xfrm>
      </p:grpSpPr>
      <p:sp>
        <p:nvSpPr>
          <p:cNvPr id="101" name="Google Shape;101;p43"/>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43"/>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103" name="Google Shape;103;p43"/>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104" name="Google Shape;104;p4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4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4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podpis">
  <p:cSld name="Tytuł i podpis">
    <p:spTree>
      <p:nvGrpSpPr>
        <p:cNvPr id="107" name="Shape 107"/>
        <p:cNvGrpSpPr/>
        <p:nvPr/>
      </p:nvGrpSpPr>
      <p:grpSpPr>
        <a:xfrm>
          <a:off x="0" y="0"/>
          <a:ext cx="0" cy="0"/>
          <a:chOff x="0" y="0"/>
          <a:chExt cx="0" cy="0"/>
        </a:xfrm>
      </p:grpSpPr>
      <p:sp>
        <p:nvSpPr>
          <p:cNvPr id="108" name="Google Shape;108;p44"/>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44"/>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0" name="Google Shape;110;p4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4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4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ferta z podpisem">
  <p:cSld name="Oferta z podpisem">
    <p:spTree>
      <p:nvGrpSpPr>
        <p:cNvPr id="113" name="Shape 113"/>
        <p:cNvGrpSpPr/>
        <p:nvPr/>
      </p:nvGrpSpPr>
      <p:grpSpPr>
        <a:xfrm>
          <a:off x="0" y="0"/>
          <a:ext cx="0" cy="0"/>
          <a:chOff x="0" y="0"/>
          <a:chExt cx="0" cy="0"/>
        </a:xfrm>
      </p:grpSpPr>
      <p:sp>
        <p:nvSpPr>
          <p:cNvPr id="114" name="Google Shape;114;p4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45"/>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6" name="Google Shape;116;p45"/>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7" name="Google Shape;117;p4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4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4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
        <p:nvSpPr>
          <p:cNvPr id="120" name="Google Shape;120;p4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1" name="Google Shape;121;p4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800" u="none" cap="none" strike="noStrike">
              <a:solidFill>
                <a:srgbClr val="8FA1CF"/>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ta nazwy">
  <p:cSld name="Karta nazwy">
    <p:spTree>
      <p:nvGrpSpPr>
        <p:cNvPr id="122" name="Shape 122"/>
        <p:cNvGrpSpPr/>
        <p:nvPr/>
      </p:nvGrpSpPr>
      <p:grpSpPr>
        <a:xfrm>
          <a:off x="0" y="0"/>
          <a:ext cx="0" cy="0"/>
          <a:chOff x="0" y="0"/>
          <a:chExt cx="0" cy="0"/>
        </a:xfrm>
      </p:grpSpPr>
      <p:sp>
        <p:nvSpPr>
          <p:cNvPr id="123" name="Google Shape;123;p46"/>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46"/>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5" name="Google Shape;125;p4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4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4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ta nazwy cytatu">
  <p:cSld name="Karta nazwy cytatu">
    <p:spTree>
      <p:nvGrpSpPr>
        <p:cNvPr id="128" name="Shape 128"/>
        <p:cNvGrpSpPr/>
        <p:nvPr/>
      </p:nvGrpSpPr>
      <p:grpSpPr>
        <a:xfrm>
          <a:off x="0" y="0"/>
          <a:ext cx="0" cy="0"/>
          <a:chOff x="0" y="0"/>
          <a:chExt cx="0" cy="0"/>
        </a:xfrm>
      </p:grpSpPr>
      <p:sp>
        <p:nvSpPr>
          <p:cNvPr id="129" name="Google Shape;129;p4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4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1" name="Google Shape;131;p4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32" name="Google Shape;132;p4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4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4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
        <p:nvSpPr>
          <p:cNvPr id="135" name="Google Shape;135;p4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36" name="Google Shape;136;p4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awda lub fałsz">
  <p:cSld name="Prawda lub fałsz">
    <p:spTree>
      <p:nvGrpSpPr>
        <p:cNvPr id="137" name="Shape 137"/>
        <p:cNvGrpSpPr/>
        <p:nvPr/>
      </p:nvGrpSpPr>
      <p:grpSpPr>
        <a:xfrm>
          <a:off x="0" y="0"/>
          <a:ext cx="0" cy="0"/>
          <a:chOff x="0" y="0"/>
          <a:chExt cx="0" cy="0"/>
        </a:xfrm>
      </p:grpSpPr>
      <p:sp>
        <p:nvSpPr>
          <p:cNvPr id="138" name="Google Shape;138;p48"/>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4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40" name="Google Shape;140;p4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41" name="Google Shape;141;p4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4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4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tekst pionowy" type="vertTx">
  <p:cSld name="VERTICAL_TEXT">
    <p:spTree>
      <p:nvGrpSpPr>
        <p:cNvPr id="144" name="Shape 144"/>
        <p:cNvGrpSpPr/>
        <p:nvPr/>
      </p:nvGrpSpPr>
      <p:grpSpPr>
        <a:xfrm>
          <a:off x="0" y="0"/>
          <a:ext cx="0" cy="0"/>
          <a:chOff x="0" y="0"/>
          <a:chExt cx="0" cy="0"/>
        </a:xfrm>
      </p:grpSpPr>
      <p:sp>
        <p:nvSpPr>
          <p:cNvPr id="145" name="Google Shape;145;p4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49"/>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47" name="Google Shape;147;p4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4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4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pionowy i tekst" type="vertTitleAndTx">
  <p:cSld name="VERTICAL_TITLE_AND_VERTICAL_TEXT">
    <p:spTree>
      <p:nvGrpSpPr>
        <p:cNvPr id="150" name="Shape 150"/>
        <p:cNvGrpSpPr/>
        <p:nvPr/>
      </p:nvGrpSpPr>
      <p:grpSpPr>
        <a:xfrm>
          <a:off x="0" y="0"/>
          <a:ext cx="0" cy="0"/>
          <a:chOff x="0" y="0"/>
          <a:chExt cx="0" cy="0"/>
        </a:xfrm>
      </p:grpSpPr>
      <p:sp>
        <p:nvSpPr>
          <p:cNvPr id="151" name="Google Shape;151;p50"/>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50"/>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53" name="Google Shape;153;p5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5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5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49" name="Shape 49"/>
        <p:cNvGrpSpPr/>
        <p:nvPr/>
      </p:nvGrpSpPr>
      <p:grpSpPr>
        <a:xfrm>
          <a:off x="0" y="0"/>
          <a:ext cx="0" cy="0"/>
          <a:chOff x="0" y="0"/>
          <a:chExt cx="0" cy="0"/>
        </a:xfrm>
      </p:grpSpPr>
      <p:sp>
        <p:nvSpPr>
          <p:cNvPr id="50" name="Google Shape;50;p3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2" name="Google Shape;52;p3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główek sekcji" type="secHead">
  <p:cSld name="SECTION_HEADER">
    <p:spTree>
      <p:nvGrpSpPr>
        <p:cNvPr id="55" name="Shape 55"/>
        <p:cNvGrpSpPr/>
        <p:nvPr/>
      </p:nvGrpSpPr>
      <p:grpSpPr>
        <a:xfrm>
          <a:off x="0" y="0"/>
          <a:ext cx="0" cy="0"/>
          <a:chOff x="0" y="0"/>
          <a:chExt cx="0" cy="0"/>
        </a:xfrm>
      </p:grpSpPr>
      <p:sp>
        <p:nvSpPr>
          <p:cNvPr id="56" name="Google Shape;56;p36"/>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6"/>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58" name="Google Shape;58;p3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wa elementy zawartości" type="twoObj">
  <p:cSld name="TWO_OBJECTS">
    <p:spTree>
      <p:nvGrpSpPr>
        <p:cNvPr id="61" name="Shape 61"/>
        <p:cNvGrpSpPr/>
        <p:nvPr/>
      </p:nvGrpSpPr>
      <p:grpSpPr>
        <a:xfrm>
          <a:off x="0" y="0"/>
          <a:ext cx="0" cy="0"/>
          <a:chOff x="0" y="0"/>
          <a:chExt cx="0" cy="0"/>
        </a:xfrm>
      </p:grpSpPr>
      <p:sp>
        <p:nvSpPr>
          <p:cNvPr id="62" name="Google Shape;62;p3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7"/>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4" name="Google Shape;64;p37"/>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5" name="Google Shape;65;p3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tekst i zawartość" type="txAndObj">
  <p:cSld name="TEXT_AND_OBJECT">
    <p:spTree>
      <p:nvGrpSpPr>
        <p:cNvPr id="68" name="Shape 68"/>
        <p:cNvGrpSpPr/>
        <p:nvPr/>
      </p:nvGrpSpPr>
      <p:grpSpPr>
        <a:xfrm>
          <a:off x="0" y="0"/>
          <a:ext cx="0" cy="0"/>
          <a:chOff x="0" y="0"/>
          <a:chExt cx="0" cy="0"/>
        </a:xfrm>
      </p:grpSpPr>
      <p:sp>
        <p:nvSpPr>
          <p:cNvPr id="69" name="Google Shape;69;p38"/>
          <p:cNvSpPr txBox="1"/>
          <p:nvPr>
            <p:ph type="title"/>
          </p:nvPr>
        </p:nvSpPr>
        <p:spPr>
          <a:xfrm>
            <a:off x="609600" y="457200"/>
            <a:ext cx="10972800" cy="13716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8"/>
          <p:cNvSpPr txBox="1"/>
          <p:nvPr>
            <p:ph idx="1" type="body"/>
          </p:nvPr>
        </p:nvSpPr>
        <p:spPr>
          <a:xfrm>
            <a:off x="609600" y="1981200"/>
            <a:ext cx="5384800" cy="38862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1" name="Google Shape;71;p38"/>
          <p:cNvSpPr txBox="1"/>
          <p:nvPr>
            <p:ph idx="2" type="body"/>
          </p:nvPr>
        </p:nvSpPr>
        <p:spPr>
          <a:xfrm>
            <a:off x="6197600" y="1981200"/>
            <a:ext cx="5384800" cy="38862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2" name="Google Shape;72;p38"/>
          <p:cNvSpPr txBox="1"/>
          <p:nvPr>
            <p:ph idx="11" type="ftr"/>
          </p:nvPr>
        </p:nvSpPr>
        <p:spPr>
          <a:xfrm>
            <a:off x="4165600" y="6248400"/>
            <a:ext cx="38608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8"/>
          <p:cNvSpPr txBox="1"/>
          <p:nvPr>
            <p:ph idx="12" type="sldNum"/>
          </p:nvPr>
        </p:nvSpPr>
        <p:spPr>
          <a:xfrm>
            <a:off x="8737600" y="6248400"/>
            <a:ext cx="2844800" cy="457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
        <p:nvSpPr>
          <p:cNvPr id="74" name="Google Shape;74;p38"/>
          <p:cNvSpPr txBox="1"/>
          <p:nvPr>
            <p:ph idx="10" type="dt"/>
          </p:nvPr>
        </p:nvSpPr>
        <p:spPr>
          <a:xfrm>
            <a:off x="609600" y="6245225"/>
            <a:ext cx="2844800" cy="4762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lko tytuł" type="titleOnly">
  <p:cSld name="TITLE_ONLY">
    <p:spTree>
      <p:nvGrpSpPr>
        <p:cNvPr id="75" name="Shape 75"/>
        <p:cNvGrpSpPr/>
        <p:nvPr/>
      </p:nvGrpSpPr>
      <p:grpSpPr>
        <a:xfrm>
          <a:off x="0" y="0"/>
          <a:ext cx="0" cy="0"/>
          <a:chOff x="0" y="0"/>
          <a:chExt cx="0" cy="0"/>
        </a:xfrm>
      </p:grpSpPr>
      <p:sp>
        <p:nvSpPr>
          <p:cNvPr id="76" name="Google Shape;76;p3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type="twoTxTwoObj">
  <p:cSld name="TWO_OBJECTS_WITH_TEXT">
    <p:spTree>
      <p:nvGrpSpPr>
        <p:cNvPr id="80" name="Shape 80"/>
        <p:cNvGrpSpPr/>
        <p:nvPr/>
      </p:nvGrpSpPr>
      <p:grpSpPr>
        <a:xfrm>
          <a:off x="0" y="0"/>
          <a:ext cx="0" cy="0"/>
          <a:chOff x="0" y="0"/>
          <a:chExt cx="0" cy="0"/>
        </a:xfrm>
      </p:grpSpPr>
      <p:sp>
        <p:nvSpPr>
          <p:cNvPr id="81" name="Google Shape;81;p4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0"/>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83" name="Google Shape;83;p40"/>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84" name="Google Shape;84;p40"/>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85" name="Google Shape;85;p40"/>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86" name="Google Shape;86;p4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4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sty" type="blank">
  <p:cSld name="BLANK">
    <p:spTree>
      <p:nvGrpSpPr>
        <p:cNvPr id="89" name="Shape 89"/>
        <p:cNvGrpSpPr/>
        <p:nvPr/>
      </p:nvGrpSpPr>
      <p:grpSpPr>
        <a:xfrm>
          <a:off x="0" y="0"/>
          <a:ext cx="0" cy="0"/>
          <a:chOff x="0" y="0"/>
          <a:chExt cx="0" cy="0"/>
        </a:xfrm>
      </p:grpSpPr>
      <p:sp>
        <p:nvSpPr>
          <p:cNvPr id="90" name="Google Shape;90;p4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4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4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wartość z podpisem" type="objTx">
  <p:cSld name="OBJECT_WITH_CAPTION_TEXT">
    <p:spTree>
      <p:nvGrpSpPr>
        <p:cNvPr id="93" name="Shape 93"/>
        <p:cNvGrpSpPr/>
        <p:nvPr/>
      </p:nvGrpSpPr>
      <p:grpSpPr>
        <a:xfrm>
          <a:off x="0" y="0"/>
          <a:ext cx="0" cy="0"/>
          <a:chOff x="0" y="0"/>
          <a:chExt cx="0" cy="0"/>
        </a:xfrm>
      </p:grpSpPr>
      <p:sp>
        <p:nvSpPr>
          <p:cNvPr id="94" name="Google Shape;94;p42"/>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2"/>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6" name="Google Shape;96;p42"/>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97" name="Google Shape;97;p4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4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4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1.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19" Type="http://schemas.openxmlformats.org/officeDocument/2006/relationships/slideLayout" Target="../slideLayouts/slideLayout17.xml"/><Relationship Id="rId6" Type="http://schemas.openxmlformats.org/officeDocument/2006/relationships/slideLayout" Target="../slideLayouts/slideLayout4.xml"/><Relationship Id="rId18" Type="http://schemas.openxmlformats.org/officeDocument/2006/relationships/slideLayout" Target="../slideLayouts/slideLayout16.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33"/>
          <p:cNvGrpSpPr/>
          <p:nvPr/>
        </p:nvGrpSpPr>
        <p:grpSpPr>
          <a:xfrm>
            <a:off x="0" y="-8467"/>
            <a:ext cx="12192000" cy="6866467"/>
            <a:chOff x="0" y="-8467"/>
            <a:chExt cx="12192000" cy="6866467"/>
          </a:xfrm>
        </p:grpSpPr>
        <p:cxnSp>
          <p:nvCxnSpPr>
            <p:cNvPr id="11" name="Google Shape;11;p33"/>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 name="Google Shape;12;p33"/>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13" name="Google Shape;13;p33"/>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019"/>
              </a:schemeClr>
            </a:solidFill>
            <a:ln>
              <a:noFill/>
            </a:ln>
          </p:spPr>
        </p:sp>
        <p:sp>
          <p:nvSpPr>
            <p:cNvPr id="14" name="Google Shape;14;p33"/>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33"/>
            <p:cNvSpPr/>
            <p:nvPr/>
          </p:nvSpPr>
          <p:spPr>
            <a:xfrm>
              <a:off x="8932333" y="3048000"/>
              <a:ext cx="3259667" cy="3810000"/>
            </a:xfrm>
            <a:prstGeom prst="triangle">
              <a:avLst>
                <a:gd fmla="val 100000" name="adj"/>
              </a:avLst>
            </a:prstGeom>
            <a:solidFill>
              <a:schemeClr val="accent2">
                <a:alpha val="7098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33"/>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477B2">
                <a:alpha val="69019"/>
              </a:srgbClr>
            </a:solidFill>
            <a:ln>
              <a:noFill/>
            </a:ln>
          </p:spPr>
        </p:sp>
        <p:sp>
          <p:nvSpPr>
            <p:cNvPr id="17" name="Google Shape;17;p33"/>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8FA1CF">
                <a:alpha val="69019"/>
              </a:srgbClr>
            </a:solidFill>
            <a:ln>
              <a:noFill/>
            </a:ln>
          </p:spPr>
        </p:sp>
        <p:sp>
          <p:nvSpPr>
            <p:cNvPr id="18" name="Google Shape;18;p33"/>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3921"/>
              </a:schemeClr>
            </a:solidFill>
            <a:ln>
              <a:noFill/>
            </a:ln>
          </p:spPr>
        </p:sp>
        <p:sp>
          <p:nvSpPr>
            <p:cNvPr id="19" name="Google Shape;19;p33"/>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33"/>
            <p:cNvSpPr/>
            <p:nvPr/>
          </p:nvSpPr>
          <p:spPr>
            <a:xfrm>
              <a:off x="0" y="4013200"/>
              <a:ext cx="448733" cy="2844800"/>
            </a:xfrm>
            <a:prstGeom prst="triangle">
              <a:avLst>
                <a:gd fmla="val 0" name="adj"/>
              </a:avLst>
            </a:prstGeom>
            <a:solidFill>
              <a:schemeClr val="accent1">
                <a:alpha val="8392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 name="Google Shape;21;p3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22" name="Google Shape;22;p3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3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3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3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pic>
        <p:nvPicPr>
          <p:cNvPr id="26" name="Google Shape;26;p33"/>
          <p:cNvPicPr preferRelativeResize="0"/>
          <p:nvPr/>
        </p:nvPicPr>
        <p:blipFill rotWithShape="1">
          <a:blip r:embed="rId1">
            <a:alphaModFix/>
          </a:blip>
          <a:srcRect b="0" l="0" r="0" t="0"/>
          <a:stretch/>
        </p:blipFill>
        <p:spPr>
          <a:xfrm>
            <a:off x="60298" y="94543"/>
            <a:ext cx="965131" cy="509589"/>
          </a:xfrm>
          <a:prstGeom prst="rect">
            <a:avLst/>
          </a:prstGeom>
          <a:noFill/>
          <a:ln>
            <a:noFill/>
          </a:ln>
        </p:spPr>
      </p:pic>
      <p:pic>
        <p:nvPicPr>
          <p:cNvPr id="27" name="Google Shape;27;p33"/>
          <p:cNvPicPr preferRelativeResize="0"/>
          <p:nvPr/>
        </p:nvPicPr>
        <p:blipFill rotWithShape="1">
          <a:blip r:embed="rId2">
            <a:alphaModFix/>
          </a:blip>
          <a:srcRect b="0" l="0" r="0" t="0"/>
          <a:stretch/>
        </p:blipFill>
        <p:spPr>
          <a:xfrm>
            <a:off x="7537647" y="147908"/>
            <a:ext cx="1830191" cy="402861"/>
          </a:xfrm>
          <a:prstGeom prst="rect">
            <a:avLst/>
          </a:prstGeom>
          <a:noFill/>
          <a:ln>
            <a:noFill/>
          </a:ln>
        </p:spPr>
      </p:pic>
      <p:sp>
        <p:nvSpPr>
          <p:cNvPr id="28" name="Google Shape;28;p33"/>
          <p:cNvSpPr/>
          <p:nvPr/>
        </p:nvSpPr>
        <p:spPr>
          <a:xfrm>
            <a:off x="606448" y="6455477"/>
            <a:ext cx="8648349"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pl-PL" sz="800" u="none" cap="none" strike="noStrik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b="0" i="0" sz="800" u="none" cap="none" strike="noStrike">
              <a:solidFill>
                <a:schemeClr val="dk1"/>
              </a:solidFill>
              <a:latin typeface="Trebuchet MS"/>
              <a:ea typeface="Trebuchet MS"/>
              <a:cs typeface="Trebuchet MS"/>
              <a:sym typeface="Trebuchet MS"/>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em-ba.co.uk/case-studies/" TargetMode="External"/><Relationship Id="rId4" Type="http://schemas.openxmlformats.org/officeDocument/2006/relationships/hyperlink" Target="https://www.bvca.co.uk/Media-and-publications/Case-Studies" TargetMode="External"/><Relationship Id="rId5" Type="http://schemas.openxmlformats.org/officeDocument/2006/relationships/hyperlink" Target="http://www.eban.org/coinvestment-compendium-2018"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
          <p:cNvSpPr txBox="1"/>
          <p:nvPr>
            <p:ph idx="1" type="subTitle"/>
          </p:nvPr>
        </p:nvSpPr>
        <p:spPr>
          <a:xfrm>
            <a:off x="1349124" y="4192148"/>
            <a:ext cx="7766936" cy="1968028"/>
          </a:xfrm>
          <a:prstGeom prst="rect">
            <a:avLst/>
          </a:prstGeom>
          <a:noFill/>
          <a:ln>
            <a:noFill/>
          </a:ln>
        </p:spPr>
        <p:txBody>
          <a:bodyPr anchorCtr="0" anchor="t" bIns="45700" lIns="91425" spcFirstLastPara="1" rIns="91425" wrap="square" tIns="45700">
            <a:normAutofit fontScale="92500" lnSpcReduction="10000"/>
          </a:bodyPr>
          <a:lstStyle/>
          <a:p>
            <a:pPr indent="0" lvl="0" marL="0" rtl="0" algn="ctr">
              <a:lnSpc>
                <a:spcPct val="100000"/>
              </a:lnSpc>
              <a:spcBef>
                <a:spcPts val="1000"/>
              </a:spcBef>
              <a:spcAft>
                <a:spcPts val="0"/>
              </a:spcAft>
              <a:buSzPct val="86486"/>
              <a:buNone/>
            </a:pPr>
            <a:r>
              <a:rPr lang="pl-PL"/>
              <a:t>Training Week 3</a:t>
            </a:r>
            <a:endParaRPr/>
          </a:p>
          <a:p>
            <a:pPr indent="0" lvl="0" marL="0" rtl="0" algn="ctr">
              <a:lnSpc>
                <a:spcPct val="100000"/>
              </a:lnSpc>
              <a:spcBef>
                <a:spcPts val="1000"/>
              </a:spcBef>
              <a:spcAft>
                <a:spcPts val="0"/>
              </a:spcAft>
              <a:buSzPct val="86486"/>
              <a:buNone/>
            </a:pPr>
            <a:r>
              <a:rPr lang="pl-PL"/>
              <a:t>Lodz, Poland (online)</a:t>
            </a:r>
            <a:endParaRPr/>
          </a:p>
          <a:p>
            <a:pPr indent="0" lvl="0" marL="0" rtl="0" algn="ctr">
              <a:lnSpc>
                <a:spcPct val="100000"/>
              </a:lnSpc>
              <a:spcBef>
                <a:spcPts val="1000"/>
              </a:spcBef>
              <a:spcAft>
                <a:spcPts val="0"/>
              </a:spcAft>
              <a:buSzPct val="86486"/>
              <a:buNone/>
            </a:pPr>
            <a:r>
              <a:t/>
            </a:r>
            <a:endParaRPr/>
          </a:p>
          <a:p>
            <a:pPr indent="0" lvl="0" marL="0" rtl="0" algn="ctr">
              <a:lnSpc>
                <a:spcPct val="100000"/>
              </a:lnSpc>
              <a:spcBef>
                <a:spcPts val="1000"/>
              </a:spcBef>
              <a:spcAft>
                <a:spcPts val="0"/>
              </a:spcAft>
              <a:buSzPct val="86486"/>
              <a:buNone/>
            </a:pPr>
            <a:r>
              <a:rPr lang="pl-PL"/>
              <a:t>Paweł Głodek PhD DSc</a:t>
            </a:r>
            <a:endParaRPr/>
          </a:p>
          <a:p>
            <a:pPr indent="0" lvl="0" marL="0" rtl="0" algn="ctr">
              <a:lnSpc>
                <a:spcPct val="100000"/>
              </a:lnSpc>
              <a:spcBef>
                <a:spcPts val="1000"/>
              </a:spcBef>
              <a:spcAft>
                <a:spcPts val="0"/>
              </a:spcAft>
              <a:buSzPct val="86486"/>
              <a:buNone/>
            </a:pPr>
            <a:r>
              <a:rPr lang="pl-PL"/>
              <a:t>Faculty of Management, University of Lodz</a:t>
            </a:r>
            <a:endParaRPr/>
          </a:p>
        </p:txBody>
      </p:sp>
      <p:sp>
        <p:nvSpPr>
          <p:cNvPr id="161" name="Google Shape;161;p1"/>
          <p:cNvSpPr txBox="1"/>
          <p:nvPr/>
        </p:nvSpPr>
        <p:spPr>
          <a:xfrm>
            <a:off x="664749" y="1953491"/>
            <a:ext cx="9135687" cy="2238657"/>
          </a:xfrm>
          <a:prstGeom prst="rect">
            <a:avLst/>
          </a:prstGeom>
          <a:noFill/>
          <a:ln>
            <a:noFill/>
          </a:ln>
        </p:spPr>
        <p:txBody>
          <a:bodyPr anchorCtr="0" anchor="b" bIns="45700" lIns="91425" spcFirstLastPara="1" rIns="91425" wrap="square" tIns="45700">
            <a:normAutofit fontScale="67500" lnSpcReduction="20000"/>
          </a:bodyPr>
          <a:lstStyle/>
          <a:p>
            <a:pPr indent="0" lvl="0" marL="0" marR="0" rtl="0" algn="ctr">
              <a:lnSpc>
                <a:spcPct val="100000"/>
              </a:lnSpc>
              <a:spcBef>
                <a:spcPts val="0"/>
              </a:spcBef>
              <a:spcAft>
                <a:spcPts val="0"/>
              </a:spcAft>
              <a:buClr>
                <a:schemeClr val="accent1"/>
              </a:buClr>
              <a:buSzPct val="100000"/>
              <a:buFont typeface="Trebuchet MS"/>
              <a:buNone/>
            </a:pPr>
            <a:r>
              <a:rPr b="0" i="0" lang="pl-PL" sz="7200" u="none" cap="none" strike="noStrike">
                <a:solidFill>
                  <a:schemeClr val="accent1"/>
                </a:solidFill>
                <a:latin typeface="Trebuchet MS"/>
                <a:ea typeface="Trebuchet MS"/>
                <a:cs typeface="Trebuchet MS"/>
                <a:sym typeface="Trebuchet MS"/>
              </a:rPr>
              <a:t>Bridging Investors, </a:t>
            </a:r>
            <a:br>
              <a:rPr b="0" i="0" lang="pl-PL" sz="7200" u="none" cap="none" strike="noStrike">
                <a:solidFill>
                  <a:schemeClr val="accent1"/>
                </a:solidFill>
                <a:latin typeface="Trebuchet MS"/>
                <a:ea typeface="Trebuchet MS"/>
                <a:cs typeface="Trebuchet MS"/>
                <a:sym typeface="Trebuchet MS"/>
              </a:rPr>
            </a:br>
            <a:r>
              <a:rPr b="0" i="0" lang="pl-PL" sz="7200" u="none" cap="none" strike="noStrike">
                <a:solidFill>
                  <a:schemeClr val="accent1"/>
                </a:solidFill>
                <a:latin typeface="Trebuchet MS"/>
                <a:ea typeface="Trebuchet MS"/>
                <a:cs typeface="Trebuchet MS"/>
                <a:sym typeface="Trebuchet MS"/>
              </a:rPr>
              <a:t>Business Angels and </a:t>
            </a:r>
            <a:br>
              <a:rPr b="0" i="0" lang="pl-PL" sz="7200" u="none" cap="none" strike="noStrike">
                <a:solidFill>
                  <a:schemeClr val="accent1"/>
                </a:solidFill>
                <a:latin typeface="Trebuchet MS"/>
                <a:ea typeface="Trebuchet MS"/>
                <a:cs typeface="Trebuchet MS"/>
                <a:sym typeface="Trebuchet MS"/>
              </a:rPr>
            </a:br>
            <a:r>
              <a:rPr b="0" i="0" lang="pl-PL" sz="7200" u="none" cap="none" strike="noStrike">
                <a:solidFill>
                  <a:schemeClr val="accent1"/>
                </a:solidFill>
                <a:latin typeface="Trebuchet MS"/>
                <a:ea typeface="Trebuchet MS"/>
                <a:cs typeface="Trebuchet MS"/>
                <a:sym typeface="Trebuchet MS"/>
              </a:rPr>
              <a:t>Digital &amp; Responsible startups</a:t>
            </a:r>
            <a:endParaRPr b="1" i="0" sz="8000" u="none" cap="none" strike="noStrike">
              <a:solidFill>
                <a:schemeClr val="accent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Venture capital – a diversified sector</a:t>
            </a:r>
            <a:endParaRPr/>
          </a:p>
        </p:txBody>
      </p:sp>
      <p:grpSp>
        <p:nvGrpSpPr>
          <p:cNvPr id="217" name="Google Shape;217;p10"/>
          <p:cNvGrpSpPr/>
          <p:nvPr/>
        </p:nvGrpSpPr>
        <p:grpSpPr>
          <a:xfrm>
            <a:off x="2155957" y="2645242"/>
            <a:ext cx="6969635" cy="3307021"/>
            <a:chOff x="134163" y="549234"/>
            <a:chExt cx="6969635" cy="3307021"/>
          </a:xfrm>
        </p:grpSpPr>
        <p:sp>
          <p:nvSpPr>
            <p:cNvPr id="218" name="Google Shape;218;p10"/>
            <p:cNvSpPr/>
            <p:nvPr/>
          </p:nvSpPr>
          <p:spPr>
            <a:xfrm>
              <a:off x="2746513" y="2028189"/>
              <a:ext cx="1828066" cy="1828066"/>
            </a:xfrm>
            <a:prstGeom prst="ellipse">
              <a:avLst/>
            </a:prstGeom>
            <a:solidFill>
              <a:srgbClr val="072B62"/>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10"/>
            <p:cNvSpPr txBox="1"/>
            <p:nvPr/>
          </p:nvSpPr>
          <p:spPr>
            <a:xfrm>
              <a:off x="3014227" y="2295903"/>
              <a:ext cx="1292638" cy="1292638"/>
            </a:xfrm>
            <a:prstGeom prst="rect">
              <a:avLst/>
            </a:prstGeom>
            <a:noFill/>
            <a:ln>
              <a:noFill/>
            </a:ln>
          </p:spPr>
          <p:txBody>
            <a:bodyPr anchorCtr="0" anchor="ctr" bIns="15225" lIns="15225" spcFirstLastPara="1" rIns="15225" wrap="square" tIns="15225">
              <a:noAutofit/>
            </a:bodyPr>
            <a:lstStyle/>
            <a:p>
              <a:pPr indent="0" lvl="0" marL="0" marR="0" rtl="0" algn="ctr">
                <a:lnSpc>
                  <a:spcPct val="90000"/>
                </a:lnSpc>
                <a:spcBef>
                  <a:spcPts val="0"/>
                </a:spcBef>
                <a:spcAft>
                  <a:spcPts val="0"/>
                </a:spcAft>
                <a:buClr>
                  <a:srgbClr val="000000"/>
                </a:buClr>
                <a:buSzPts val="2400"/>
                <a:buFont typeface="Arial"/>
                <a:buNone/>
              </a:pPr>
              <a:r>
                <a:rPr b="0" i="0" lang="pl-PL" sz="2400" u="none" cap="none" strike="noStrike">
                  <a:solidFill>
                    <a:schemeClr val="lt1"/>
                  </a:solidFill>
                  <a:latin typeface="Trebuchet MS"/>
                  <a:ea typeface="Trebuchet MS"/>
                  <a:cs typeface="Trebuchet MS"/>
                  <a:sym typeface="Trebuchet MS"/>
                </a:rPr>
                <a:t>Types of VC investors</a:t>
              </a:r>
              <a:endParaRPr b="0" i="0" sz="2400" u="none" cap="none" strike="noStrike">
                <a:solidFill>
                  <a:schemeClr val="lt1"/>
                </a:solidFill>
                <a:latin typeface="Trebuchet MS"/>
                <a:ea typeface="Trebuchet MS"/>
                <a:cs typeface="Trebuchet MS"/>
                <a:sym typeface="Trebuchet MS"/>
              </a:endParaRPr>
            </a:p>
          </p:txBody>
        </p:sp>
        <p:sp>
          <p:nvSpPr>
            <p:cNvPr id="220" name="Google Shape;220;p10"/>
            <p:cNvSpPr/>
            <p:nvPr/>
          </p:nvSpPr>
          <p:spPr>
            <a:xfrm rot="-10759920">
              <a:off x="1071326" y="2660763"/>
              <a:ext cx="1583167" cy="520998"/>
            </a:xfrm>
            <a:prstGeom prst="leftArrow">
              <a:avLst>
                <a:gd fmla="val 60000" name="adj1"/>
                <a:gd fmla="val 50000" name="adj2"/>
              </a:avLst>
            </a:prstGeom>
            <a:solidFill>
              <a:srgbClr val="2579C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10"/>
            <p:cNvSpPr/>
            <p:nvPr/>
          </p:nvSpPr>
          <p:spPr>
            <a:xfrm>
              <a:off x="134163" y="2494589"/>
              <a:ext cx="1874432" cy="834890"/>
            </a:xfrm>
            <a:prstGeom prst="roundRect">
              <a:avLst>
                <a:gd fmla="val 10000" name="adj"/>
              </a:avLst>
            </a:prstGeom>
            <a:solidFill>
              <a:srgbClr val="1A5C9B"/>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10"/>
            <p:cNvSpPr txBox="1"/>
            <p:nvPr/>
          </p:nvSpPr>
          <p:spPr>
            <a:xfrm>
              <a:off x="158616" y="2519042"/>
              <a:ext cx="1825526" cy="785984"/>
            </a:xfrm>
            <a:prstGeom prst="rect">
              <a:avLst/>
            </a:prstGeom>
            <a:noFill/>
            <a:ln>
              <a:noFill/>
            </a:ln>
          </p:spPr>
          <p:txBody>
            <a:bodyPr anchorCtr="0" anchor="ctr" bIns="43800" lIns="43800" spcFirstLastPara="1" rIns="43800" wrap="square" tIns="43800">
              <a:noAutofit/>
            </a:bodyPr>
            <a:lstStyle/>
            <a:p>
              <a:pPr indent="0" lvl="0" marL="0" marR="0" rtl="0" algn="ctr">
                <a:lnSpc>
                  <a:spcPct val="90000"/>
                </a:lnSpc>
                <a:spcBef>
                  <a:spcPts val="0"/>
                </a:spcBef>
                <a:spcAft>
                  <a:spcPts val="0"/>
                </a:spcAft>
                <a:buClr>
                  <a:srgbClr val="000000"/>
                </a:buClr>
                <a:buSzPts val="2300"/>
                <a:buFont typeface="Arial"/>
                <a:buNone/>
              </a:pPr>
              <a:r>
                <a:rPr b="0" i="0" lang="pl-PL" sz="2300" u="none" cap="none" strike="noStrike">
                  <a:solidFill>
                    <a:schemeClr val="lt1"/>
                  </a:solidFill>
                  <a:latin typeface="Trebuchet MS"/>
                  <a:ea typeface="Trebuchet MS"/>
                  <a:cs typeface="Trebuchet MS"/>
                  <a:sym typeface="Trebuchet MS"/>
                </a:rPr>
                <a:t>VC funds</a:t>
              </a:r>
              <a:endParaRPr b="0" i="0" sz="2300" u="none" cap="none" strike="noStrike">
                <a:solidFill>
                  <a:schemeClr val="lt1"/>
                </a:solidFill>
                <a:latin typeface="Trebuchet MS"/>
                <a:ea typeface="Trebuchet MS"/>
                <a:cs typeface="Trebuchet MS"/>
                <a:sym typeface="Trebuchet MS"/>
              </a:endParaRPr>
            </a:p>
          </p:txBody>
        </p:sp>
        <p:sp>
          <p:nvSpPr>
            <p:cNvPr id="223" name="Google Shape;223;p10"/>
            <p:cNvSpPr/>
            <p:nvPr/>
          </p:nvSpPr>
          <p:spPr>
            <a:xfrm rot="-5490936">
              <a:off x="3107217" y="1194406"/>
              <a:ext cx="1027952" cy="520998"/>
            </a:xfrm>
            <a:prstGeom prst="leftArrow">
              <a:avLst>
                <a:gd fmla="val 60000" name="adj1"/>
                <a:gd fmla="val 50000" name="adj2"/>
              </a:avLst>
            </a:prstGeom>
            <a:solidFill>
              <a:srgbClr val="89ABE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10"/>
            <p:cNvSpPr/>
            <p:nvPr/>
          </p:nvSpPr>
          <p:spPr>
            <a:xfrm>
              <a:off x="2582117" y="549234"/>
              <a:ext cx="2050964" cy="783749"/>
            </a:xfrm>
            <a:prstGeom prst="roundRect">
              <a:avLst>
                <a:gd fmla="val 10000" name="adj"/>
              </a:avLst>
            </a:prstGeom>
            <a:solidFill>
              <a:srgbClr val="749CDB"/>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10"/>
            <p:cNvSpPr txBox="1"/>
            <p:nvPr/>
          </p:nvSpPr>
          <p:spPr>
            <a:xfrm>
              <a:off x="2605072" y="572189"/>
              <a:ext cx="2005054" cy="737839"/>
            </a:xfrm>
            <a:prstGeom prst="rect">
              <a:avLst/>
            </a:prstGeom>
            <a:noFill/>
            <a:ln>
              <a:noFill/>
            </a:ln>
          </p:spPr>
          <p:txBody>
            <a:bodyPr anchorCtr="0" anchor="ctr" bIns="43800" lIns="43800" spcFirstLastPara="1" rIns="43800" wrap="square" tIns="43800">
              <a:noAutofit/>
            </a:bodyPr>
            <a:lstStyle/>
            <a:p>
              <a:pPr indent="0" lvl="0" marL="0" marR="0" rtl="0" algn="ctr">
                <a:lnSpc>
                  <a:spcPct val="90000"/>
                </a:lnSpc>
                <a:spcBef>
                  <a:spcPts val="0"/>
                </a:spcBef>
                <a:spcAft>
                  <a:spcPts val="0"/>
                </a:spcAft>
                <a:buClr>
                  <a:srgbClr val="000000"/>
                </a:buClr>
                <a:buSzPts val="2300"/>
                <a:buFont typeface="Arial"/>
                <a:buNone/>
              </a:pPr>
              <a:r>
                <a:rPr b="0" i="0" lang="pl-PL" sz="2300" u="none" cap="none" strike="noStrike">
                  <a:solidFill>
                    <a:schemeClr val="lt1"/>
                  </a:solidFill>
                  <a:latin typeface="Trebuchet MS"/>
                  <a:ea typeface="Trebuchet MS"/>
                  <a:cs typeface="Trebuchet MS"/>
                  <a:sym typeface="Trebuchet MS"/>
                </a:rPr>
                <a:t>Business Angels</a:t>
              </a:r>
              <a:endParaRPr b="0" i="0" sz="2300" u="none" cap="none" strike="noStrike">
                <a:solidFill>
                  <a:schemeClr val="lt1"/>
                </a:solidFill>
                <a:latin typeface="Trebuchet MS"/>
                <a:ea typeface="Trebuchet MS"/>
                <a:cs typeface="Trebuchet MS"/>
                <a:sym typeface="Trebuchet MS"/>
              </a:endParaRPr>
            </a:p>
          </p:txBody>
        </p:sp>
        <p:sp>
          <p:nvSpPr>
            <p:cNvPr id="226" name="Google Shape;226;p10"/>
            <p:cNvSpPr/>
            <p:nvPr/>
          </p:nvSpPr>
          <p:spPr>
            <a:xfrm rot="-7176">
              <a:off x="4665924" y="2677986"/>
              <a:ext cx="1569543" cy="520998"/>
            </a:xfrm>
            <a:prstGeom prst="leftArrow">
              <a:avLst>
                <a:gd fmla="val 60000" name="adj1"/>
                <a:gd fmla="val 50000" name="adj2"/>
              </a:avLst>
            </a:prstGeom>
            <a:solidFill>
              <a:srgbClr val="89ABE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0"/>
            <p:cNvSpPr/>
            <p:nvPr/>
          </p:nvSpPr>
          <p:spPr>
            <a:xfrm>
              <a:off x="5367135" y="2556810"/>
              <a:ext cx="1736663" cy="760074"/>
            </a:xfrm>
            <a:prstGeom prst="roundRect">
              <a:avLst>
                <a:gd fmla="val 10000" name="adj"/>
              </a:avLst>
            </a:prstGeom>
            <a:solidFill>
              <a:srgbClr val="749CDB"/>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10"/>
            <p:cNvSpPr txBox="1"/>
            <p:nvPr/>
          </p:nvSpPr>
          <p:spPr>
            <a:xfrm>
              <a:off x="5389397" y="2579072"/>
              <a:ext cx="1692139" cy="715550"/>
            </a:xfrm>
            <a:prstGeom prst="rect">
              <a:avLst/>
            </a:prstGeom>
            <a:noFill/>
            <a:ln>
              <a:noFill/>
            </a:ln>
          </p:spPr>
          <p:txBody>
            <a:bodyPr anchorCtr="0" anchor="ctr" bIns="43800" lIns="43800" spcFirstLastPara="1" rIns="43800" wrap="square" tIns="43800">
              <a:noAutofit/>
            </a:bodyPr>
            <a:lstStyle/>
            <a:p>
              <a:pPr indent="0" lvl="0" marL="0" marR="0" rtl="0" algn="ctr">
                <a:lnSpc>
                  <a:spcPct val="90000"/>
                </a:lnSpc>
                <a:spcBef>
                  <a:spcPts val="0"/>
                </a:spcBef>
                <a:spcAft>
                  <a:spcPts val="0"/>
                </a:spcAft>
                <a:buClr>
                  <a:srgbClr val="000000"/>
                </a:buClr>
                <a:buSzPts val="2300"/>
                <a:buFont typeface="Arial"/>
                <a:buNone/>
              </a:pPr>
              <a:r>
                <a:rPr b="0" i="0" lang="pl-PL" sz="2300" u="none" cap="none" strike="noStrike">
                  <a:solidFill>
                    <a:schemeClr val="lt1"/>
                  </a:solidFill>
                  <a:latin typeface="Trebuchet MS"/>
                  <a:ea typeface="Trebuchet MS"/>
                  <a:cs typeface="Trebuchet MS"/>
                  <a:sym typeface="Trebuchet MS"/>
                </a:rPr>
                <a:t>Corporate VC</a:t>
              </a:r>
              <a:endParaRPr b="0" i="0" sz="1400" u="none" cap="none" strike="noStrike">
                <a:solidFill>
                  <a:srgbClr val="000000"/>
                </a:solidFill>
                <a:latin typeface="Arial"/>
                <a:ea typeface="Arial"/>
                <a:cs typeface="Arial"/>
                <a:sym typeface="Arial"/>
              </a:endParaRPr>
            </a:p>
          </p:txBody>
        </p:sp>
      </p:grpSp>
      <p:sp>
        <p:nvSpPr>
          <p:cNvPr id="229" name="Google Shape;229;p10"/>
          <p:cNvSpPr/>
          <p:nvPr/>
        </p:nvSpPr>
        <p:spPr>
          <a:xfrm>
            <a:off x="283464" y="3127248"/>
            <a:ext cx="1581912" cy="2459736"/>
          </a:xfrm>
          <a:prstGeom prst="roundRect">
            <a:avLst>
              <a:gd fmla="val 16667" name="adj"/>
            </a:avLst>
          </a:prstGeom>
          <a:solidFill>
            <a:schemeClr val="lt1"/>
          </a:solidFill>
          <a:ln cap="rnd" cmpd="sng" w="19050">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pl-PL" sz="1600" u="none" cap="none" strike="noStrike">
                <a:solidFill>
                  <a:schemeClr val="dk1"/>
                </a:solidFill>
                <a:latin typeface="Trebuchet MS"/>
                <a:ea typeface="Trebuchet MS"/>
                <a:cs typeface="Trebuchet MS"/>
                <a:sym typeface="Trebuchet MS"/>
              </a:rPr>
              <a:t>- Private VC</a:t>
            </a:r>
            <a:endParaRPr b="0" i="0" sz="1400" u="none" cap="none" strike="noStrike">
              <a:solidFill>
                <a:srgbClr val="000000"/>
              </a:solidFill>
              <a:latin typeface="Arial"/>
              <a:ea typeface="Arial"/>
              <a:cs typeface="Arial"/>
              <a:sym typeface="Arial"/>
            </a:endParaRPr>
          </a:p>
          <a:p>
            <a:pPr indent="-182563" lvl="0" marL="182563"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State/gov. sponsored VC</a:t>
            </a:r>
            <a:endParaRPr b="0" i="0" sz="1400" u="none" cap="none" strike="noStrike">
              <a:solidFill>
                <a:srgbClr val="000000"/>
              </a:solidFill>
              <a:latin typeface="Arial"/>
              <a:ea typeface="Arial"/>
              <a:cs typeface="Arial"/>
              <a:sym typeface="Arial"/>
            </a:endParaRPr>
          </a:p>
          <a:p>
            <a:pPr indent="-182563" lvl="0" marL="182563"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Seed funds</a:t>
            </a:r>
            <a:endParaRPr b="0" i="0" sz="1600" u="none" cap="none" strike="noStrike">
              <a:solidFill>
                <a:schemeClr val="dk1"/>
              </a:solidFill>
              <a:latin typeface="Trebuchet MS"/>
              <a:ea typeface="Trebuchet MS"/>
              <a:cs typeface="Trebuchet MS"/>
              <a:sym typeface="Trebuchet MS"/>
            </a:endParaRPr>
          </a:p>
          <a:p>
            <a:pPr indent="-182563" lvl="0" marL="182563"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University sponsored</a:t>
            </a:r>
            <a:endParaRPr b="0" i="0" sz="1600" u="none" cap="none" strike="noStrike">
              <a:solidFill>
                <a:schemeClr val="dk1"/>
              </a:solidFill>
              <a:latin typeface="Trebuchet MS"/>
              <a:ea typeface="Trebuchet MS"/>
              <a:cs typeface="Trebuchet MS"/>
              <a:sym typeface="Trebuchet MS"/>
            </a:endParaRPr>
          </a:p>
          <a:p>
            <a:pPr indent="-182563" lvl="0" marL="182563"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Other…</a:t>
            </a:r>
            <a:endParaRPr b="0" i="0" sz="14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chemeClr val="dk1"/>
              </a:buClr>
              <a:buSzPts val="1600"/>
              <a:buFont typeface="Trebuchet MS"/>
              <a:buNone/>
            </a:pPr>
            <a:r>
              <a:t/>
            </a:r>
            <a:endParaRPr b="0" i="0" sz="16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rebuchet MS"/>
              <a:ea typeface="Trebuchet MS"/>
              <a:cs typeface="Trebuchet MS"/>
              <a:sym typeface="Trebuchet MS"/>
            </a:endParaRPr>
          </a:p>
        </p:txBody>
      </p:sp>
      <p:sp>
        <p:nvSpPr>
          <p:cNvPr id="230" name="Google Shape;230;p10"/>
          <p:cNvSpPr/>
          <p:nvPr/>
        </p:nvSpPr>
        <p:spPr>
          <a:xfrm>
            <a:off x="1683466" y="1335786"/>
            <a:ext cx="2819401" cy="1520952"/>
          </a:xfrm>
          <a:prstGeom prst="roundRect">
            <a:avLst>
              <a:gd fmla="val 16667" name="adj"/>
            </a:avLst>
          </a:prstGeom>
          <a:solidFill>
            <a:schemeClr val="lt1"/>
          </a:solidFill>
          <a:ln cap="rnd" cmpd="sng" w="19050">
            <a:solidFill>
              <a:schemeClr val="accent2"/>
            </a:solidFill>
            <a:prstDash val="solid"/>
            <a:round/>
            <a:headEnd len="sm" w="sm" type="none"/>
            <a:tailEnd len="sm" w="sm" type="none"/>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Full-time/part-time BA</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Portfolio BA</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Income seeking BA</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Wealth Maximising BA</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Other…</a:t>
            </a:r>
            <a:endParaRPr b="0" i="0" sz="14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chemeClr val="dk1"/>
              </a:buClr>
              <a:buSzPts val="1600"/>
              <a:buFont typeface="Trebuchet MS"/>
              <a:buNone/>
            </a:pPr>
            <a:r>
              <a:t/>
            </a:r>
            <a:endParaRPr b="0" i="0" sz="16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rebuchet MS"/>
              <a:ea typeface="Trebuchet MS"/>
              <a:cs typeface="Trebuchet MS"/>
              <a:sym typeface="Trebuchet MS"/>
            </a:endParaRPr>
          </a:p>
        </p:txBody>
      </p:sp>
      <p:sp>
        <p:nvSpPr>
          <p:cNvPr id="231" name="Google Shape;231;p10"/>
          <p:cNvSpPr/>
          <p:nvPr/>
        </p:nvSpPr>
        <p:spPr>
          <a:xfrm>
            <a:off x="7508192" y="1737360"/>
            <a:ext cx="2819401" cy="2238756"/>
          </a:xfrm>
          <a:prstGeom prst="roundRect">
            <a:avLst>
              <a:gd fmla="val 16667" name="adj"/>
            </a:avLst>
          </a:prstGeom>
          <a:solidFill>
            <a:schemeClr val="lt1"/>
          </a:solidFill>
          <a:ln cap="rnd" cmpd="sng" w="19050">
            <a:solidFill>
              <a:schemeClr val="accent2"/>
            </a:solidFill>
            <a:prstDash val="solid"/>
            <a:round/>
            <a:headEnd len="sm" w="sm" type="none"/>
            <a:tailEnd len="sm" w="sm" type="none"/>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Various industry background: IT, pharma, bio-tech etc.</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One-/multicompany VC</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Separate entity/internal company venture</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Trebuchet MS"/>
              <a:buChar char="-"/>
            </a:pPr>
            <a:r>
              <a:rPr b="0" i="0" lang="pl-PL" sz="1600" u="none" cap="none" strike="noStrike">
                <a:solidFill>
                  <a:schemeClr val="dk1"/>
                </a:solidFill>
                <a:latin typeface="Trebuchet MS"/>
                <a:ea typeface="Trebuchet MS"/>
                <a:cs typeface="Trebuchet MS"/>
                <a:sym typeface="Trebuchet MS"/>
              </a:rPr>
              <a:t>Other…</a:t>
            </a:r>
            <a:endParaRPr b="0" i="0" sz="14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chemeClr val="dk1"/>
              </a:buClr>
              <a:buSzPts val="1600"/>
              <a:buFont typeface="Trebuchet MS"/>
              <a:buNone/>
            </a:pPr>
            <a:r>
              <a:t/>
            </a:r>
            <a:endParaRPr b="0" i="0" sz="16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Venture Capital</a:t>
            </a:r>
            <a:endParaRPr/>
          </a:p>
        </p:txBody>
      </p:sp>
      <p:sp>
        <p:nvSpPr>
          <p:cNvPr id="237" name="Google Shape;237;p11"/>
          <p:cNvSpPr txBox="1"/>
          <p:nvPr>
            <p:ph idx="1" type="body"/>
          </p:nvPr>
        </p:nvSpPr>
        <p:spPr>
          <a:xfrm>
            <a:off x="1243584" y="1600200"/>
            <a:ext cx="8967216" cy="4925144"/>
          </a:xfrm>
          <a:prstGeom prst="rect">
            <a:avLst/>
          </a:prstGeom>
          <a:noFill/>
          <a:ln>
            <a:noFill/>
          </a:ln>
        </p:spPr>
        <p:txBody>
          <a:bodyPr anchorCtr="0" anchor="t" bIns="45700" lIns="91425" spcFirstLastPara="1" rIns="91425" wrap="square" tIns="45700">
            <a:normAutofit fontScale="92500" lnSpcReduction="10000"/>
          </a:bodyPr>
          <a:lstStyle/>
          <a:p>
            <a:pPr indent="-273050" lvl="0" marL="273050" rtl="0" algn="l">
              <a:lnSpc>
                <a:spcPct val="100000"/>
              </a:lnSpc>
              <a:spcBef>
                <a:spcPts val="0"/>
              </a:spcBef>
              <a:spcAft>
                <a:spcPts val="0"/>
              </a:spcAft>
              <a:buSzPct val="79999"/>
              <a:buFont typeface="Noto Sans Symbols"/>
              <a:buChar char="▪"/>
            </a:pPr>
            <a:r>
              <a:rPr lang="pl-PL"/>
              <a:t>It is provided by investors, who may be individual persons (business angels) or financial institutions (venture capital funds)</a:t>
            </a:r>
            <a:endParaRPr/>
          </a:p>
          <a:p>
            <a:pPr indent="-273050" lvl="0" marL="273050" rtl="0" algn="l">
              <a:lnSpc>
                <a:spcPct val="100000"/>
              </a:lnSpc>
              <a:spcBef>
                <a:spcPts val="200"/>
              </a:spcBef>
              <a:spcAft>
                <a:spcPts val="0"/>
              </a:spcAft>
              <a:buSzPct val="79999"/>
              <a:buFont typeface="Noto Sans Symbols"/>
              <a:buChar char="▪"/>
            </a:pPr>
            <a:r>
              <a:rPr lang="pl-PL"/>
              <a:t>Investors can enter with their capital (investment) at various stages of the venture's development </a:t>
            </a:r>
            <a:endParaRPr/>
          </a:p>
          <a:p>
            <a:pPr indent="-273050" lvl="1" marL="673100" rtl="0" algn="l">
              <a:lnSpc>
                <a:spcPct val="100000"/>
              </a:lnSpc>
              <a:spcBef>
                <a:spcPts val="200"/>
              </a:spcBef>
              <a:spcAft>
                <a:spcPts val="0"/>
              </a:spcAft>
              <a:buSzPct val="80000"/>
              <a:buFont typeface="Noto Sans Symbols"/>
              <a:buChar char="▪"/>
            </a:pPr>
            <a:r>
              <a:rPr lang="pl-PL" sz="1400"/>
              <a:t>They usually receive shares in the venture and control part of their profits</a:t>
            </a:r>
            <a:endParaRPr sz="1400"/>
          </a:p>
          <a:p>
            <a:pPr indent="-188468" lvl="0" marL="273050" rtl="0" algn="l">
              <a:lnSpc>
                <a:spcPct val="100000"/>
              </a:lnSpc>
              <a:spcBef>
                <a:spcPts val="200"/>
              </a:spcBef>
              <a:spcAft>
                <a:spcPts val="0"/>
              </a:spcAft>
              <a:buSzPct val="79999"/>
              <a:buFont typeface="Noto Sans Symbols"/>
              <a:buNone/>
            </a:pPr>
            <a:r>
              <a:t/>
            </a:r>
            <a:endParaRPr/>
          </a:p>
          <a:p>
            <a:pPr indent="-188468" lvl="0" marL="273050" rtl="0" algn="l">
              <a:lnSpc>
                <a:spcPct val="100000"/>
              </a:lnSpc>
              <a:spcBef>
                <a:spcPts val="200"/>
              </a:spcBef>
              <a:spcAft>
                <a:spcPts val="0"/>
              </a:spcAft>
              <a:buSzPct val="79999"/>
              <a:buFont typeface="Noto Sans Symbols"/>
              <a:buNone/>
            </a:pPr>
            <a:r>
              <a:t/>
            </a:r>
            <a:endParaRPr/>
          </a:p>
          <a:p>
            <a:pPr indent="-188468" lvl="0" marL="273050" rtl="0" algn="l">
              <a:lnSpc>
                <a:spcPct val="100000"/>
              </a:lnSpc>
              <a:spcBef>
                <a:spcPts val="200"/>
              </a:spcBef>
              <a:spcAft>
                <a:spcPts val="0"/>
              </a:spcAft>
              <a:buSzPct val="79999"/>
              <a:buFont typeface="Noto Sans Symbols"/>
              <a:buNone/>
            </a:pPr>
            <a:r>
              <a:t/>
            </a:r>
            <a:endParaRPr/>
          </a:p>
          <a:p>
            <a:pPr indent="-188468" lvl="0" marL="273050" rtl="0" algn="l">
              <a:lnSpc>
                <a:spcPct val="100000"/>
              </a:lnSpc>
              <a:spcBef>
                <a:spcPts val="200"/>
              </a:spcBef>
              <a:spcAft>
                <a:spcPts val="0"/>
              </a:spcAft>
              <a:buSzPct val="79999"/>
              <a:buFont typeface="Noto Sans Symbols"/>
              <a:buNone/>
            </a:pPr>
            <a:r>
              <a:t/>
            </a:r>
            <a:endParaRPr/>
          </a:p>
          <a:p>
            <a:pPr indent="-188468" lvl="0" marL="273050" rtl="0" algn="l">
              <a:lnSpc>
                <a:spcPct val="100000"/>
              </a:lnSpc>
              <a:spcBef>
                <a:spcPts val="200"/>
              </a:spcBef>
              <a:spcAft>
                <a:spcPts val="0"/>
              </a:spcAft>
              <a:buSzPct val="79999"/>
              <a:buFont typeface="Noto Sans Symbols"/>
              <a:buNone/>
            </a:pPr>
            <a:r>
              <a:t/>
            </a:r>
            <a:endParaRPr/>
          </a:p>
          <a:p>
            <a:pPr indent="-188468" lvl="0" marL="273050" rtl="0" algn="l">
              <a:lnSpc>
                <a:spcPct val="100000"/>
              </a:lnSpc>
              <a:spcBef>
                <a:spcPts val="200"/>
              </a:spcBef>
              <a:spcAft>
                <a:spcPts val="0"/>
              </a:spcAft>
              <a:buSzPct val="79999"/>
              <a:buFont typeface="Noto Sans Symbols"/>
              <a:buNone/>
            </a:pPr>
            <a:r>
              <a:t/>
            </a:r>
            <a:endParaRPr/>
          </a:p>
          <a:p>
            <a:pPr indent="-188468" lvl="0" marL="273050" rtl="0" algn="l">
              <a:lnSpc>
                <a:spcPct val="100000"/>
              </a:lnSpc>
              <a:spcBef>
                <a:spcPts val="200"/>
              </a:spcBef>
              <a:spcAft>
                <a:spcPts val="0"/>
              </a:spcAft>
              <a:buSzPct val="79999"/>
              <a:buFont typeface="Noto Sans Symbols"/>
              <a:buNone/>
            </a:pPr>
            <a:r>
              <a:t/>
            </a:r>
            <a:endParaRPr/>
          </a:p>
          <a:p>
            <a:pPr indent="-188468" lvl="0" marL="273050" rtl="0" algn="l">
              <a:lnSpc>
                <a:spcPct val="100000"/>
              </a:lnSpc>
              <a:spcBef>
                <a:spcPts val="200"/>
              </a:spcBef>
              <a:spcAft>
                <a:spcPts val="0"/>
              </a:spcAft>
              <a:buSzPct val="79999"/>
              <a:buFont typeface="Noto Sans Symbols"/>
              <a:buNone/>
            </a:pPr>
            <a:r>
              <a:t/>
            </a:r>
            <a:endParaRPr/>
          </a:p>
          <a:p>
            <a:pPr indent="-273050" lvl="0" marL="273050" rtl="0" algn="l">
              <a:lnSpc>
                <a:spcPct val="100000"/>
              </a:lnSpc>
              <a:spcBef>
                <a:spcPts val="200"/>
              </a:spcBef>
              <a:spcAft>
                <a:spcPts val="0"/>
              </a:spcAft>
              <a:buSzPct val="79999"/>
              <a:buFont typeface="Noto Sans Symbols"/>
              <a:buChar char="▪"/>
            </a:pPr>
            <a:r>
              <a:rPr lang="pl-PL"/>
              <a:t>Investors participate in project management</a:t>
            </a:r>
            <a:endParaRPr/>
          </a:p>
          <a:p>
            <a:pPr indent="-273050" lvl="1" marL="730250" rtl="0" algn="l">
              <a:lnSpc>
                <a:spcPct val="100000"/>
              </a:lnSpc>
              <a:spcBef>
                <a:spcPts val="200"/>
              </a:spcBef>
              <a:spcAft>
                <a:spcPts val="0"/>
              </a:spcAft>
              <a:buSzPct val="79999"/>
              <a:buFont typeface="Noto Sans Symbols"/>
              <a:buChar char="▪"/>
            </a:pPr>
            <a:r>
              <a:rPr lang="pl-PL" sz="1800"/>
              <a:t>Investor supervision</a:t>
            </a:r>
            <a:endParaRPr sz="1800"/>
          </a:p>
          <a:p>
            <a:pPr indent="-273050" lvl="1" marL="730250" rtl="0" algn="l">
              <a:lnSpc>
                <a:spcPct val="100000"/>
              </a:lnSpc>
              <a:spcBef>
                <a:spcPts val="200"/>
              </a:spcBef>
              <a:spcAft>
                <a:spcPts val="0"/>
              </a:spcAft>
              <a:buSzPct val="79999"/>
              <a:buFont typeface="Noto Sans Symbols"/>
              <a:buChar char="▪"/>
            </a:pPr>
            <a:r>
              <a:rPr lang="pl-PL" sz="1800"/>
              <a:t>Advisory assistance, contacts, promotion, or help in management</a:t>
            </a:r>
            <a:endParaRPr sz="1800"/>
          </a:p>
          <a:p>
            <a:pPr indent="-273050" lvl="0" marL="273050" rtl="0" algn="l">
              <a:lnSpc>
                <a:spcPct val="100000"/>
              </a:lnSpc>
              <a:spcBef>
                <a:spcPts val="200"/>
              </a:spcBef>
              <a:spcAft>
                <a:spcPts val="0"/>
              </a:spcAft>
              <a:buSzPct val="79999"/>
              <a:buFont typeface="Noto Sans Symbols"/>
              <a:buChar char="▪"/>
            </a:pPr>
            <a:r>
              <a:rPr lang="pl-PL"/>
              <a:t>Investors expect a high return on their investment because they bear a high risk (innovation, new companies), which requires a high return potential</a:t>
            </a:r>
            <a:endParaRPr/>
          </a:p>
          <a:p>
            <a:pPr indent="-273050" lvl="1" marL="673100" rtl="0" algn="l">
              <a:lnSpc>
                <a:spcPct val="100000"/>
              </a:lnSpc>
              <a:spcBef>
                <a:spcPts val="200"/>
              </a:spcBef>
              <a:spcAft>
                <a:spcPts val="0"/>
              </a:spcAft>
              <a:buSzPct val="189628"/>
              <a:buFont typeface="Noto Sans Symbols"/>
              <a:buChar char="▪"/>
            </a:pPr>
            <a:r>
              <a:rPr lang="pl-PL"/>
              <a:t>60-100% in the early stages, and even 30-50% in the later stages..</a:t>
            </a:r>
            <a:endParaRPr sz="1200"/>
          </a:p>
          <a:p>
            <a:pPr indent="-258318" lvl="0" marL="342900" rtl="0" algn="l">
              <a:lnSpc>
                <a:spcPct val="100000"/>
              </a:lnSpc>
              <a:spcBef>
                <a:spcPts val="1200"/>
              </a:spcBef>
              <a:spcAft>
                <a:spcPts val="0"/>
              </a:spcAft>
              <a:buSzPct val="79999"/>
              <a:buNone/>
            </a:pPr>
            <a:r>
              <a:t/>
            </a:r>
            <a:endParaRPr/>
          </a:p>
        </p:txBody>
      </p:sp>
      <p:grpSp>
        <p:nvGrpSpPr>
          <p:cNvPr id="238" name="Google Shape;238;p11"/>
          <p:cNvGrpSpPr/>
          <p:nvPr/>
        </p:nvGrpSpPr>
        <p:grpSpPr>
          <a:xfrm>
            <a:off x="2639616" y="3216132"/>
            <a:ext cx="6912768" cy="1581021"/>
            <a:chOff x="1115616" y="2856091"/>
            <a:chExt cx="6912768" cy="1581021"/>
          </a:xfrm>
        </p:grpSpPr>
        <p:sp>
          <p:nvSpPr>
            <p:cNvPr id="239" name="Google Shape;239;p11"/>
            <p:cNvSpPr/>
            <p:nvPr/>
          </p:nvSpPr>
          <p:spPr>
            <a:xfrm>
              <a:off x="1115616" y="3170764"/>
              <a:ext cx="2376264" cy="1008112"/>
            </a:xfrm>
            <a:prstGeom prst="ellipse">
              <a:avLst/>
            </a:prstGeom>
            <a:solidFill>
              <a:schemeClr val="accent1"/>
            </a:solidFill>
            <a:ln cap="rnd" cmpd="sng" w="19050">
              <a:solidFill>
                <a:srgbClr val="364A7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Company</a:t>
              </a:r>
              <a:endParaRPr b="0" i="0" sz="1800" u="none" cap="none" strike="noStrike">
                <a:solidFill>
                  <a:schemeClr val="lt1"/>
                </a:solidFill>
                <a:latin typeface="Trebuchet MS"/>
                <a:ea typeface="Trebuchet MS"/>
                <a:cs typeface="Trebuchet MS"/>
                <a:sym typeface="Trebuchet MS"/>
              </a:endParaRPr>
            </a:p>
          </p:txBody>
        </p:sp>
        <p:sp>
          <p:nvSpPr>
            <p:cNvPr id="240" name="Google Shape;240;p11"/>
            <p:cNvSpPr/>
            <p:nvPr/>
          </p:nvSpPr>
          <p:spPr>
            <a:xfrm>
              <a:off x="5652120" y="3116728"/>
              <a:ext cx="2376264" cy="1008112"/>
            </a:xfrm>
            <a:prstGeom prst="ellipse">
              <a:avLst/>
            </a:prstGeom>
            <a:solidFill>
              <a:schemeClr val="accent3"/>
            </a:solidFill>
            <a:ln cap="rnd" cmpd="sng" w="19050">
              <a:solidFill>
                <a:srgbClr val="1D5C9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Investor </a:t>
              </a:r>
              <a:endParaRPr b="0" i="0" sz="1800" u="none" cap="none" strike="noStrike">
                <a:solidFill>
                  <a:schemeClr val="lt1"/>
                </a:solidFill>
                <a:latin typeface="Trebuchet MS"/>
                <a:ea typeface="Trebuchet MS"/>
                <a:cs typeface="Trebuchet MS"/>
                <a:sym typeface="Trebuchet MS"/>
              </a:endParaRPr>
            </a:p>
          </p:txBody>
        </p:sp>
        <p:sp>
          <p:nvSpPr>
            <p:cNvPr id="241" name="Google Shape;241;p11"/>
            <p:cNvSpPr/>
            <p:nvPr/>
          </p:nvSpPr>
          <p:spPr>
            <a:xfrm>
              <a:off x="3275856" y="2856091"/>
              <a:ext cx="2592288" cy="504056"/>
            </a:xfrm>
            <a:prstGeom prst="curvedDownArrow">
              <a:avLst>
                <a:gd fmla="val 25000" name="adj1"/>
                <a:gd fmla="val 82751" name="adj2"/>
                <a:gd fmla="val 25000" name="adj3"/>
              </a:avLst>
            </a:prstGeom>
            <a:solidFill>
              <a:schemeClr val="accent4"/>
            </a:solidFill>
            <a:ln cap="rnd" cmpd="sng" w="19050">
              <a:solidFill>
                <a:srgbClr val="5C687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242" name="Google Shape;242;p11"/>
            <p:cNvSpPr/>
            <p:nvPr/>
          </p:nvSpPr>
          <p:spPr>
            <a:xfrm rot="10800000">
              <a:off x="3203848" y="3933056"/>
              <a:ext cx="2592288" cy="504056"/>
            </a:xfrm>
            <a:prstGeom prst="curvedDownArrow">
              <a:avLst>
                <a:gd fmla="val 25000" name="adj1"/>
                <a:gd fmla="val 82751" name="adj2"/>
                <a:gd fmla="val 25000" name="adj3"/>
              </a:avLst>
            </a:prstGeom>
            <a:solidFill>
              <a:schemeClr val="accent4"/>
            </a:solidFill>
            <a:ln cap="rnd" cmpd="sng" w="19050">
              <a:solidFill>
                <a:srgbClr val="5C687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243" name="Google Shape;243;p11"/>
            <p:cNvSpPr txBox="1"/>
            <p:nvPr/>
          </p:nvSpPr>
          <p:spPr>
            <a:xfrm>
              <a:off x="3941930" y="3947148"/>
              <a:ext cx="1278142"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pl-PL" sz="1800" u="none" cap="none" strike="noStrike">
                  <a:solidFill>
                    <a:schemeClr val="dk1"/>
                  </a:solidFill>
                  <a:latin typeface="Trebuchet MS"/>
                  <a:ea typeface="Trebuchet MS"/>
                  <a:cs typeface="Trebuchet MS"/>
                  <a:sym typeface="Trebuchet MS"/>
                </a:rPr>
                <a:t>Money</a:t>
              </a:r>
              <a:endParaRPr b="0" i="0" sz="1800" u="none" cap="none" strike="noStrike">
                <a:solidFill>
                  <a:schemeClr val="dk1"/>
                </a:solidFill>
                <a:latin typeface="Trebuchet MS"/>
                <a:ea typeface="Trebuchet MS"/>
                <a:cs typeface="Trebuchet MS"/>
                <a:sym typeface="Trebuchet MS"/>
              </a:endParaRPr>
            </a:p>
          </p:txBody>
        </p:sp>
        <p:sp>
          <p:nvSpPr>
            <p:cNvPr id="244" name="Google Shape;244;p11"/>
            <p:cNvSpPr txBox="1"/>
            <p:nvPr/>
          </p:nvSpPr>
          <p:spPr>
            <a:xfrm>
              <a:off x="3941930" y="2923453"/>
              <a:ext cx="1116124" cy="33855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pl-PL" sz="1600" u="none" cap="none" strike="noStrike">
                  <a:solidFill>
                    <a:schemeClr val="dk1"/>
                  </a:solidFill>
                  <a:latin typeface="Trebuchet MS"/>
                  <a:ea typeface="Trebuchet MS"/>
                  <a:cs typeface="Trebuchet MS"/>
                  <a:sym typeface="Trebuchet MS"/>
                </a:rPr>
                <a:t>Shares</a:t>
              </a:r>
              <a:endParaRPr b="0" i="0" sz="1600" u="none" cap="none" strike="noStrike">
                <a:solidFill>
                  <a:schemeClr val="dk1"/>
                </a:solidFill>
                <a:latin typeface="Trebuchet MS"/>
                <a:ea typeface="Trebuchet MS"/>
                <a:cs typeface="Trebuchet MS"/>
                <a:sym typeface="Trebuchet MS"/>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Business Angels</a:t>
            </a:r>
            <a:endParaRPr/>
          </a:p>
        </p:txBody>
      </p:sp>
      <p:sp>
        <p:nvSpPr>
          <p:cNvPr id="250" name="Google Shape;250;p12"/>
          <p:cNvSpPr txBox="1"/>
          <p:nvPr>
            <p:ph idx="1" type="body"/>
          </p:nvPr>
        </p:nvSpPr>
        <p:spPr>
          <a:xfrm>
            <a:off x="677334" y="1648525"/>
            <a:ext cx="8596668" cy="4624259"/>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440"/>
              <a:buChar char="►"/>
            </a:pPr>
            <a:r>
              <a:rPr lang="pl-PL"/>
              <a:t>Private, informal investors who invest part of their financial resources in new, promising, innovative small and medium enterprises.</a:t>
            </a:r>
            <a:endParaRPr/>
          </a:p>
          <a:p>
            <a:pPr indent="-342900" lvl="0" marL="342900" rtl="0" algn="l">
              <a:lnSpc>
                <a:spcPct val="100000"/>
              </a:lnSpc>
              <a:spcBef>
                <a:spcPts val="1000"/>
              </a:spcBef>
              <a:spcAft>
                <a:spcPts val="0"/>
              </a:spcAft>
              <a:buSzPts val="1440"/>
              <a:buChar char="►"/>
            </a:pPr>
            <a:r>
              <a:rPr lang="pl-PL"/>
              <a:t>They invest private funds</a:t>
            </a:r>
            <a:endParaRPr/>
          </a:p>
          <a:p>
            <a:pPr indent="-285750" lvl="1" marL="742950" rtl="0" algn="l">
              <a:lnSpc>
                <a:spcPct val="100000"/>
              </a:lnSpc>
              <a:spcBef>
                <a:spcPts val="1000"/>
              </a:spcBef>
              <a:spcAft>
                <a:spcPts val="0"/>
              </a:spcAft>
              <a:buSzPts val="1280"/>
              <a:buChar char="►"/>
            </a:pPr>
            <a:r>
              <a:rPr lang="pl-PL"/>
              <a:t>Usually the amount of 200,000 € to approx. 2 million</a:t>
            </a:r>
            <a:endParaRPr/>
          </a:p>
          <a:p>
            <a:pPr indent="-342900" lvl="0" marL="342900" rtl="0" algn="l">
              <a:lnSpc>
                <a:spcPct val="100000"/>
              </a:lnSpc>
              <a:spcBef>
                <a:spcPts val="1000"/>
              </a:spcBef>
              <a:spcAft>
                <a:spcPts val="0"/>
              </a:spcAft>
              <a:buSzPts val="1440"/>
              <a:buChar char="►"/>
            </a:pPr>
            <a:r>
              <a:rPr lang="pl-PL"/>
              <a:t>Investments usually targeted at the early stages of business life</a:t>
            </a:r>
            <a:endParaRPr/>
          </a:p>
          <a:p>
            <a:pPr indent="-342900" lvl="0" marL="342900" rtl="0" algn="l">
              <a:lnSpc>
                <a:spcPct val="100000"/>
              </a:lnSpc>
              <a:spcBef>
                <a:spcPts val="1000"/>
              </a:spcBef>
              <a:spcAft>
                <a:spcPts val="0"/>
              </a:spcAft>
              <a:buSzPts val="1440"/>
              <a:buChar char="►"/>
            </a:pPr>
            <a:r>
              <a:rPr lang="pl-PL"/>
              <a:t>They often do not intend to publicly disclose their investment activities</a:t>
            </a:r>
            <a:endParaRPr/>
          </a:p>
          <a:p>
            <a:pPr indent="-342900" lvl="0" marL="342900" rtl="0" algn="l">
              <a:lnSpc>
                <a:spcPct val="100000"/>
              </a:lnSpc>
              <a:spcBef>
                <a:spcPts val="1000"/>
              </a:spcBef>
              <a:spcAft>
                <a:spcPts val="0"/>
              </a:spcAft>
              <a:buSzPts val="1440"/>
              <a:buChar char="►"/>
            </a:pPr>
            <a:r>
              <a:rPr lang="pl-PL"/>
              <a:t>People with professional experience related to business</a:t>
            </a:r>
            <a:endParaRPr/>
          </a:p>
          <a:p>
            <a:pPr indent="-285750" lvl="1" marL="742950" rtl="0" algn="l">
              <a:lnSpc>
                <a:spcPct val="100000"/>
              </a:lnSpc>
              <a:spcBef>
                <a:spcPts val="1000"/>
              </a:spcBef>
              <a:spcAft>
                <a:spcPts val="0"/>
              </a:spcAft>
              <a:buSzPts val="1280"/>
              <a:buChar char="►"/>
            </a:pPr>
            <a:r>
              <a:rPr lang="pl-PL"/>
              <a:t>Entrepreneurs (various industries), managers, lawyers ...</a:t>
            </a:r>
            <a:endParaRPr/>
          </a:p>
          <a:p>
            <a:pPr indent="-285750" lvl="1" marL="742950" rtl="0" algn="l">
              <a:lnSpc>
                <a:spcPct val="100000"/>
              </a:lnSpc>
              <a:spcBef>
                <a:spcPts val="1000"/>
              </a:spcBef>
              <a:spcAft>
                <a:spcPts val="0"/>
              </a:spcAft>
              <a:buSzPts val="1280"/>
              <a:buChar char="►"/>
            </a:pPr>
            <a:r>
              <a:rPr lang="pl-PL"/>
              <a:t>They have the potential to advise on building a business</a:t>
            </a:r>
            <a:endParaRPr/>
          </a:p>
          <a:p>
            <a:pPr indent="-285750" lvl="1" marL="742950" rtl="0" algn="l">
              <a:lnSpc>
                <a:spcPct val="100000"/>
              </a:lnSpc>
              <a:spcBef>
                <a:spcPts val="1000"/>
              </a:spcBef>
              <a:spcAft>
                <a:spcPts val="0"/>
              </a:spcAft>
              <a:buSzPts val="1280"/>
              <a:buChar char="►"/>
            </a:pPr>
            <a:r>
              <a:rPr lang="pl-PL"/>
              <a:t>Oriented to the success of the venture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13"/>
          <p:cNvSpPr txBox="1"/>
          <p:nvPr>
            <p:ph type="title"/>
          </p:nvPr>
        </p:nvSpPr>
        <p:spPr>
          <a:xfrm>
            <a:off x="609600" y="457200"/>
            <a:ext cx="10972800" cy="13716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Diversification of Business Angels</a:t>
            </a:r>
            <a:endParaRPr/>
          </a:p>
        </p:txBody>
      </p:sp>
      <p:sp>
        <p:nvSpPr>
          <p:cNvPr id="256" name="Google Shape;256;p13"/>
          <p:cNvSpPr/>
          <p:nvPr>
            <p:ph idx="1" type="body"/>
          </p:nvPr>
        </p:nvSpPr>
        <p:spPr>
          <a:xfrm>
            <a:off x="867379" y="1909645"/>
            <a:ext cx="2475547" cy="3675063"/>
          </a:xfrm>
          <a:prstGeom prst="flowChartAlternateProcess">
            <a:avLst/>
          </a:prstGeom>
          <a:solidFill>
            <a:srgbClr val="D3E5F6"/>
          </a:solid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440"/>
              <a:buNone/>
            </a:pPr>
            <a:r>
              <a:rPr lang="pl-PL"/>
              <a:t>Various BA types</a:t>
            </a:r>
            <a:endParaRPr/>
          </a:p>
          <a:p>
            <a:pPr indent="-285750" lvl="0" marL="285750" rtl="0" algn="l">
              <a:lnSpc>
                <a:spcPct val="90000"/>
              </a:lnSpc>
              <a:spcBef>
                <a:spcPts val="1000"/>
              </a:spcBef>
              <a:spcAft>
                <a:spcPts val="0"/>
              </a:spcAft>
              <a:buSzPts val="1440"/>
              <a:buFont typeface="Trebuchet MS"/>
              <a:buChar char="-"/>
            </a:pPr>
            <a:r>
              <a:rPr lang="pl-PL"/>
              <a:t>Full-time/part-time BA</a:t>
            </a:r>
            <a:endParaRPr/>
          </a:p>
          <a:p>
            <a:pPr indent="-285750" lvl="0" marL="285750" rtl="0" algn="l">
              <a:lnSpc>
                <a:spcPct val="90000"/>
              </a:lnSpc>
              <a:spcBef>
                <a:spcPts val="1000"/>
              </a:spcBef>
              <a:spcAft>
                <a:spcPts val="0"/>
              </a:spcAft>
              <a:buSzPts val="1440"/>
              <a:buFont typeface="Trebuchet MS"/>
              <a:buChar char="-"/>
            </a:pPr>
            <a:r>
              <a:rPr lang="pl-PL"/>
              <a:t>Various industry backgrounds</a:t>
            </a:r>
            <a:endParaRPr/>
          </a:p>
          <a:p>
            <a:pPr indent="-285750" lvl="0" marL="285750" rtl="0" algn="l">
              <a:lnSpc>
                <a:spcPct val="90000"/>
              </a:lnSpc>
              <a:spcBef>
                <a:spcPts val="1000"/>
              </a:spcBef>
              <a:spcAft>
                <a:spcPts val="0"/>
              </a:spcAft>
              <a:buSzPts val="1440"/>
              <a:buFont typeface="Trebuchet MS"/>
              <a:buChar char="-"/>
            </a:pPr>
            <a:r>
              <a:rPr lang="pl-PL"/>
              <a:t>Various professional backgrounds</a:t>
            </a:r>
            <a:endParaRPr/>
          </a:p>
          <a:p>
            <a:pPr indent="-285750" lvl="0" marL="285750" rtl="0" algn="l">
              <a:lnSpc>
                <a:spcPct val="90000"/>
              </a:lnSpc>
              <a:spcBef>
                <a:spcPts val="1000"/>
              </a:spcBef>
              <a:spcAft>
                <a:spcPts val="0"/>
              </a:spcAft>
              <a:buSzPts val="1440"/>
              <a:buFont typeface="Trebuchet MS"/>
              <a:buChar char="-"/>
            </a:pPr>
            <a:r>
              <a:rPr lang="pl-PL"/>
              <a:t>Various strategies of investing</a:t>
            </a:r>
            <a:endParaRPr/>
          </a:p>
          <a:p>
            <a:pPr indent="-378460" lvl="0" marL="469900" rtl="0" algn="l">
              <a:lnSpc>
                <a:spcPct val="90000"/>
              </a:lnSpc>
              <a:spcBef>
                <a:spcPts val="1000"/>
              </a:spcBef>
              <a:spcAft>
                <a:spcPts val="0"/>
              </a:spcAft>
              <a:buSzPts val="1440"/>
              <a:buNone/>
            </a:pPr>
            <a:r>
              <a:t/>
            </a:r>
            <a:endParaRPr/>
          </a:p>
          <a:p>
            <a:pPr indent="-378460" lvl="0" marL="469900" rtl="0" algn="l">
              <a:lnSpc>
                <a:spcPct val="90000"/>
              </a:lnSpc>
              <a:spcBef>
                <a:spcPts val="1000"/>
              </a:spcBef>
              <a:spcAft>
                <a:spcPts val="0"/>
              </a:spcAft>
              <a:buSzPts val="1440"/>
              <a:buNone/>
            </a:pPr>
            <a:r>
              <a:t/>
            </a:r>
            <a:endParaRPr/>
          </a:p>
        </p:txBody>
      </p:sp>
      <p:grpSp>
        <p:nvGrpSpPr>
          <p:cNvPr id="257" name="Google Shape;257;p13"/>
          <p:cNvGrpSpPr/>
          <p:nvPr/>
        </p:nvGrpSpPr>
        <p:grpSpPr>
          <a:xfrm>
            <a:off x="4335251" y="1426354"/>
            <a:ext cx="5636054" cy="4843519"/>
            <a:chOff x="1237467" y="216986"/>
            <a:chExt cx="5636054" cy="4843519"/>
          </a:xfrm>
        </p:grpSpPr>
        <p:sp>
          <p:nvSpPr>
            <p:cNvPr id="258" name="Google Shape;258;p13"/>
            <p:cNvSpPr/>
            <p:nvPr/>
          </p:nvSpPr>
          <p:spPr>
            <a:xfrm>
              <a:off x="3214478" y="2045108"/>
              <a:ext cx="1691198" cy="1579457"/>
            </a:xfrm>
            <a:prstGeom prst="ellipse">
              <a:avLst/>
            </a:prstGeom>
            <a:solidFill>
              <a:schemeClr val="accent1"/>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13"/>
            <p:cNvSpPr txBox="1"/>
            <p:nvPr/>
          </p:nvSpPr>
          <p:spPr>
            <a:xfrm>
              <a:off x="3462148" y="2276414"/>
              <a:ext cx="1195858" cy="1116845"/>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rgbClr val="000000"/>
                </a:buClr>
                <a:buSzPts val="2400"/>
                <a:buFont typeface="Arial"/>
                <a:buNone/>
              </a:pPr>
              <a:r>
                <a:rPr b="0" i="0" lang="pl-PL" sz="2400" u="none" cap="none" strike="noStrike">
                  <a:solidFill>
                    <a:schemeClr val="lt1"/>
                  </a:solidFill>
                  <a:latin typeface="Trebuchet MS"/>
                  <a:ea typeface="Trebuchet MS"/>
                  <a:cs typeface="Trebuchet MS"/>
                  <a:sym typeface="Trebuchet MS"/>
                </a:rPr>
                <a:t>Possible focus on…</a:t>
              </a:r>
              <a:endParaRPr b="0" i="0" sz="1400" u="none" cap="none" strike="noStrike">
                <a:solidFill>
                  <a:srgbClr val="000000"/>
                </a:solidFill>
                <a:latin typeface="Arial"/>
                <a:ea typeface="Arial"/>
                <a:cs typeface="Arial"/>
                <a:sym typeface="Arial"/>
              </a:endParaRPr>
            </a:p>
          </p:txBody>
        </p:sp>
        <p:sp>
          <p:nvSpPr>
            <p:cNvPr id="260" name="Google Shape;260;p13"/>
            <p:cNvSpPr/>
            <p:nvPr/>
          </p:nvSpPr>
          <p:spPr>
            <a:xfrm rot="-5400000">
              <a:off x="3947282" y="1588549"/>
              <a:ext cx="225591" cy="500243"/>
            </a:xfrm>
            <a:prstGeom prst="rightArrow">
              <a:avLst>
                <a:gd fmla="val 60000" name="adj1"/>
                <a:gd fmla="val 50000" name="adj2"/>
              </a:avLst>
            </a:prstGeom>
            <a:solidFill>
              <a:srgbClr val="AFB7D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13"/>
            <p:cNvSpPr txBox="1"/>
            <p:nvPr/>
          </p:nvSpPr>
          <p:spPr>
            <a:xfrm rot="-5400000">
              <a:off x="3981121" y="1722437"/>
              <a:ext cx="157914" cy="300145"/>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p:txBody>
        </p:sp>
        <p:sp>
          <p:nvSpPr>
            <p:cNvPr id="262" name="Google Shape;262;p13"/>
            <p:cNvSpPr/>
            <p:nvPr/>
          </p:nvSpPr>
          <p:spPr>
            <a:xfrm>
              <a:off x="3203256" y="216986"/>
              <a:ext cx="1713643" cy="1402477"/>
            </a:xfrm>
            <a:prstGeom prst="ellipse">
              <a:avLst/>
            </a:prstGeom>
            <a:solidFill>
              <a:schemeClr val="accent1"/>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13"/>
            <p:cNvSpPr txBox="1"/>
            <p:nvPr/>
          </p:nvSpPr>
          <p:spPr>
            <a:xfrm>
              <a:off x="3454213" y="422374"/>
              <a:ext cx="1211729" cy="991701"/>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rgbClr val="000000"/>
                </a:buClr>
                <a:buSzPts val="1400"/>
                <a:buFont typeface="Arial"/>
                <a:buNone/>
              </a:pPr>
              <a:r>
                <a:rPr b="0" i="0" lang="pl-PL" sz="1400" u="none" cap="none" strike="noStrike">
                  <a:solidFill>
                    <a:schemeClr val="lt1"/>
                  </a:solidFill>
                  <a:latin typeface="Trebuchet MS"/>
                  <a:ea typeface="Trebuchet MS"/>
                  <a:cs typeface="Trebuchet MS"/>
                  <a:sym typeface="Trebuchet MS"/>
                </a:rPr>
                <a:t>Advice</a:t>
              </a:r>
              <a:endParaRPr b="0" i="0" sz="1400" u="none" cap="none" strike="noStrike">
                <a:solidFill>
                  <a:srgbClr val="000000"/>
                </a:solidFill>
                <a:latin typeface="Arial"/>
                <a:ea typeface="Arial"/>
                <a:cs typeface="Arial"/>
                <a:sym typeface="Arial"/>
              </a:endParaRPr>
            </a:p>
          </p:txBody>
        </p:sp>
        <p:sp>
          <p:nvSpPr>
            <p:cNvPr id="264" name="Google Shape;264;p13"/>
            <p:cNvSpPr/>
            <p:nvPr/>
          </p:nvSpPr>
          <p:spPr>
            <a:xfrm rot="-1080000">
              <a:off x="4933572" y="2268062"/>
              <a:ext cx="202125" cy="500243"/>
            </a:xfrm>
            <a:prstGeom prst="rightArrow">
              <a:avLst>
                <a:gd fmla="val 60000" name="adj1"/>
                <a:gd fmla="val 50000" name="adj2"/>
              </a:avLst>
            </a:prstGeom>
            <a:solidFill>
              <a:srgbClr val="AFB7D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3"/>
            <p:cNvSpPr txBox="1"/>
            <p:nvPr/>
          </p:nvSpPr>
          <p:spPr>
            <a:xfrm rot="-1080000">
              <a:off x="4935056" y="2377480"/>
              <a:ext cx="141488" cy="300145"/>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p:txBody>
        </p:sp>
        <p:sp>
          <p:nvSpPr>
            <p:cNvPr id="266" name="Google Shape;266;p13"/>
            <p:cNvSpPr/>
            <p:nvPr/>
          </p:nvSpPr>
          <p:spPr>
            <a:xfrm>
              <a:off x="5165719" y="1468147"/>
              <a:ext cx="1707802" cy="1459990"/>
            </a:xfrm>
            <a:prstGeom prst="ellipse">
              <a:avLst/>
            </a:prstGeom>
            <a:solidFill>
              <a:schemeClr val="accent1"/>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13"/>
            <p:cNvSpPr txBox="1"/>
            <p:nvPr/>
          </p:nvSpPr>
          <p:spPr>
            <a:xfrm>
              <a:off x="5415821" y="1681958"/>
              <a:ext cx="1207598" cy="1032368"/>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rgbClr val="000000"/>
                </a:buClr>
                <a:buSzPts val="1400"/>
                <a:buFont typeface="Arial"/>
                <a:buNone/>
              </a:pPr>
              <a:r>
                <a:rPr b="0" i="0" lang="pl-PL" sz="1400" u="none" cap="none" strike="noStrike">
                  <a:solidFill>
                    <a:schemeClr val="lt1"/>
                  </a:solidFill>
                  <a:latin typeface="Trebuchet MS"/>
                  <a:ea typeface="Trebuchet MS"/>
                  <a:cs typeface="Trebuchet MS"/>
                  <a:sym typeface="Trebuchet MS"/>
                </a:rPr>
                <a:t>Business development</a:t>
              </a:r>
              <a:endParaRPr b="0" i="0" sz="1400" u="none" cap="none" strike="noStrike">
                <a:solidFill>
                  <a:srgbClr val="000000"/>
                </a:solidFill>
                <a:latin typeface="Arial"/>
                <a:ea typeface="Arial"/>
                <a:cs typeface="Arial"/>
                <a:sym typeface="Arial"/>
              </a:endParaRPr>
            </a:p>
          </p:txBody>
        </p:sp>
        <p:sp>
          <p:nvSpPr>
            <p:cNvPr id="268" name="Google Shape;268;p13"/>
            <p:cNvSpPr/>
            <p:nvPr/>
          </p:nvSpPr>
          <p:spPr>
            <a:xfrm rot="3193430">
              <a:off x="4557186" y="3432776"/>
              <a:ext cx="273544" cy="500243"/>
            </a:xfrm>
            <a:prstGeom prst="rightArrow">
              <a:avLst>
                <a:gd fmla="val 60000" name="adj1"/>
                <a:gd fmla="val 50000" name="adj2"/>
              </a:avLst>
            </a:prstGeom>
            <a:solidFill>
              <a:srgbClr val="AFB7D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13"/>
            <p:cNvSpPr txBox="1"/>
            <p:nvPr/>
          </p:nvSpPr>
          <p:spPr>
            <a:xfrm rot="3193430">
              <a:off x="4573652" y="3499960"/>
              <a:ext cx="191481" cy="300145"/>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p:txBody>
        </p:sp>
        <p:sp>
          <p:nvSpPr>
            <p:cNvPr id="270" name="Google Shape;270;p13"/>
            <p:cNvSpPr/>
            <p:nvPr/>
          </p:nvSpPr>
          <p:spPr>
            <a:xfrm>
              <a:off x="4403840" y="3824751"/>
              <a:ext cx="1696252" cy="1209398"/>
            </a:xfrm>
            <a:prstGeom prst="ellipse">
              <a:avLst/>
            </a:prstGeom>
            <a:solidFill>
              <a:schemeClr val="accent1"/>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13"/>
            <p:cNvSpPr txBox="1"/>
            <p:nvPr/>
          </p:nvSpPr>
          <p:spPr>
            <a:xfrm>
              <a:off x="4652250" y="4001863"/>
              <a:ext cx="1199432" cy="855174"/>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rgbClr val="000000"/>
                </a:buClr>
                <a:buSzPts val="1400"/>
                <a:buFont typeface="Arial"/>
                <a:buNone/>
              </a:pPr>
              <a:r>
                <a:rPr b="0" i="0" lang="pl-PL" sz="1400" u="none" cap="none" strike="noStrike">
                  <a:solidFill>
                    <a:schemeClr val="lt1"/>
                  </a:solidFill>
                  <a:latin typeface="Trebuchet MS"/>
                  <a:ea typeface="Trebuchet MS"/>
                  <a:cs typeface="Trebuchet MS"/>
                  <a:sym typeface="Trebuchet MS"/>
                </a:rPr>
                <a:t>Work</a:t>
              </a:r>
              <a:endParaRPr b="0" i="0" sz="1400" u="none" cap="none" strike="noStrike">
                <a:solidFill>
                  <a:schemeClr val="lt1"/>
                </a:solidFill>
                <a:latin typeface="Trebuchet MS"/>
                <a:ea typeface="Trebuchet MS"/>
                <a:cs typeface="Trebuchet MS"/>
                <a:sym typeface="Trebuchet MS"/>
              </a:endParaRPr>
            </a:p>
          </p:txBody>
        </p:sp>
        <p:sp>
          <p:nvSpPr>
            <p:cNvPr id="272" name="Google Shape;272;p13"/>
            <p:cNvSpPr/>
            <p:nvPr/>
          </p:nvSpPr>
          <p:spPr>
            <a:xfrm rot="7579915">
              <a:off x="3318202" y="3421818"/>
              <a:ext cx="252487" cy="500243"/>
            </a:xfrm>
            <a:prstGeom prst="rightArrow">
              <a:avLst>
                <a:gd fmla="val 60000" name="adj1"/>
                <a:gd fmla="val 50000" name="adj2"/>
              </a:avLst>
            </a:prstGeom>
            <a:solidFill>
              <a:srgbClr val="AFB7D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txBox="1"/>
            <p:nvPr/>
          </p:nvSpPr>
          <p:spPr>
            <a:xfrm rot="-3220085">
              <a:off x="3378513" y="3491357"/>
              <a:ext cx="176741" cy="300145"/>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p:txBody>
        </p:sp>
        <p:sp>
          <p:nvSpPr>
            <p:cNvPr id="274" name="Google Shape;274;p13"/>
            <p:cNvSpPr/>
            <p:nvPr/>
          </p:nvSpPr>
          <p:spPr>
            <a:xfrm>
              <a:off x="1995026" y="3798391"/>
              <a:ext cx="1784648" cy="1262114"/>
            </a:xfrm>
            <a:prstGeom prst="ellipse">
              <a:avLst/>
            </a:prstGeom>
            <a:solidFill>
              <a:schemeClr val="accent1"/>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3"/>
            <p:cNvSpPr txBox="1"/>
            <p:nvPr/>
          </p:nvSpPr>
          <p:spPr>
            <a:xfrm>
              <a:off x="2256382" y="3983223"/>
              <a:ext cx="1261936" cy="89245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rgbClr val="000000"/>
                </a:buClr>
                <a:buSzPts val="1400"/>
                <a:buFont typeface="Arial"/>
                <a:buNone/>
              </a:pPr>
              <a:r>
                <a:rPr b="0" i="0" lang="pl-PL" sz="1400" u="none" cap="none" strike="noStrike">
                  <a:solidFill>
                    <a:schemeClr val="lt1"/>
                  </a:solidFill>
                  <a:latin typeface="Trebuchet MS"/>
                  <a:ea typeface="Trebuchet MS"/>
                  <a:cs typeface="Trebuchet MS"/>
                  <a:sym typeface="Trebuchet MS"/>
                </a:rPr>
                <a:t>Portfolio creation</a:t>
              </a:r>
              <a:endParaRPr b="0" i="0" sz="1400" u="none" cap="none" strike="noStrike">
                <a:solidFill>
                  <a:schemeClr val="lt1"/>
                </a:solidFill>
                <a:latin typeface="Trebuchet MS"/>
                <a:ea typeface="Trebuchet MS"/>
                <a:cs typeface="Trebuchet MS"/>
                <a:sym typeface="Trebuchet MS"/>
              </a:endParaRPr>
            </a:p>
          </p:txBody>
        </p:sp>
        <p:sp>
          <p:nvSpPr>
            <p:cNvPr id="276" name="Google Shape;276;p13"/>
            <p:cNvSpPr/>
            <p:nvPr/>
          </p:nvSpPr>
          <p:spPr>
            <a:xfrm rot="-9720000">
              <a:off x="2977796" y="2266687"/>
              <a:ext cx="206987" cy="500243"/>
            </a:xfrm>
            <a:prstGeom prst="rightArrow">
              <a:avLst>
                <a:gd fmla="val 60000" name="adj1"/>
                <a:gd fmla="val 50000" name="adj2"/>
              </a:avLst>
            </a:prstGeom>
            <a:solidFill>
              <a:srgbClr val="AFB7D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3"/>
            <p:cNvSpPr txBox="1"/>
            <p:nvPr/>
          </p:nvSpPr>
          <p:spPr>
            <a:xfrm rot="1080000">
              <a:off x="3038372" y="2376330"/>
              <a:ext cx="144891" cy="300145"/>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p:txBody>
        </p:sp>
        <p:sp>
          <p:nvSpPr>
            <p:cNvPr id="278" name="Google Shape;278;p13"/>
            <p:cNvSpPr/>
            <p:nvPr/>
          </p:nvSpPr>
          <p:spPr>
            <a:xfrm>
              <a:off x="1237467" y="1563326"/>
              <a:ext cx="1726135" cy="1269633"/>
            </a:xfrm>
            <a:prstGeom prst="ellipse">
              <a:avLst/>
            </a:prstGeom>
            <a:solidFill>
              <a:schemeClr val="accent1"/>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9" name="Google Shape;279;p13"/>
            <p:cNvSpPr txBox="1"/>
            <p:nvPr/>
          </p:nvSpPr>
          <p:spPr>
            <a:xfrm>
              <a:off x="1490254" y="1749259"/>
              <a:ext cx="1220561" cy="897767"/>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rgbClr val="000000"/>
                </a:buClr>
                <a:buSzPts val="1400"/>
                <a:buFont typeface="Arial"/>
                <a:buNone/>
              </a:pPr>
              <a:r>
                <a:rPr b="0" i="0" lang="pl-PL" sz="1400" u="none" cap="none" strike="noStrike">
                  <a:solidFill>
                    <a:schemeClr val="lt1"/>
                  </a:solidFill>
                  <a:latin typeface="Trebuchet MS"/>
                  <a:ea typeface="Trebuchet MS"/>
                  <a:cs typeface="Trebuchet MS"/>
                  <a:sym typeface="Trebuchet MS"/>
                </a:rPr>
                <a:t>Cash creation</a:t>
              </a:r>
              <a:endParaRPr b="0" i="0" sz="1400" u="none" cap="none" strike="noStrike">
                <a:solidFill>
                  <a:schemeClr val="lt1"/>
                </a:solidFill>
                <a:latin typeface="Trebuchet MS"/>
                <a:ea typeface="Trebuchet MS"/>
                <a:cs typeface="Trebuchet MS"/>
                <a:sym typeface="Trebuchet MS"/>
              </a:endParaRPr>
            </a:p>
          </p:txBody>
        </p:sp>
      </p:gr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Venture capital funds</a:t>
            </a:r>
            <a:br>
              <a:rPr lang="pl-PL"/>
            </a:br>
            <a:r>
              <a:rPr lang="pl-PL" sz="2800"/>
              <a:t>General description</a:t>
            </a:r>
            <a:endParaRPr/>
          </a:p>
        </p:txBody>
      </p:sp>
      <p:sp>
        <p:nvSpPr>
          <p:cNvPr id="285" name="Google Shape;285;p14"/>
          <p:cNvSpPr txBox="1"/>
          <p:nvPr>
            <p:ph idx="1" type="body"/>
          </p:nvPr>
        </p:nvSpPr>
        <p:spPr>
          <a:xfrm>
            <a:off x="677334" y="2029969"/>
            <a:ext cx="8596668" cy="4011394"/>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440"/>
              <a:buChar char="►"/>
            </a:pPr>
            <a:r>
              <a:rPr lang="pl-PL"/>
              <a:t>Venture capital funds are private equity investment vehicles that seek to invest in firms that have high-risk/high-return profiles, based on a company's size, assets, and stage of product development.</a:t>
            </a:r>
            <a:endParaRPr/>
          </a:p>
          <a:p>
            <a:pPr indent="-342900" lvl="0" marL="342900" rtl="0" algn="l">
              <a:lnSpc>
                <a:spcPct val="100000"/>
              </a:lnSpc>
              <a:spcBef>
                <a:spcPts val="1000"/>
              </a:spcBef>
              <a:spcAft>
                <a:spcPts val="0"/>
              </a:spcAft>
              <a:buSzPts val="1440"/>
              <a:buChar char="►"/>
            </a:pPr>
            <a:r>
              <a:rPr lang="pl-PL"/>
              <a:t>Venture capital funds differ other investment funds in that they focus on a very specific type of early-stage investment. All firms that receive venture capital investments have high-growth potential, are risky, and have a long investment horizon. Venture capital funds take a more active role in their investments by providing guidance and often holding a board seat.</a:t>
            </a:r>
            <a:endParaRPr/>
          </a:p>
          <a:p>
            <a:pPr indent="-342900" lvl="0" marL="342900" rtl="0" algn="l">
              <a:lnSpc>
                <a:spcPct val="100000"/>
              </a:lnSpc>
              <a:spcBef>
                <a:spcPts val="1000"/>
              </a:spcBef>
              <a:spcAft>
                <a:spcPts val="0"/>
              </a:spcAft>
              <a:buSzPts val="1440"/>
              <a:buChar char="►"/>
            </a:pPr>
            <a:r>
              <a:rPr lang="pl-PL"/>
              <a:t>Venture capital funds have portfolio returns that resemble a barbell approach to investing. Many of VC funds make small investments on a wide variety of young companies, assuming that at least part of tchem will achieve high growth and reward the fund with a comparatively large payout at the end.</a:t>
            </a:r>
            <a:endParaRPr/>
          </a:p>
        </p:txBody>
      </p:sp>
      <p:sp>
        <p:nvSpPr>
          <p:cNvPr id="286" name="Google Shape;286;p14"/>
          <p:cNvSpPr txBox="1"/>
          <p:nvPr/>
        </p:nvSpPr>
        <p:spPr>
          <a:xfrm>
            <a:off x="5852160" y="5806440"/>
            <a:ext cx="4846320"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pl-PL" sz="1200" u="none" cap="none" strike="noStrike">
                <a:solidFill>
                  <a:schemeClr val="dk1"/>
                </a:solidFill>
                <a:latin typeface="Trebuchet MS"/>
                <a:ea typeface="Trebuchet MS"/>
                <a:cs typeface="Trebuchet MS"/>
                <a:sym typeface="Trebuchet MS"/>
              </a:rPr>
              <a:t>Based on https://www.investopedia.com/terms/v/vcfund.asp</a:t>
            </a:r>
            <a:endParaRPr b="0" i="0" sz="12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Types of venture capital funds</a:t>
            </a:r>
            <a:endParaRPr/>
          </a:p>
        </p:txBody>
      </p:sp>
      <p:sp>
        <p:nvSpPr>
          <p:cNvPr id="292" name="Google Shape;292;p1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251459" lvl="0" marL="342900" rtl="0" algn="l">
              <a:lnSpc>
                <a:spcPct val="100000"/>
              </a:lnSpc>
              <a:spcBef>
                <a:spcPts val="0"/>
              </a:spcBef>
              <a:spcAft>
                <a:spcPts val="0"/>
              </a:spcAft>
              <a:buSzPts val="1440"/>
              <a:buNone/>
            </a:pPr>
            <a:r>
              <a:t/>
            </a:r>
            <a:endParaRPr/>
          </a:p>
        </p:txBody>
      </p:sp>
      <p:sp>
        <p:nvSpPr>
          <p:cNvPr id="293" name="Google Shape;293;p15"/>
          <p:cNvSpPr/>
          <p:nvPr/>
        </p:nvSpPr>
        <p:spPr>
          <a:xfrm>
            <a:off x="704766" y="2160589"/>
            <a:ext cx="3812400" cy="3947700"/>
          </a:xfrm>
          <a:prstGeom prst="flowChartAlternateProcess">
            <a:avLst/>
          </a:prstGeom>
          <a:solidFill>
            <a:srgbClr val="D3E5F6"/>
          </a:solid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accent1"/>
              </a:buClr>
              <a:buSzPts val="1440"/>
              <a:buFont typeface="Noto Sans Symbols"/>
              <a:buNone/>
            </a:pPr>
            <a:r>
              <a:rPr b="0" i="0" lang="pl-PL" sz="1800" u="none" cap="none" strike="noStrike">
                <a:solidFill>
                  <a:srgbClr val="3F3F3F"/>
                </a:solidFill>
                <a:latin typeface="Trebuchet MS"/>
                <a:ea typeface="Trebuchet MS"/>
                <a:cs typeface="Trebuchet MS"/>
                <a:sym typeface="Trebuchet MS"/>
              </a:rPr>
              <a:t>VC funds - investment focus</a:t>
            </a:r>
            <a:endParaRPr b="0" i="0" sz="1800" u="none" cap="none" strike="noStrike">
              <a:solidFill>
                <a:srgbClr val="3F3F3F"/>
              </a:solidFill>
              <a:latin typeface="Trebuchet MS"/>
              <a:ea typeface="Trebuchet MS"/>
              <a:cs typeface="Trebuchet MS"/>
              <a:sym typeface="Trebuchet MS"/>
            </a:endParaRPr>
          </a:p>
          <a:p>
            <a:pPr indent="-469900" lvl="0" marL="469900" marR="0" rtl="0" algn="l">
              <a:lnSpc>
                <a:spcPct val="90000"/>
              </a:lnSpc>
              <a:spcBef>
                <a:spcPts val="1000"/>
              </a:spcBef>
              <a:spcAft>
                <a:spcPts val="0"/>
              </a:spcAft>
              <a:buClr>
                <a:schemeClr val="accent1"/>
              </a:buClr>
              <a:buSzPts val="1440"/>
              <a:buFont typeface="Noto Sans Symbols"/>
              <a:buChar char="►"/>
            </a:pPr>
            <a:r>
              <a:rPr b="0" i="0" lang="pl-PL" sz="1800" u="none" cap="none" strike="noStrike">
                <a:solidFill>
                  <a:srgbClr val="3F3F3F"/>
                </a:solidFill>
                <a:latin typeface="Trebuchet MS"/>
                <a:ea typeface="Trebuchet MS"/>
                <a:cs typeface="Trebuchet MS"/>
                <a:sym typeface="Trebuchet MS"/>
              </a:rPr>
              <a:t>Focus on early stage investments </a:t>
            </a:r>
            <a:endParaRPr b="0" i="0" sz="1400" u="none" cap="none" strike="noStrike">
              <a:solidFill>
                <a:srgbClr val="000000"/>
              </a:solidFill>
              <a:latin typeface="Arial"/>
              <a:ea typeface="Arial"/>
              <a:cs typeface="Arial"/>
              <a:sym typeface="Arial"/>
            </a:endParaRPr>
          </a:p>
          <a:p>
            <a:pPr indent="-469900" lvl="1" marL="869950" marR="0" rtl="0" algn="l">
              <a:lnSpc>
                <a:spcPct val="90000"/>
              </a:lnSpc>
              <a:spcBef>
                <a:spcPts val="1000"/>
              </a:spcBef>
              <a:spcAft>
                <a:spcPts val="0"/>
              </a:spcAft>
              <a:buClr>
                <a:schemeClr val="accent1"/>
              </a:buClr>
              <a:buSzPts val="1280"/>
              <a:buFont typeface="Noto Sans Symbols"/>
              <a:buChar char="►"/>
            </a:pPr>
            <a:r>
              <a:rPr b="0" i="0" lang="pl-PL" sz="1600" u="none" cap="none" strike="noStrike">
                <a:solidFill>
                  <a:srgbClr val="3F3F3F"/>
                </a:solidFill>
                <a:latin typeface="Trebuchet MS"/>
                <a:ea typeface="Trebuchet MS"/>
                <a:cs typeface="Trebuchet MS"/>
                <a:sym typeface="Trebuchet MS"/>
              </a:rPr>
              <a:t>Seed, start-ups, early growth </a:t>
            </a:r>
            <a:endParaRPr b="0" i="0" sz="1400" u="none" cap="none" strike="noStrike">
              <a:solidFill>
                <a:srgbClr val="000000"/>
              </a:solidFill>
              <a:latin typeface="Arial"/>
              <a:ea typeface="Arial"/>
              <a:cs typeface="Arial"/>
              <a:sym typeface="Arial"/>
            </a:endParaRPr>
          </a:p>
          <a:p>
            <a:pPr indent="-469900" lvl="1" marL="869950" marR="0" rtl="0" algn="l">
              <a:lnSpc>
                <a:spcPct val="90000"/>
              </a:lnSpc>
              <a:spcBef>
                <a:spcPts val="1000"/>
              </a:spcBef>
              <a:spcAft>
                <a:spcPts val="0"/>
              </a:spcAft>
              <a:buClr>
                <a:schemeClr val="accent1"/>
              </a:buClr>
              <a:buSzPts val="1280"/>
              <a:buFont typeface="Noto Sans Symbols"/>
              <a:buChar char="►"/>
            </a:pPr>
            <a:r>
              <a:rPr b="0" i="0" lang="pl-PL" sz="1600" u="none" cap="none" strike="noStrike">
                <a:solidFill>
                  <a:srgbClr val="3F3F3F"/>
                </a:solidFill>
                <a:latin typeface="Trebuchet MS"/>
                <a:ea typeface="Trebuchet MS"/>
                <a:cs typeface="Trebuchet MS"/>
                <a:sym typeface="Trebuchet MS"/>
              </a:rPr>
              <a:t>Seed vc funds</a:t>
            </a:r>
            <a:endParaRPr b="0" i="0" sz="1600" u="none" cap="none" strike="noStrike">
              <a:solidFill>
                <a:srgbClr val="3F3F3F"/>
              </a:solidFill>
              <a:latin typeface="Trebuchet MS"/>
              <a:ea typeface="Trebuchet MS"/>
              <a:cs typeface="Trebuchet MS"/>
              <a:sym typeface="Trebuchet MS"/>
            </a:endParaRPr>
          </a:p>
          <a:p>
            <a:pPr indent="-469900" lvl="0" marL="469900" marR="0" rtl="0" algn="l">
              <a:lnSpc>
                <a:spcPct val="90000"/>
              </a:lnSpc>
              <a:spcBef>
                <a:spcPts val="1000"/>
              </a:spcBef>
              <a:spcAft>
                <a:spcPts val="0"/>
              </a:spcAft>
              <a:buClr>
                <a:schemeClr val="accent1"/>
              </a:buClr>
              <a:buSzPts val="1440"/>
              <a:buFont typeface="Noto Sans Symbols"/>
              <a:buChar char="►"/>
            </a:pPr>
            <a:r>
              <a:rPr b="0" i="0" lang="pl-PL" sz="1800" u="none" cap="none" strike="noStrike">
                <a:solidFill>
                  <a:srgbClr val="3F3F3F"/>
                </a:solidFill>
                <a:latin typeface="Trebuchet MS"/>
                <a:ea typeface="Trebuchet MS"/>
                <a:cs typeface="Trebuchet MS"/>
                <a:sym typeface="Trebuchet MS"/>
              </a:rPr>
              <a:t>Focus on expansion investments</a:t>
            </a:r>
            <a:endParaRPr b="0" i="0" sz="1800" u="none" cap="none" strike="noStrike">
              <a:solidFill>
                <a:srgbClr val="3F3F3F"/>
              </a:solidFill>
              <a:latin typeface="Trebuchet MS"/>
              <a:ea typeface="Trebuchet MS"/>
              <a:cs typeface="Trebuchet MS"/>
              <a:sym typeface="Trebuchet MS"/>
            </a:endParaRPr>
          </a:p>
          <a:p>
            <a:pPr indent="-469900" lvl="0" marL="469900" marR="0" rtl="0" algn="l">
              <a:lnSpc>
                <a:spcPct val="90000"/>
              </a:lnSpc>
              <a:spcBef>
                <a:spcPts val="1000"/>
              </a:spcBef>
              <a:spcAft>
                <a:spcPts val="0"/>
              </a:spcAft>
              <a:buClr>
                <a:schemeClr val="accent1"/>
              </a:buClr>
              <a:buSzPts val="1440"/>
              <a:buFont typeface="Noto Sans Symbols"/>
              <a:buChar char="►"/>
            </a:pPr>
            <a:r>
              <a:rPr b="0" i="0" lang="pl-PL" sz="1800" u="none" cap="none" strike="noStrike">
                <a:solidFill>
                  <a:srgbClr val="3F3F3F"/>
                </a:solidFill>
                <a:latin typeface="Trebuchet MS"/>
                <a:ea typeface="Trebuchet MS"/>
                <a:cs typeface="Trebuchet MS"/>
                <a:sym typeface="Trebuchet MS"/>
              </a:rPr>
              <a:t>Focus on acquisition/buyout financing</a:t>
            </a:r>
            <a:endParaRPr b="0" i="0" sz="1800" u="none" cap="none" strike="noStrike">
              <a:solidFill>
                <a:srgbClr val="3F3F3F"/>
              </a:solidFill>
              <a:latin typeface="Trebuchet MS"/>
              <a:ea typeface="Trebuchet MS"/>
              <a:cs typeface="Trebuchet MS"/>
              <a:sym typeface="Trebuchet MS"/>
            </a:endParaRPr>
          </a:p>
          <a:p>
            <a:pPr indent="-378460" lvl="0" marL="469900" marR="0" rtl="0" algn="l">
              <a:lnSpc>
                <a:spcPct val="90000"/>
              </a:lnSpc>
              <a:spcBef>
                <a:spcPts val="1000"/>
              </a:spcBef>
              <a:spcAft>
                <a:spcPts val="0"/>
              </a:spcAft>
              <a:buClr>
                <a:schemeClr val="accent1"/>
              </a:buClr>
              <a:buSzPts val="1440"/>
              <a:buFont typeface="Noto Sans Symbols"/>
              <a:buNone/>
            </a:pPr>
            <a:r>
              <a:t/>
            </a:r>
            <a:endParaRPr b="0" i="0" sz="1800" u="none" cap="none" strike="noStrike">
              <a:solidFill>
                <a:srgbClr val="3F3F3F"/>
              </a:solidFill>
              <a:latin typeface="Trebuchet MS"/>
              <a:ea typeface="Trebuchet MS"/>
              <a:cs typeface="Trebuchet MS"/>
              <a:sym typeface="Trebuchet MS"/>
            </a:endParaRPr>
          </a:p>
        </p:txBody>
      </p:sp>
      <p:sp>
        <p:nvSpPr>
          <p:cNvPr id="294" name="Google Shape;294;p15"/>
          <p:cNvSpPr/>
          <p:nvPr/>
        </p:nvSpPr>
        <p:spPr>
          <a:xfrm>
            <a:off x="5221224" y="2160589"/>
            <a:ext cx="4052779" cy="3947603"/>
          </a:xfrm>
          <a:prstGeom prst="flowChartAlternateProcess">
            <a:avLst/>
          </a:prstGeom>
          <a:solidFill>
            <a:srgbClr val="D3E5F6"/>
          </a:solid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accent1"/>
              </a:buClr>
              <a:buSzPts val="1440"/>
              <a:buFont typeface="Noto Sans Symbols"/>
              <a:buNone/>
            </a:pPr>
            <a:r>
              <a:rPr b="0" i="0" lang="pl-PL" sz="1800" u="none" cap="none" strike="noStrike">
                <a:solidFill>
                  <a:srgbClr val="3F3F3F"/>
                </a:solidFill>
                <a:latin typeface="Trebuchet MS"/>
                <a:ea typeface="Trebuchet MS"/>
                <a:cs typeface="Trebuchet MS"/>
                <a:sym typeface="Trebuchet MS"/>
              </a:rPr>
              <a:t>VC funds - ownership</a:t>
            </a:r>
            <a:endParaRPr b="0" i="0" sz="1800" u="none" cap="none" strike="noStrike">
              <a:solidFill>
                <a:srgbClr val="3F3F3F"/>
              </a:solidFill>
              <a:latin typeface="Trebuchet MS"/>
              <a:ea typeface="Trebuchet MS"/>
              <a:cs typeface="Trebuchet MS"/>
              <a:sym typeface="Trebuchet MS"/>
            </a:endParaRPr>
          </a:p>
          <a:p>
            <a:pPr indent="-469900" lvl="0" marL="469900" marR="0" rtl="0" algn="l">
              <a:lnSpc>
                <a:spcPct val="90000"/>
              </a:lnSpc>
              <a:spcBef>
                <a:spcPts val="1000"/>
              </a:spcBef>
              <a:spcAft>
                <a:spcPts val="0"/>
              </a:spcAft>
              <a:buClr>
                <a:schemeClr val="accent1"/>
              </a:buClr>
              <a:buSzPts val="1440"/>
              <a:buFont typeface="Noto Sans Symbols"/>
              <a:buChar char="►"/>
            </a:pPr>
            <a:r>
              <a:rPr b="0" i="0" lang="pl-PL" sz="1800" u="none" cap="none" strike="noStrike">
                <a:solidFill>
                  <a:srgbClr val="3F3F3F"/>
                </a:solidFill>
                <a:latin typeface="Trebuchet MS"/>
                <a:ea typeface="Trebuchet MS"/>
                <a:cs typeface="Trebuchet MS"/>
                <a:sym typeface="Trebuchet MS"/>
              </a:rPr>
              <a:t>Private VC firms</a:t>
            </a:r>
            <a:endParaRPr b="0" i="0" sz="1800" u="none" cap="none" strike="noStrike">
              <a:solidFill>
                <a:srgbClr val="3F3F3F"/>
              </a:solidFill>
              <a:latin typeface="Trebuchet MS"/>
              <a:ea typeface="Trebuchet MS"/>
              <a:cs typeface="Trebuchet MS"/>
              <a:sym typeface="Trebuchet MS"/>
            </a:endParaRPr>
          </a:p>
          <a:p>
            <a:pPr indent="-469900" lvl="0" marL="469900" marR="0" rtl="0" algn="l">
              <a:lnSpc>
                <a:spcPct val="90000"/>
              </a:lnSpc>
              <a:spcBef>
                <a:spcPts val="1000"/>
              </a:spcBef>
              <a:spcAft>
                <a:spcPts val="0"/>
              </a:spcAft>
              <a:buClr>
                <a:schemeClr val="accent1"/>
              </a:buClr>
              <a:buSzPts val="1440"/>
              <a:buFont typeface="Noto Sans Symbols"/>
              <a:buChar char="►"/>
            </a:pPr>
            <a:r>
              <a:rPr b="0" i="0" lang="pl-PL" sz="1800" u="none" cap="none" strike="noStrike">
                <a:solidFill>
                  <a:srgbClr val="3F3F3F"/>
                </a:solidFill>
                <a:latin typeface="Trebuchet MS"/>
                <a:ea typeface="Trebuchet MS"/>
                <a:cs typeface="Trebuchet MS"/>
                <a:sym typeface="Trebuchet MS"/>
              </a:rPr>
              <a:t>Industry sponsored VC firms</a:t>
            </a:r>
            <a:endParaRPr b="0" i="0" sz="1800" u="none" cap="none" strike="noStrike">
              <a:solidFill>
                <a:srgbClr val="3F3F3F"/>
              </a:solidFill>
              <a:latin typeface="Trebuchet MS"/>
              <a:ea typeface="Trebuchet MS"/>
              <a:cs typeface="Trebuchet MS"/>
              <a:sym typeface="Trebuchet MS"/>
            </a:endParaRPr>
          </a:p>
          <a:p>
            <a:pPr indent="-469900" lvl="1" marL="869950" marR="0" rtl="0" algn="l">
              <a:lnSpc>
                <a:spcPct val="90000"/>
              </a:lnSpc>
              <a:spcBef>
                <a:spcPts val="1000"/>
              </a:spcBef>
              <a:spcAft>
                <a:spcPts val="0"/>
              </a:spcAft>
              <a:buClr>
                <a:schemeClr val="accent1"/>
              </a:buClr>
              <a:buSzPts val="1280"/>
              <a:buFont typeface="Noto Sans Symbols"/>
              <a:buChar char="►"/>
            </a:pPr>
            <a:r>
              <a:rPr b="0" i="0" lang="pl-PL" sz="1600" u="none" cap="none" strike="noStrike">
                <a:solidFill>
                  <a:srgbClr val="3F3F3F"/>
                </a:solidFill>
                <a:latin typeface="Trebuchet MS"/>
                <a:ea typeface="Trebuchet MS"/>
                <a:cs typeface="Trebuchet MS"/>
                <a:sym typeface="Trebuchet MS"/>
              </a:rPr>
              <a:t>Financial investors or industry companies</a:t>
            </a:r>
            <a:endParaRPr b="0" i="0" sz="1600" u="none" cap="none" strike="noStrike">
              <a:solidFill>
                <a:srgbClr val="3F3F3F"/>
              </a:solidFill>
              <a:latin typeface="Trebuchet MS"/>
              <a:ea typeface="Trebuchet MS"/>
              <a:cs typeface="Trebuchet MS"/>
              <a:sym typeface="Trebuchet MS"/>
            </a:endParaRPr>
          </a:p>
          <a:p>
            <a:pPr indent="-469900" lvl="1" marL="869950" marR="0" rtl="0" algn="l">
              <a:lnSpc>
                <a:spcPct val="90000"/>
              </a:lnSpc>
              <a:spcBef>
                <a:spcPts val="1000"/>
              </a:spcBef>
              <a:spcAft>
                <a:spcPts val="0"/>
              </a:spcAft>
              <a:buClr>
                <a:schemeClr val="accent1"/>
              </a:buClr>
              <a:buSzPts val="1280"/>
              <a:buFont typeface="Noto Sans Symbols"/>
              <a:buChar char="►"/>
            </a:pPr>
            <a:r>
              <a:rPr b="0" i="0" lang="pl-PL" sz="1600" u="none" cap="none" strike="noStrike">
                <a:solidFill>
                  <a:srgbClr val="3F3F3F"/>
                </a:solidFill>
                <a:latin typeface="Trebuchet MS"/>
                <a:ea typeface="Trebuchet MS"/>
                <a:cs typeface="Trebuchet MS"/>
                <a:sym typeface="Trebuchet MS"/>
              </a:rPr>
              <a:t>Corporate venture capital companies</a:t>
            </a:r>
            <a:endParaRPr b="0" i="0" sz="1600" u="none" cap="none" strike="noStrike">
              <a:solidFill>
                <a:srgbClr val="3F3F3F"/>
              </a:solidFill>
              <a:latin typeface="Trebuchet MS"/>
              <a:ea typeface="Trebuchet MS"/>
              <a:cs typeface="Trebuchet MS"/>
              <a:sym typeface="Trebuchet MS"/>
            </a:endParaRPr>
          </a:p>
          <a:p>
            <a:pPr indent="-469900" lvl="0" marL="469900" marR="0" rtl="0" algn="l">
              <a:lnSpc>
                <a:spcPct val="90000"/>
              </a:lnSpc>
              <a:spcBef>
                <a:spcPts val="1000"/>
              </a:spcBef>
              <a:spcAft>
                <a:spcPts val="0"/>
              </a:spcAft>
              <a:buClr>
                <a:schemeClr val="accent1"/>
              </a:buClr>
              <a:buSzPts val="1440"/>
              <a:buFont typeface="Noto Sans Symbols"/>
              <a:buChar char="►"/>
            </a:pPr>
            <a:r>
              <a:rPr b="0" i="0" lang="pl-PL" sz="1800" u="none" cap="none" strike="noStrike">
                <a:solidFill>
                  <a:srgbClr val="3F3F3F"/>
                </a:solidFill>
                <a:latin typeface="Trebuchet MS"/>
                <a:ea typeface="Trebuchet MS"/>
                <a:cs typeface="Trebuchet MS"/>
                <a:sym typeface="Trebuchet MS"/>
              </a:rPr>
              <a:t>State/government sponsored VC firms</a:t>
            </a:r>
            <a:endParaRPr b="0" i="0" sz="1800" u="none" cap="none" strike="noStrike">
              <a:solidFill>
                <a:srgbClr val="3F3F3F"/>
              </a:solidFill>
              <a:latin typeface="Trebuchet MS"/>
              <a:ea typeface="Trebuchet MS"/>
              <a:cs typeface="Trebuchet MS"/>
              <a:sym typeface="Trebuchet MS"/>
            </a:endParaRPr>
          </a:p>
          <a:p>
            <a:pPr indent="-469900" lvl="0" marL="469900" marR="0" rtl="0" algn="l">
              <a:lnSpc>
                <a:spcPct val="90000"/>
              </a:lnSpc>
              <a:spcBef>
                <a:spcPts val="1000"/>
              </a:spcBef>
              <a:spcAft>
                <a:spcPts val="0"/>
              </a:spcAft>
              <a:buClr>
                <a:schemeClr val="accent1"/>
              </a:buClr>
              <a:buSzPts val="1440"/>
              <a:buFont typeface="Noto Sans Symbols"/>
              <a:buChar char="►"/>
            </a:pPr>
            <a:r>
              <a:rPr b="0" i="0" lang="pl-PL" sz="1800" u="none" cap="none" strike="noStrike">
                <a:solidFill>
                  <a:srgbClr val="3F3F3F"/>
                </a:solidFill>
                <a:latin typeface="Trebuchet MS"/>
                <a:ea typeface="Trebuchet MS"/>
                <a:cs typeface="Trebuchet MS"/>
                <a:sym typeface="Trebuchet MS"/>
              </a:rPr>
              <a:t>University sponsored VC firms</a:t>
            </a:r>
            <a:endParaRPr b="0" i="0" sz="1800" u="none" cap="none" strike="noStrike">
              <a:solidFill>
                <a:srgbClr val="3F3F3F"/>
              </a:solidFill>
              <a:latin typeface="Trebuchet MS"/>
              <a:ea typeface="Trebuchet MS"/>
              <a:cs typeface="Trebuchet MS"/>
              <a:sym typeface="Trebuchet MS"/>
            </a:endParaRPr>
          </a:p>
          <a:p>
            <a:pPr indent="-378460" lvl="0" marL="469900" marR="0" rtl="0" algn="l">
              <a:lnSpc>
                <a:spcPct val="90000"/>
              </a:lnSpc>
              <a:spcBef>
                <a:spcPts val="1000"/>
              </a:spcBef>
              <a:spcAft>
                <a:spcPts val="0"/>
              </a:spcAft>
              <a:buClr>
                <a:schemeClr val="accent1"/>
              </a:buClr>
              <a:buSzPts val="1440"/>
              <a:buFont typeface="Noto Sans Symbols"/>
              <a:buNone/>
            </a:pPr>
            <a:r>
              <a:t/>
            </a:r>
            <a:endParaRPr b="0" i="0" sz="18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dk1"/>
              </a:buClr>
              <a:buSzPct val="30554"/>
              <a:buFont typeface="Arial"/>
              <a:buNone/>
            </a:pPr>
            <a:r>
              <a:rPr lang="pl-PL">
                <a:solidFill>
                  <a:srgbClr val="4A66AC"/>
                </a:solidFill>
              </a:rPr>
              <a:t>PE/VC investment</a:t>
            </a:r>
            <a:endParaRPr>
              <a:solidFill>
                <a:srgbClr val="4A66AC"/>
              </a:solidFill>
            </a:endParaRPr>
          </a:p>
          <a:p>
            <a:pPr indent="0" lvl="0" marL="0" rtl="0" algn="l">
              <a:lnSpc>
                <a:spcPct val="100000"/>
              </a:lnSpc>
              <a:spcBef>
                <a:spcPts val="0"/>
              </a:spcBef>
              <a:spcAft>
                <a:spcPts val="0"/>
              </a:spcAft>
              <a:buClr>
                <a:schemeClr val="accent1"/>
              </a:buClr>
              <a:buSzPct val="75000"/>
              <a:buFont typeface="Trebuchet MS"/>
              <a:buNone/>
            </a:pPr>
            <a:r>
              <a:rPr lang="pl-PL">
                <a:solidFill>
                  <a:srgbClr val="4A66AC"/>
                </a:solidFill>
              </a:rPr>
              <a:t>in Europe (bn €)</a:t>
            </a:r>
            <a:endParaRPr sz="4800"/>
          </a:p>
        </p:txBody>
      </p:sp>
      <p:sp>
        <p:nvSpPr>
          <p:cNvPr id="300" name="Google Shape;300;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pl-PL"/>
              <a:t>‹#›</a:t>
            </a:fld>
            <a:endParaRPr/>
          </a:p>
        </p:txBody>
      </p:sp>
      <p:sp>
        <p:nvSpPr>
          <p:cNvPr id="301" name="Google Shape;301;p16"/>
          <p:cNvSpPr txBox="1"/>
          <p:nvPr/>
        </p:nvSpPr>
        <p:spPr>
          <a:xfrm>
            <a:off x="1974851" y="6135689"/>
            <a:ext cx="22782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100"/>
              <a:buFont typeface="Arial"/>
              <a:buNone/>
            </a:pPr>
            <a:r>
              <a:rPr b="0" i="0" lang="pl-PL" sz="1200" u="none" cap="none" strike="noStrike">
                <a:solidFill>
                  <a:schemeClr val="dk1"/>
                </a:solidFill>
                <a:latin typeface="Arial"/>
                <a:ea typeface="Arial"/>
                <a:cs typeface="Arial"/>
                <a:sym typeface="Arial"/>
              </a:rPr>
              <a:t>Source: Invest Europe</a:t>
            </a:r>
            <a:endParaRPr b="0" i="0" sz="1200" u="none" cap="none" strike="noStrike">
              <a:solidFill>
                <a:schemeClr val="dk1"/>
              </a:solidFill>
              <a:latin typeface="Arial"/>
              <a:ea typeface="Arial"/>
              <a:cs typeface="Arial"/>
              <a:sym typeface="Arial"/>
            </a:endParaRPr>
          </a:p>
        </p:txBody>
      </p:sp>
      <p:pic>
        <p:nvPicPr>
          <p:cNvPr id="302" name="Google Shape;302;p16"/>
          <p:cNvPicPr preferRelativeResize="0"/>
          <p:nvPr/>
        </p:nvPicPr>
        <p:blipFill rotWithShape="1">
          <a:blip r:embed="rId3">
            <a:alphaModFix/>
          </a:blip>
          <a:srcRect b="0" l="0" r="0" t="0"/>
          <a:stretch/>
        </p:blipFill>
        <p:spPr>
          <a:xfrm>
            <a:off x="1205238" y="2082800"/>
            <a:ext cx="7540847" cy="380616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Business angels vs. venture capital funds</a:t>
            </a:r>
            <a:endParaRPr/>
          </a:p>
        </p:txBody>
      </p:sp>
      <p:graphicFrame>
        <p:nvGraphicFramePr>
          <p:cNvPr id="308" name="Google Shape;308;p17"/>
          <p:cNvGraphicFramePr/>
          <p:nvPr/>
        </p:nvGraphicFramePr>
        <p:xfrm>
          <a:off x="677333" y="1600200"/>
          <a:ext cx="3000000" cy="3000000"/>
        </p:xfrm>
        <a:graphic>
          <a:graphicData uri="http://schemas.openxmlformats.org/drawingml/2006/table">
            <a:tbl>
              <a:tblPr bandRow="1" firstRow="1">
                <a:noFill/>
                <a:tableStyleId>{DEDCC7FA-756F-4F3B-B183-9E76BED03803}</a:tableStyleId>
              </a:tblPr>
              <a:tblGrid>
                <a:gridCol w="2684550"/>
                <a:gridCol w="3678750"/>
                <a:gridCol w="3181650"/>
              </a:tblGrid>
              <a:tr h="370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Business angels</a:t>
                      </a:r>
                      <a:endParaRPr sz="18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Venture capital funds</a:t>
                      </a:r>
                      <a:endParaRPr sz="1800" u="none" cap="none" strike="noStrike"/>
                    </a:p>
                  </a:txBody>
                  <a:tcPr marT="45725" marB="45725" marR="91450" marL="91450" anchor="ctr"/>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pl-PL" sz="1800" u="none" cap="none" strike="noStrike"/>
                        <a:t>Investment Period</a:t>
                      </a:r>
                      <a:endParaRPr sz="1800" u="none" cap="none" strike="noStrike"/>
                    </a:p>
                  </a:txBody>
                  <a:tcPr marT="45725" marB="45725" marR="91450" marL="91450"/>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2-3 years (2-5 years)</a:t>
                      </a:r>
                      <a:endParaRPr sz="18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2-10 years</a:t>
                      </a:r>
                      <a:endParaRPr sz="1800" u="none" cap="none" strike="noStrike"/>
                    </a:p>
                  </a:txBody>
                  <a:tcPr marT="45725" marB="45725" marR="91450" marL="91450" anchor="ctr"/>
                </a:tc>
              </a:tr>
              <a:tr h="228600">
                <a:tc>
                  <a:txBody>
                    <a:bodyPr/>
                    <a:lstStyle/>
                    <a:p>
                      <a:pPr indent="0" lvl="0" marL="0" marR="0" rtl="0" algn="l">
                        <a:lnSpc>
                          <a:spcPct val="100000"/>
                        </a:lnSpc>
                        <a:spcBef>
                          <a:spcPts val="0"/>
                        </a:spcBef>
                        <a:spcAft>
                          <a:spcPts val="0"/>
                        </a:spcAft>
                        <a:buClr>
                          <a:srgbClr val="000000"/>
                        </a:buClr>
                        <a:buSzPts val="1800"/>
                        <a:buFont typeface="Arial"/>
                        <a:buNone/>
                      </a:pPr>
                      <a:r>
                        <a:rPr lang="pl-PL" sz="1800" u="none" cap="none" strike="noStrike"/>
                        <a:t>Typical investment value</a:t>
                      </a:r>
                      <a:endParaRPr sz="1800" u="none" cap="none" strike="noStrike"/>
                    </a:p>
                  </a:txBody>
                  <a:tcPr marT="45725" marB="45725" marR="91450" marL="91450"/>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50 - 250 thousands €</a:t>
                      </a:r>
                      <a:endParaRPr sz="18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200 thousands – 2.5 million €</a:t>
                      </a:r>
                      <a:endParaRPr sz="1800" u="none" cap="none" strike="noStrike"/>
                    </a:p>
                  </a:txBody>
                  <a:tcPr marT="45725" marB="45725" marR="91450" marL="91450" anchor="ctr"/>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pl-PL" sz="1800" u="none" cap="none" strike="noStrike"/>
                        <a:t>Investing stage</a:t>
                      </a:r>
                      <a:endParaRPr sz="1800" u="none" cap="none" strike="noStrike"/>
                    </a:p>
                  </a:txBody>
                  <a:tcPr marT="45725" marB="45725" marR="91450" marL="91450"/>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Seed/start-up</a:t>
                      </a:r>
                      <a:endParaRPr sz="18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Start-up and further</a:t>
                      </a:r>
                      <a:endParaRPr sz="1800" u="none" cap="none" strike="noStrike"/>
                    </a:p>
                  </a:txBody>
                  <a:tcPr marT="45725" marB="45725" marR="91450" marL="91450" anchor="ctr"/>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pl-PL" sz="1800" u="none" cap="none" strike="noStrike"/>
                        <a:t>Type of investor</a:t>
                      </a:r>
                      <a:endParaRPr sz="1800" u="none" cap="none" strike="noStrike"/>
                    </a:p>
                  </a:txBody>
                  <a:tcPr marT="45725" marB="45725" marR="91450" marL="91450"/>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Individual person</a:t>
                      </a:r>
                      <a:endParaRPr sz="18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Institution</a:t>
                      </a:r>
                      <a:endParaRPr sz="1800" u="none" cap="none" strike="noStrike"/>
                    </a:p>
                  </a:txBody>
                  <a:tcPr marT="45725" marB="45725" marR="91450" marL="91450" anchor="ctr"/>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pl-PL" sz="1800" u="none" cap="none" strike="noStrike"/>
                        <a:t>The nature of support</a:t>
                      </a:r>
                      <a:endParaRPr sz="18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Industrial knowledge/ personal contacts</a:t>
                      </a:r>
                      <a:endParaRPr sz="18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800"/>
                        <a:buFont typeface="Arial"/>
                        <a:buNone/>
                      </a:pPr>
                      <a:r>
                        <a:rPr lang="pl-PL" sz="1800" u="none" cap="none" strike="noStrike"/>
                        <a:t>General management, legal issues</a:t>
                      </a:r>
                      <a:endParaRPr sz="1800" u="none" cap="none" strike="noStrike"/>
                    </a:p>
                  </a:txBody>
                  <a:tcPr marT="45725" marB="45725" marR="91450" marL="91450" anchor="ctr"/>
                </a:tc>
              </a:tr>
            </a:tbl>
          </a:graphicData>
        </a:graphic>
      </p:graphicFrame>
      <p:sp>
        <p:nvSpPr>
          <p:cNvPr id="309" name="Google Shape;309;p17"/>
          <p:cNvSpPr txBox="1"/>
          <p:nvPr/>
        </p:nvSpPr>
        <p:spPr>
          <a:xfrm>
            <a:off x="677333" y="4903216"/>
            <a:ext cx="9545100" cy="1200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dk1"/>
                </a:solidFill>
                <a:latin typeface="Trebuchet MS"/>
                <a:ea typeface="Trebuchet MS"/>
                <a:cs typeface="Trebuchet MS"/>
                <a:sym typeface="Trebuchet MS"/>
              </a:rPr>
              <a:t>Investor search:</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pl-PL" sz="1800" u="none" cap="none" strike="noStrike">
                <a:solidFill>
                  <a:schemeClr val="dk1"/>
                </a:solidFill>
                <a:latin typeface="Trebuchet MS"/>
                <a:ea typeface="Trebuchet MS"/>
                <a:cs typeface="Trebuchet MS"/>
                <a:sym typeface="Trebuchet MS"/>
              </a:rPr>
              <a:t>Business angels – European Business Angels Network, national networks of business angels.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pl-PL" sz="1800" u="none" cap="none" strike="noStrike">
                <a:solidFill>
                  <a:schemeClr val="dk1"/>
                </a:solidFill>
                <a:latin typeface="Trebuchet MS"/>
                <a:ea typeface="Trebuchet MS"/>
                <a:cs typeface="Trebuchet MS"/>
                <a:sym typeface="Trebuchet MS"/>
              </a:rPr>
              <a:t>Venture capital funds – Index, Accel, HV Holtzbrinck Ventures, Northzone, etc.</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4000"/>
              <a:buFont typeface="Trebuchet MS"/>
              <a:buNone/>
            </a:pPr>
            <a:r>
              <a:rPr lang="pl-PL" sz="4000"/>
              <a:t>Business angels vs. venture capital funds</a:t>
            </a:r>
            <a:endParaRPr/>
          </a:p>
        </p:txBody>
      </p:sp>
      <p:sp>
        <p:nvSpPr>
          <p:cNvPr id="315" name="Google Shape;315;p18"/>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1440"/>
              <a:buNone/>
            </a:pPr>
            <a:r>
              <a:rPr lang="pl-PL"/>
              <a:t>Differences</a:t>
            </a:r>
            <a:endParaRPr/>
          </a:p>
          <a:p>
            <a:pPr indent="-342900" lvl="0" marL="342900" rtl="0" algn="l">
              <a:lnSpc>
                <a:spcPct val="110000"/>
              </a:lnSpc>
              <a:spcBef>
                <a:spcPts val="1000"/>
              </a:spcBef>
              <a:spcAft>
                <a:spcPts val="0"/>
              </a:spcAft>
              <a:buSzPts val="1440"/>
              <a:buChar char="►"/>
            </a:pPr>
            <a:r>
              <a:rPr lang="pl-PL"/>
              <a:t>Much less formal nature of the investment process.</a:t>
            </a:r>
            <a:endParaRPr/>
          </a:p>
          <a:p>
            <a:pPr indent="-342900" lvl="0" marL="342900" rtl="0" algn="l">
              <a:lnSpc>
                <a:spcPct val="110000"/>
              </a:lnSpc>
              <a:spcBef>
                <a:spcPts val="1000"/>
              </a:spcBef>
              <a:spcAft>
                <a:spcPts val="0"/>
              </a:spcAft>
              <a:buSzPts val="1440"/>
              <a:buChar char="►"/>
            </a:pPr>
            <a:r>
              <a:rPr lang="pl-PL"/>
              <a:t>Private disinvestment (mainly).</a:t>
            </a:r>
            <a:endParaRPr/>
          </a:p>
          <a:p>
            <a:pPr indent="-342900" lvl="0" marL="342900" rtl="0" algn="l">
              <a:lnSpc>
                <a:spcPct val="110000"/>
              </a:lnSpc>
              <a:spcBef>
                <a:spcPts val="1000"/>
              </a:spcBef>
              <a:spcAft>
                <a:spcPts val="0"/>
              </a:spcAft>
              <a:buSzPts val="1440"/>
              <a:buChar char="►"/>
            </a:pPr>
            <a:r>
              <a:rPr lang="pl-PL"/>
              <a:t>Regional scope of activity</a:t>
            </a:r>
            <a:endParaRPr/>
          </a:p>
          <a:p>
            <a:pPr indent="-342900" lvl="0" marL="342900" rtl="0" algn="l">
              <a:lnSpc>
                <a:spcPct val="110000"/>
              </a:lnSpc>
              <a:spcBef>
                <a:spcPts val="1000"/>
              </a:spcBef>
              <a:spcAft>
                <a:spcPts val="0"/>
              </a:spcAft>
              <a:buSzPts val="1440"/>
              <a:buChar char="►"/>
            </a:pPr>
            <a:r>
              <a:rPr lang="pl-PL"/>
              <a:t>Lower investment value.</a:t>
            </a:r>
            <a:endParaRPr/>
          </a:p>
          <a:p>
            <a:pPr indent="-342900" lvl="0" marL="342900" rtl="0" algn="l">
              <a:lnSpc>
                <a:spcPct val="110000"/>
              </a:lnSpc>
              <a:spcBef>
                <a:spcPts val="1000"/>
              </a:spcBef>
              <a:spcAft>
                <a:spcPts val="0"/>
              </a:spcAft>
              <a:buSzPts val="1440"/>
              <a:buChar char="►"/>
            </a:pPr>
            <a:r>
              <a:rPr lang="pl-PL"/>
              <a:t>Company's development stage.</a:t>
            </a:r>
            <a:endParaRPr/>
          </a:p>
          <a:p>
            <a:pPr indent="-342900" lvl="0" marL="342900" rtl="0" algn="l">
              <a:lnSpc>
                <a:spcPct val="110000"/>
              </a:lnSpc>
              <a:spcBef>
                <a:spcPts val="1000"/>
              </a:spcBef>
              <a:spcAft>
                <a:spcPts val="0"/>
              </a:spcAft>
              <a:buSzPts val="1440"/>
              <a:buChar char="►"/>
            </a:pPr>
            <a:r>
              <a:rPr lang="pl-PL"/>
              <a:t>Investment flexibility.</a:t>
            </a:r>
            <a:endParaRPr/>
          </a:p>
        </p:txBody>
      </p:sp>
      <p:sp>
        <p:nvSpPr>
          <p:cNvPr id="316" name="Google Shape;316;p18"/>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1440"/>
              <a:buNone/>
            </a:pPr>
            <a:r>
              <a:rPr lang="pl-PL"/>
              <a:t>Similarities</a:t>
            </a:r>
            <a:endParaRPr/>
          </a:p>
          <a:p>
            <a:pPr indent="-342900" lvl="0" marL="342900" rtl="0" algn="l">
              <a:lnSpc>
                <a:spcPct val="100000"/>
              </a:lnSpc>
              <a:spcBef>
                <a:spcPts val="1000"/>
              </a:spcBef>
              <a:spcAft>
                <a:spcPts val="0"/>
              </a:spcAft>
              <a:buSzPts val="1440"/>
              <a:buChar char="►"/>
            </a:pPr>
            <a:r>
              <a:rPr lang="pl-PL"/>
              <a:t>Relatively high investment risk.</a:t>
            </a:r>
            <a:endParaRPr/>
          </a:p>
          <a:p>
            <a:pPr indent="-342900" lvl="0" marL="342900" rtl="0" algn="l">
              <a:lnSpc>
                <a:spcPct val="100000"/>
              </a:lnSpc>
              <a:spcBef>
                <a:spcPts val="1000"/>
              </a:spcBef>
              <a:spcAft>
                <a:spcPts val="0"/>
              </a:spcAft>
              <a:buSzPts val="1440"/>
              <a:buChar char="►"/>
            </a:pPr>
            <a:r>
              <a:rPr lang="pl-PL"/>
              <a:t>High expected return rate.</a:t>
            </a:r>
            <a:endParaRPr/>
          </a:p>
          <a:p>
            <a:pPr indent="-342900" lvl="0" marL="342900" rtl="0" algn="l">
              <a:lnSpc>
                <a:spcPct val="100000"/>
              </a:lnSpc>
              <a:spcBef>
                <a:spcPts val="1000"/>
              </a:spcBef>
              <a:spcAft>
                <a:spcPts val="0"/>
              </a:spcAft>
              <a:buSzPts val="1440"/>
              <a:buChar char="►"/>
            </a:pPr>
            <a:r>
              <a:rPr lang="pl-PL"/>
              <a:t>Duration of investment.</a:t>
            </a:r>
            <a:endParaRPr/>
          </a:p>
          <a:p>
            <a:pPr indent="-342900" lvl="0" marL="342900" rtl="0" algn="l">
              <a:lnSpc>
                <a:spcPct val="100000"/>
              </a:lnSpc>
              <a:spcBef>
                <a:spcPts val="1000"/>
              </a:spcBef>
              <a:spcAft>
                <a:spcPts val="0"/>
              </a:spcAft>
              <a:buSzPts val="1440"/>
              <a:buChar char="►"/>
            </a:pPr>
            <a:r>
              <a:rPr lang="pl-PL"/>
              <a:t>Investment based on human potential.</a:t>
            </a:r>
            <a:endParaRPr/>
          </a:p>
          <a:p>
            <a:pPr indent="-342900" lvl="0" marL="342900" rtl="0" algn="l">
              <a:lnSpc>
                <a:spcPct val="100000"/>
              </a:lnSpc>
              <a:spcBef>
                <a:spcPts val="1000"/>
              </a:spcBef>
              <a:spcAft>
                <a:spcPts val="0"/>
              </a:spcAft>
              <a:buSzPts val="1440"/>
              <a:buChar char="►"/>
            </a:pPr>
            <a:r>
              <a:rPr lang="pl-PL"/>
              <a:t>Sectors covered by investments.</a:t>
            </a:r>
            <a:endParaRPr/>
          </a:p>
        </p:txBody>
      </p:sp>
      <p:sp>
        <p:nvSpPr>
          <p:cNvPr id="317" name="Google Shape;317;p18"/>
          <p:cNvSpPr txBox="1"/>
          <p:nvPr/>
        </p:nvSpPr>
        <p:spPr>
          <a:xfrm>
            <a:off x="6812280" y="2679192"/>
            <a:ext cx="5053584" cy="4077462"/>
          </a:xfrm>
          <a:prstGeom prst="rect">
            <a:avLst/>
          </a:prstGeom>
          <a:noFill/>
          <a:ln>
            <a:noFill/>
          </a:ln>
        </p:spPr>
        <p:txBody>
          <a:bodyPr anchorCtr="0" anchor="t" bIns="45700" lIns="91425" spcFirstLastPara="1" rIns="91425" wrap="square" tIns="45700">
            <a:normAutofit/>
          </a:bodyPr>
          <a:lstStyle/>
          <a:p>
            <a:pPr indent="-251459" lvl="0" marL="342900" marR="0" rtl="0" algn="l">
              <a:lnSpc>
                <a:spcPct val="110000"/>
              </a:lnSpc>
              <a:spcBef>
                <a:spcPts val="0"/>
              </a:spcBef>
              <a:spcAft>
                <a:spcPts val="0"/>
              </a:spcAft>
              <a:buClr>
                <a:schemeClr val="accent1"/>
              </a:buClr>
              <a:buSzPts val="1440"/>
              <a:buFont typeface="Noto Sans Symbols"/>
              <a:buNone/>
            </a:pPr>
            <a:r>
              <a:t/>
            </a:r>
            <a:endParaRPr b="0" i="0" sz="18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The company as an investor - </a:t>
            </a:r>
            <a:br>
              <a:rPr lang="pl-PL"/>
            </a:br>
            <a:r>
              <a:rPr lang="pl-PL"/>
              <a:t>corporate venture capital</a:t>
            </a:r>
            <a:endParaRPr/>
          </a:p>
        </p:txBody>
      </p:sp>
      <p:sp>
        <p:nvSpPr>
          <p:cNvPr id="323" name="Google Shape;323;p19"/>
          <p:cNvSpPr txBox="1"/>
          <p:nvPr>
            <p:ph idx="1" type="body"/>
          </p:nvPr>
        </p:nvSpPr>
        <p:spPr>
          <a:xfrm>
            <a:off x="677334" y="2160589"/>
            <a:ext cx="8325955" cy="3880773"/>
          </a:xfrm>
          <a:prstGeom prst="rect">
            <a:avLst/>
          </a:prstGeom>
          <a:noFill/>
          <a:ln>
            <a:noFill/>
          </a:ln>
        </p:spPr>
        <p:txBody>
          <a:bodyPr anchorCtr="0" anchor="t" bIns="45700" lIns="91425" spcFirstLastPara="1" rIns="91425" wrap="square" tIns="45700">
            <a:normAutofit/>
          </a:bodyPr>
          <a:lstStyle/>
          <a:p>
            <a:pPr indent="-251459" lvl="0" marL="342900" rtl="0" algn="l">
              <a:lnSpc>
                <a:spcPct val="100000"/>
              </a:lnSpc>
              <a:spcBef>
                <a:spcPts val="0"/>
              </a:spcBef>
              <a:spcAft>
                <a:spcPts val="0"/>
              </a:spcAft>
              <a:buSzPts val="1440"/>
              <a:buNone/>
            </a:pPr>
            <a:r>
              <a:t/>
            </a:r>
            <a:endParaRPr/>
          </a:p>
          <a:p>
            <a:pPr indent="-342900" lvl="0" marL="342900" rtl="0" algn="l">
              <a:lnSpc>
                <a:spcPct val="100000"/>
              </a:lnSpc>
              <a:spcBef>
                <a:spcPts val="1000"/>
              </a:spcBef>
              <a:spcAft>
                <a:spcPts val="0"/>
              </a:spcAft>
              <a:buSzPts val="1440"/>
              <a:buChar char="►"/>
            </a:pPr>
            <a:r>
              <a:rPr lang="pl-PL"/>
              <a:t>The capital is invested by large enterprises</a:t>
            </a:r>
            <a:endParaRPr/>
          </a:p>
          <a:p>
            <a:pPr indent="-342900" lvl="0" marL="342900" rtl="0" algn="l">
              <a:lnSpc>
                <a:spcPct val="100000"/>
              </a:lnSpc>
              <a:spcBef>
                <a:spcPts val="1000"/>
              </a:spcBef>
              <a:spcAft>
                <a:spcPts val="0"/>
              </a:spcAft>
              <a:buSzPts val="1440"/>
              <a:buChar char="►"/>
            </a:pPr>
            <a:r>
              <a:rPr lang="pl-PL"/>
              <a:t>Investments are focused on projects introducing new technical solutions and new market solutions</a:t>
            </a:r>
            <a:endParaRPr/>
          </a:p>
          <a:p>
            <a:pPr indent="-342900" lvl="0" marL="342900" rtl="0" algn="l">
              <a:lnSpc>
                <a:spcPct val="100000"/>
              </a:lnSpc>
              <a:spcBef>
                <a:spcPts val="1000"/>
              </a:spcBef>
              <a:spcAft>
                <a:spcPts val="0"/>
              </a:spcAft>
              <a:buSzPts val="1440"/>
              <a:buChar char="►"/>
            </a:pPr>
            <a:r>
              <a:rPr lang="pl-PL"/>
              <a:t>Quite often, after a successful investment, the investor is ready to take over the control of the company.</a:t>
            </a:r>
            <a:endParaRPr/>
          </a:p>
          <a:p>
            <a:pPr indent="-342900" lvl="0" marL="342900" rtl="0" algn="l">
              <a:lnSpc>
                <a:spcPct val="100000"/>
              </a:lnSpc>
              <a:spcBef>
                <a:spcPts val="1000"/>
              </a:spcBef>
              <a:spcAft>
                <a:spcPts val="0"/>
              </a:spcAft>
              <a:buSzPts val="1440"/>
              <a:buChar char="►"/>
            </a:pPr>
            <a:r>
              <a:rPr lang="pl-PL"/>
              <a:t>VC may have joint venture features - the investor / enterprise due to its operations is able to:</a:t>
            </a:r>
            <a:endParaRPr/>
          </a:p>
          <a:p>
            <a:pPr indent="-285750" lvl="1" marL="742950" rtl="0" algn="l">
              <a:lnSpc>
                <a:spcPct val="100000"/>
              </a:lnSpc>
              <a:spcBef>
                <a:spcPts val="1000"/>
              </a:spcBef>
              <a:spcAft>
                <a:spcPts val="0"/>
              </a:spcAft>
              <a:buSzPts val="1280"/>
              <a:buChar char="►"/>
            </a:pPr>
            <a:r>
              <a:rPr lang="pl-PL"/>
              <a:t>support a portfolio of the company in the field of marketing, production management, financial management and</a:t>
            </a:r>
            <a:endParaRPr/>
          </a:p>
          <a:p>
            <a:pPr indent="-285750" lvl="1" marL="742950" rtl="0" algn="l">
              <a:lnSpc>
                <a:spcPct val="100000"/>
              </a:lnSpc>
              <a:spcBef>
                <a:spcPts val="1000"/>
              </a:spcBef>
              <a:spcAft>
                <a:spcPts val="0"/>
              </a:spcAft>
              <a:buSzPts val="1280"/>
              <a:buChar char="►"/>
            </a:pPr>
            <a:r>
              <a:rPr lang="pl-PL"/>
              <a:t>cooperate in distribution or promotion.</a:t>
            </a:r>
            <a:endParaRPr/>
          </a:p>
        </p:txBody>
      </p:sp>
      <p:sp>
        <p:nvSpPr>
          <p:cNvPr id="324" name="Google Shape;324;p19"/>
          <p:cNvSpPr/>
          <p:nvPr/>
        </p:nvSpPr>
        <p:spPr>
          <a:xfrm>
            <a:off x="9003289" y="707201"/>
            <a:ext cx="2953512" cy="2906776"/>
          </a:xfrm>
          <a:prstGeom prst="roundRect">
            <a:avLst>
              <a:gd fmla="val 16667" name="adj"/>
            </a:avLst>
          </a:prstGeom>
          <a:solidFill>
            <a:schemeClr val="accent1"/>
          </a:solidFill>
          <a:ln cap="rnd" cmpd="sng" w="19050">
            <a:solidFill>
              <a:srgbClr val="364A7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CVC funds examples:</a:t>
            </a:r>
            <a:endParaRPr b="0" i="0" sz="1400" u="none" cap="none" strike="noStrike">
              <a:solidFill>
                <a:srgbClr val="000000"/>
              </a:solidFill>
              <a:latin typeface="Arial"/>
              <a:ea typeface="Arial"/>
              <a:cs typeface="Arial"/>
              <a:sym typeface="Arial"/>
            </a:endParaRPr>
          </a:p>
          <a:p>
            <a:pPr indent="-114300" lvl="0" marL="92075"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Google Ventures</a:t>
            </a:r>
            <a:endParaRPr b="0" i="0" sz="1800" u="none" cap="none" strike="noStrike">
              <a:solidFill>
                <a:schemeClr val="lt1"/>
              </a:solidFill>
              <a:latin typeface="Trebuchet MS"/>
              <a:ea typeface="Trebuchet MS"/>
              <a:cs typeface="Trebuchet MS"/>
              <a:sym typeface="Trebuchet MS"/>
            </a:endParaRPr>
          </a:p>
          <a:p>
            <a:pPr indent="-114300" lvl="0" marL="92075"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Yamaha Motor Ventures</a:t>
            </a:r>
            <a:endParaRPr b="0" i="0" sz="1800" u="none" cap="none" strike="noStrike">
              <a:solidFill>
                <a:schemeClr val="lt1"/>
              </a:solidFill>
              <a:latin typeface="Trebuchet MS"/>
              <a:ea typeface="Trebuchet MS"/>
              <a:cs typeface="Trebuchet MS"/>
              <a:sym typeface="Trebuchet MS"/>
            </a:endParaRPr>
          </a:p>
          <a:p>
            <a:pPr indent="-114300" lvl="0" marL="92075"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Intel Capital</a:t>
            </a:r>
            <a:endParaRPr b="0" i="0" sz="1400" u="none" cap="none" strike="noStrike">
              <a:solidFill>
                <a:srgbClr val="000000"/>
              </a:solidFill>
              <a:latin typeface="Arial"/>
              <a:ea typeface="Arial"/>
              <a:cs typeface="Arial"/>
              <a:sym typeface="Arial"/>
            </a:endParaRPr>
          </a:p>
          <a:p>
            <a:pPr indent="-114300" lvl="0" marL="92075"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DELL Technologies Capital</a:t>
            </a:r>
            <a:endParaRPr b="0" i="0" sz="1400" u="none" cap="none" strike="noStrike">
              <a:solidFill>
                <a:srgbClr val="000000"/>
              </a:solidFill>
              <a:latin typeface="Arial"/>
              <a:ea typeface="Arial"/>
              <a:cs typeface="Arial"/>
              <a:sym typeface="Arial"/>
            </a:endParaRPr>
          </a:p>
          <a:p>
            <a:pPr indent="-114300" lvl="0" marL="92075"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Orange Digital Ventures</a:t>
            </a:r>
            <a:endParaRPr b="0" i="0" sz="1800" u="none" cap="none" strike="noStrike">
              <a:solidFill>
                <a:schemeClr val="lt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Agenda</a:t>
            </a:r>
            <a:endParaRPr/>
          </a:p>
        </p:txBody>
      </p:sp>
      <p:sp>
        <p:nvSpPr>
          <p:cNvPr id="167" name="Google Shape;167;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2240"/>
              <a:buFont typeface="Trebuchet MS"/>
              <a:buAutoNum type="arabicPeriod"/>
            </a:pPr>
            <a:r>
              <a:rPr lang="pl-PL" sz="2800"/>
              <a:t>Financial investors as possible partners</a:t>
            </a:r>
            <a:endParaRPr sz="2800"/>
          </a:p>
          <a:p>
            <a:pPr indent="-342900" lvl="0" marL="342900" rtl="0" algn="l">
              <a:lnSpc>
                <a:spcPct val="100000"/>
              </a:lnSpc>
              <a:spcBef>
                <a:spcPts val="1000"/>
              </a:spcBef>
              <a:spcAft>
                <a:spcPts val="0"/>
              </a:spcAft>
              <a:buSzPts val="2240"/>
              <a:buFont typeface="Trebuchet MS"/>
              <a:buAutoNum type="arabicPeriod"/>
            </a:pPr>
            <a:r>
              <a:rPr lang="pl-PL" sz="2800"/>
              <a:t>Types of investors </a:t>
            </a:r>
            <a:endParaRPr/>
          </a:p>
          <a:p>
            <a:pPr indent="-342900" lvl="0" marL="342900" rtl="0" algn="l">
              <a:lnSpc>
                <a:spcPct val="100000"/>
              </a:lnSpc>
              <a:spcBef>
                <a:spcPts val="1000"/>
              </a:spcBef>
              <a:spcAft>
                <a:spcPts val="0"/>
              </a:spcAft>
              <a:buSzPts val="2240"/>
              <a:buFont typeface="Trebuchet MS"/>
              <a:buAutoNum type="arabicPeriod"/>
            </a:pPr>
            <a:r>
              <a:rPr lang="pl-PL" sz="2800"/>
              <a:t>How to make a deal with investor? Investment proces.</a:t>
            </a:r>
            <a:endParaRPr/>
          </a:p>
          <a:p>
            <a:pPr indent="-342900" lvl="0" marL="342900" rtl="0" algn="l">
              <a:lnSpc>
                <a:spcPct val="100000"/>
              </a:lnSpc>
              <a:spcBef>
                <a:spcPts val="1000"/>
              </a:spcBef>
              <a:spcAft>
                <a:spcPts val="0"/>
              </a:spcAft>
              <a:buSzPts val="2240"/>
              <a:buFont typeface="Trebuchet MS"/>
              <a:buAutoNum type="arabicPeriod"/>
            </a:pPr>
            <a:r>
              <a:rPr lang="pl-PL" sz="2800"/>
              <a:t>VC investment agreement</a:t>
            </a:r>
            <a:endParaRPr sz="2800"/>
          </a:p>
          <a:p>
            <a:pPr indent="-200660" lvl="0" marL="342900" rtl="0" algn="l">
              <a:lnSpc>
                <a:spcPct val="100000"/>
              </a:lnSpc>
              <a:spcBef>
                <a:spcPts val="1000"/>
              </a:spcBef>
              <a:spcAft>
                <a:spcPts val="0"/>
              </a:spcAft>
              <a:buSzPts val="2240"/>
              <a:buFont typeface="Trebuchet MS"/>
              <a:buNone/>
            </a:pPr>
            <a:r>
              <a:t/>
            </a: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Business angels and venture capital funds – case studies</a:t>
            </a:r>
            <a:endParaRPr/>
          </a:p>
        </p:txBody>
      </p:sp>
      <p:sp>
        <p:nvSpPr>
          <p:cNvPr id="330" name="Google Shape;330;p2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440"/>
              <a:buChar char="►"/>
            </a:pPr>
            <a:r>
              <a:rPr lang="pl-PL"/>
              <a:t>Case studies of supported businesses</a:t>
            </a:r>
            <a:endParaRPr/>
          </a:p>
          <a:p>
            <a:pPr indent="-285750" lvl="1" marL="742950" rtl="0" algn="l">
              <a:lnSpc>
                <a:spcPct val="100000"/>
              </a:lnSpc>
              <a:spcBef>
                <a:spcPts val="1000"/>
              </a:spcBef>
              <a:spcAft>
                <a:spcPts val="0"/>
              </a:spcAft>
              <a:buSzPts val="1280"/>
              <a:buChar char="►"/>
            </a:pPr>
            <a:r>
              <a:rPr lang="pl-PL"/>
              <a:t>East Midlands Business Angels Ltd </a:t>
            </a:r>
            <a:r>
              <a:rPr lang="pl-PL" u="sng">
                <a:solidFill>
                  <a:schemeClr val="hlink"/>
                </a:solidFill>
                <a:hlinkClick r:id="rId3"/>
              </a:rPr>
              <a:t>http://www.em-ba.co.uk/case-studies/</a:t>
            </a:r>
            <a:endParaRPr/>
          </a:p>
          <a:p>
            <a:pPr indent="-285750" lvl="1" marL="742950" rtl="0" algn="l">
              <a:lnSpc>
                <a:spcPct val="100000"/>
              </a:lnSpc>
              <a:spcBef>
                <a:spcPts val="1000"/>
              </a:spcBef>
              <a:spcAft>
                <a:spcPts val="0"/>
              </a:spcAft>
              <a:buSzPts val="1280"/>
              <a:buChar char="►"/>
            </a:pPr>
            <a:r>
              <a:rPr lang="pl-PL"/>
              <a:t>The British Private Equity &amp; Venture Capital Association (BVCA) </a:t>
            </a:r>
            <a:r>
              <a:rPr lang="pl-PL" u="sng">
                <a:solidFill>
                  <a:schemeClr val="hlink"/>
                </a:solidFill>
                <a:hlinkClick r:id="rId4"/>
              </a:rPr>
              <a:t>https://www.bvca.co.uk/Media-and-publications/Case-Studies</a:t>
            </a:r>
            <a:endParaRPr/>
          </a:p>
          <a:p>
            <a:pPr indent="-342900" lvl="0" marL="342900" rtl="0" algn="l">
              <a:lnSpc>
                <a:spcPct val="100000"/>
              </a:lnSpc>
              <a:spcBef>
                <a:spcPts val="1000"/>
              </a:spcBef>
              <a:spcAft>
                <a:spcPts val="0"/>
              </a:spcAft>
              <a:buSzPts val="1440"/>
              <a:buChar char="►"/>
            </a:pPr>
            <a:r>
              <a:rPr lang="pl-PL"/>
              <a:t>Compendium of European Co-Investment Funds with Business Angels by European Business Angel Network </a:t>
            </a:r>
            <a:r>
              <a:rPr lang="pl-PL" u="sng">
                <a:solidFill>
                  <a:schemeClr val="hlink"/>
                </a:solidFill>
                <a:hlinkClick r:id="rId5"/>
              </a:rPr>
              <a:t>http://www.eban.org/coinvestment-compendium-2018</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2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How to find investors?</a:t>
            </a:r>
            <a:endParaRPr/>
          </a:p>
        </p:txBody>
      </p:sp>
      <p:sp>
        <p:nvSpPr>
          <p:cNvPr id="336" name="Google Shape;336;p21"/>
          <p:cNvSpPr/>
          <p:nvPr/>
        </p:nvSpPr>
        <p:spPr>
          <a:xfrm>
            <a:off x="5894306" y="2010812"/>
            <a:ext cx="4173238" cy="3658468"/>
          </a:xfrm>
          <a:prstGeom prst="flowChartAlternateProcess">
            <a:avLst/>
          </a:prstGeom>
          <a:solidFill>
            <a:schemeClr val="accent1"/>
          </a:solidFill>
          <a:ln cap="rnd" cmpd="sng" w="19050">
            <a:solidFill>
              <a:srgbClr val="364A7D"/>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lt1"/>
              </a:buClr>
              <a:buSzPts val="1440"/>
              <a:buFont typeface="Noto Sans Symbols"/>
              <a:buNone/>
            </a:pPr>
            <a:r>
              <a:rPr b="1" i="0" lang="pl-PL" sz="1800" u="none" cap="none" strike="noStrike">
                <a:solidFill>
                  <a:schemeClr val="lt1"/>
                </a:solidFill>
                <a:latin typeface="Trebuchet MS"/>
                <a:ea typeface="Trebuchet MS"/>
                <a:cs typeface="Trebuchet MS"/>
                <a:sym typeface="Trebuchet MS"/>
              </a:rPr>
              <a:t>Business Angels</a:t>
            </a:r>
            <a:endParaRPr b="1" i="0" sz="1800" u="none" cap="none" strike="noStrike">
              <a:solidFill>
                <a:schemeClr val="lt1"/>
              </a:solidFill>
              <a:latin typeface="Trebuchet MS"/>
              <a:ea typeface="Trebuchet MS"/>
              <a:cs typeface="Trebuchet MS"/>
              <a:sym typeface="Trebuchet MS"/>
            </a:endParaRPr>
          </a:p>
          <a:p>
            <a:pPr indent="-285750" lvl="0" marL="285750" marR="0" rtl="0" algn="l">
              <a:lnSpc>
                <a:spcPct val="100000"/>
              </a:lnSpc>
              <a:spcBef>
                <a:spcPts val="1000"/>
              </a:spcBef>
              <a:spcAft>
                <a:spcPts val="0"/>
              </a:spcAft>
              <a:buClr>
                <a:schemeClr val="lt1"/>
              </a:buClr>
              <a:buSzPts val="1440"/>
              <a:buFont typeface="Arial"/>
              <a:buChar char="•"/>
            </a:pPr>
            <a:r>
              <a:rPr b="1" i="0" lang="pl-PL" sz="1800" u="none" cap="none" strike="noStrike">
                <a:solidFill>
                  <a:schemeClr val="lt1"/>
                </a:solidFill>
                <a:latin typeface="Trebuchet MS"/>
                <a:ea typeface="Trebuchet MS"/>
                <a:cs typeface="Trebuchet MS"/>
                <a:sym typeface="Trebuchet MS"/>
              </a:rPr>
              <a:t>Check with BA networks</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1000"/>
              </a:spcBef>
              <a:spcAft>
                <a:spcPts val="0"/>
              </a:spcAft>
              <a:buClr>
                <a:schemeClr val="lt1"/>
              </a:buClr>
              <a:buSzPts val="1440"/>
              <a:buFont typeface="Arial"/>
              <a:buChar char="•"/>
            </a:pPr>
            <a:r>
              <a:rPr b="1" i="0" lang="pl-PL" sz="1800" u="none" cap="none" strike="noStrike">
                <a:solidFill>
                  <a:schemeClr val="lt1"/>
                </a:solidFill>
                <a:latin typeface="Trebuchet MS"/>
                <a:ea typeface="Trebuchet MS"/>
                <a:cs typeface="Trebuchet MS"/>
                <a:sym typeface="Trebuchet MS"/>
              </a:rPr>
              <a:t>European Business Angels Network – European level</a:t>
            </a:r>
            <a:endParaRPr b="1" i="0" sz="1800" u="none" cap="none" strike="noStrike">
              <a:solidFill>
                <a:schemeClr val="lt1"/>
              </a:solidFill>
              <a:latin typeface="Trebuchet MS"/>
              <a:ea typeface="Trebuchet MS"/>
              <a:cs typeface="Trebuchet MS"/>
              <a:sym typeface="Trebuchet MS"/>
            </a:endParaRPr>
          </a:p>
          <a:p>
            <a:pPr indent="-285750" lvl="0" marL="285750" marR="0" rtl="0" algn="l">
              <a:lnSpc>
                <a:spcPct val="100000"/>
              </a:lnSpc>
              <a:spcBef>
                <a:spcPts val="1000"/>
              </a:spcBef>
              <a:spcAft>
                <a:spcPts val="0"/>
              </a:spcAft>
              <a:buClr>
                <a:schemeClr val="lt1"/>
              </a:buClr>
              <a:buSzPts val="1440"/>
              <a:buFont typeface="Arial"/>
              <a:buChar char="•"/>
            </a:pPr>
            <a:r>
              <a:rPr b="1" i="0" lang="pl-PL" sz="1800" u="none" cap="none" strike="noStrike">
                <a:solidFill>
                  <a:schemeClr val="lt1"/>
                </a:solidFill>
                <a:latin typeface="Trebuchet MS"/>
                <a:ea typeface="Trebuchet MS"/>
                <a:cs typeface="Trebuchet MS"/>
                <a:sym typeface="Trebuchet MS"/>
              </a:rPr>
              <a:t>Look for start-up meetings with inwestor presence</a:t>
            </a:r>
            <a:endParaRPr b="1" i="0" sz="1800" u="none" cap="none" strike="noStrike">
              <a:solidFill>
                <a:schemeClr val="lt1"/>
              </a:solidFill>
              <a:latin typeface="Trebuchet MS"/>
              <a:ea typeface="Trebuchet MS"/>
              <a:cs typeface="Trebuchet MS"/>
              <a:sym typeface="Trebuchet MS"/>
            </a:endParaRPr>
          </a:p>
          <a:p>
            <a:pPr indent="-285750" lvl="0" marL="285750" marR="0" rtl="0" algn="l">
              <a:lnSpc>
                <a:spcPct val="100000"/>
              </a:lnSpc>
              <a:spcBef>
                <a:spcPts val="1000"/>
              </a:spcBef>
              <a:spcAft>
                <a:spcPts val="0"/>
              </a:spcAft>
              <a:buClr>
                <a:schemeClr val="lt1"/>
              </a:buClr>
              <a:buSzPts val="1440"/>
              <a:buFont typeface="Arial"/>
              <a:buChar char="•"/>
            </a:pPr>
            <a:r>
              <a:rPr b="1" i="0" lang="pl-PL" sz="1800" u="none" cap="none" strike="noStrike">
                <a:solidFill>
                  <a:schemeClr val="lt1"/>
                </a:solidFill>
                <a:latin typeface="Trebuchet MS"/>
                <a:ea typeface="Trebuchet MS"/>
                <a:cs typeface="Trebuchet MS"/>
                <a:sym typeface="Trebuchet MS"/>
              </a:rPr>
              <a:t>Use professional connections – accountant, lawyer etc.</a:t>
            </a:r>
            <a:endParaRPr b="1" i="0" sz="1800" u="none" cap="none" strike="noStrike">
              <a:solidFill>
                <a:schemeClr val="lt1"/>
              </a:solidFill>
              <a:latin typeface="Trebuchet MS"/>
              <a:ea typeface="Trebuchet MS"/>
              <a:cs typeface="Trebuchet MS"/>
              <a:sym typeface="Trebuchet MS"/>
            </a:endParaRPr>
          </a:p>
        </p:txBody>
      </p:sp>
      <p:sp>
        <p:nvSpPr>
          <p:cNvPr id="337" name="Google Shape;337;p21"/>
          <p:cNvSpPr/>
          <p:nvPr>
            <p:ph idx="1" type="body"/>
          </p:nvPr>
        </p:nvSpPr>
        <p:spPr>
          <a:xfrm>
            <a:off x="975262" y="2030361"/>
            <a:ext cx="4154522" cy="3638919"/>
          </a:xfrm>
          <a:prstGeom prst="flowChartAlternateProcess">
            <a:avLst/>
          </a:prstGeom>
          <a:solidFill>
            <a:schemeClr val="accent1"/>
          </a:solidFill>
          <a:ln cap="rnd" cmpd="sng" w="19050">
            <a:solidFill>
              <a:srgbClr val="364A7D"/>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lt1"/>
              </a:buClr>
              <a:buSzPts val="1440"/>
              <a:buNone/>
            </a:pPr>
            <a:r>
              <a:rPr b="1" lang="pl-PL">
                <a:solidFill>
                  <a:schemeClr val="lt1"/>
                </a:solidFill>
                <a:latin typeface="Trebuchet MS"/>
                <a:ea typeface="Trebuchet MS"/>
                <a:cs typeface="Trebuchet MS"/>
                <a:sym typeface="Trebuchet MS"/>
              </a:rPr>
              <a:t>VC funds</a:t>
            </a:r>
            <a:endParaRPr b="1">
              <a:solidFill>
                <a:schemeClr val="lt1"/>
              </a:solidFill>
            </a:endParaRPr>
          </a:p>
          <a:p>
            <a:pPr indent="-342900" lvl="0" marL="342900" rtl="0" algn="l">
              <a:lnSpc>
                <a:spcPct val="100000"/>
              </a:lnSpc>
              <a:spcBef>
                <a:spcPts val="1000"/>
              </a:spcBef>
              <a:spcAft>
                <a:spcPts val="0"/>
              </a:spcAft>
              <a:buClr>
                <a:schemeClr val="lt1"/>
              </a:buClr>
              <a:buSzPts val="1440"/>
              <a:buFont typeface="Arial"/>
              <a:buChar char="•"/>
            </a:pPr>
            <a:r>
              <a:rPr b="1" lang="pl-PL">
                <a:solidFill>
                  <a:schemeClr val="lt1"/>
                </a:solidFill>
                <a:latin typeface="Trebuchet MS"/>
                <a:ea typeface="Trebuchet MS"/>
                <a:cs typeface="Trebuchet MS"/>
                <a:sym typeface="Trebuchet MS"/>
              </a:rPr>
              <a:t>Check with venture capital associations</a:t>
            </a:r>
            <a:endParaRPr b="1">
              <a:solidFill>
                <a:schemeClr val="lt1"/>
              </a:solidFill>
            </a:endParaRPr>
          </a:p>
          <a:p>
            <a:pPr indent="-342900" lvl="0" marL="342900" rtl="0" algn="l">
              <a:lnSpc>
                <a:spcPct val="100000"/>
              </a:lnSpc>
              <a:spcBef>
                <a:spcPts val="1000"/>
              </a:spcBef>
              <a:spcAft>
                <a:spcPts val="0"/>
              </a:spcAft>
              <a:buClr>
                <a:schemeClr val="lt1"/>
              </a:buClr>
              <a:buSzPts val="1440"/>
              <a:buFont typeface="Arial"/>
              <a:buChar char="•"/>
            </a:pPr>
            <a:r>
              <a:rPr b="1" lang="pl-PL">
                <a:solidFill>
                  <a:schemeClr val="lt1"/>
                </a:solidFill>
                <a:latin typeface="Trebuchet MS"/>
                <a:ea typeface="Trebuchet MS"/>
                <a:cs typeface="Trebuchet MS"/>
                <a:sym typeface="Trebuchet MS"/>
              </a:rPr>
              <a:t>Look for start-up meetings with inwestor presence</a:t>
            </a:r>
            <a:endParaRPr b="1">
              <a:solidFill>
                <a:schemeClr val="lt1"/>
              </a:solidFill>
            </a:endParaRPr>
          </a:p>
          <a:p>
            <a:pPr indent="-251459" lvl="0" marL="342900" rtl="0" algn="l">
              <a:lnSpc>
                <a:spcPct val="100000"/>
              </a:lnSpc>
              <a:spcBef>
                <a:spcPts val="1000"/>
              </a:spcBef>
              <a:spcAft>
                <a:spcPts val="0"/>
              </a:spcAft>
              <a:buClr>
                <a:schemeClr val="lt1"/>
              </a:buClr>
              <a:buSzPts val="1440"/>
              <a:buFont typeface="Arial"/>
              <a:buNone/>
            </a:pPr>
            <a:r>
              <a:t/>
            </a:r>
            <a:endParaRPr b="1">
              <a:solidFill>
                <a:schemeClr val="lt1"/>
              </a:solidFill>
            </a:endParaRPr>
          </a:p>
          <a:p>
            <a:pPr indent="-251459" lvl="0" marL="342900" rtl="0" algn="l">
              <a:lnSpc>
                <a:spcPct val="100000"/>
              </a:lnSpc>
              <a:spcBef>
                <a:spcPts val="1000"/>
              </a:spcBef>
              <a:spcAft>
                <a:spcPts val="0"/>
              </a:spcAft>
              <a:buClr>
                <a:schemeClr val="lt1"/>
              </a:buClr>
              <a:buSzPts val="1440"/>
              <a:buFont typeface="Arial"/>
              <a:buNone/>
            </a:pPr>
            <a:r>
              <a:t/>
            </a:r>
            <a:endParaRPr b="1">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22"/>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accent1"/>
              </a:buClr>
              <a:buSzPts val="4000"/>
              <a:buFont typeface="Trebuchet MS"/>
              <a:buNone/>
            </a:pPr>
            <a:r>
              <a:rPr lang="pl-PL"/>
              <a:t>How to make a deal with inwestor? </a:t>
            </a:r>
            <a:br>
              <a:rPr lang="pl-PL"/>
            </a:br>
            <a:r>
              <a:rPr lang="pl-PL"/>
              <a:t>Investment process</a:t>
            </a:r>
            <a:endParaRPr/>
          </a:p>
        </p:txBody>
      </p:sp>
      <p:sp>
        <p:nvSpPr>
          <p:cNvPr id="343" name="Google Shape;343;p22"/>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6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23"/>
          <p:cNvSpPr/>
          <p:nvPr/>
        </p:nvSpPr>
        <p:spPr>
          <a:xfrm rot="5400000">
            <a:off x="3194813" y="1109317"/>
            <a:ext cx="403225"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49" name="Google Shape;349;p23"/>
          <p:cNvSpPr txBox="1"/>
          <p:nvPr>
            <p:ph type="title"/>
          </p:nvPr>
        </p:nvSpPr>
        <p:spPr>
          <a:xfrm>
            <a:off x="1934867" y="330293"/>
            <a:ext cx="7158037" cy="1074649"/>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VC investment life cycle</a:t>
            </a:r>
            <a:endParaRPr/>
          </a:p>
        </p:txBody>
      </p:sp>
      <p:sp>
        <p:nvSpPr>
          <p:cNvPr id="350" name="Google Shape;350;p23"/>
          <p:cNvSpPr/>
          <p:nvPr/>
        </p:nvSpPr>
        <p:spPr>
          <a:xfrm rot="5400000">
            <a:off x="3714777" y="1607063"/>
            <a:ext cx="403225"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51" name="Google Shape;351;p23"/>
          <p:cNvSpPr/>
          <p:nvPr/>
        </p:nvSpPr>
        <p:spPr>
          <a:xfrm rot="5400000">
            <a:off x="4402165" y="2251587"/>
            <a:ext cx="403225"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52" name="Google Shape;352;p23"/>
          <p:cNvSpPr/>
          <p:nvPr/>
        </p:nvSpPr>
        <p:spPr>
          <a:xfrm rot="5400000">
            <a:off x="5045102" y="2908813"/>
            <a:ext cx="403225"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53" name="Google Shape;353;p23"/>
          <p:cNvSpPr/>
          <p:nvPr/>
        </p:nvSpPr>
        <p:spPr>
          <a:xfrm rot="5400000">
            <a:off x="5761389" y="3480535"/>
            <a:ext cx="330984"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54" name="Google Shape;354;p23"/>
          <p:cNvSpPr/>
          <p:nvPr/>
        </p:nvSpPr>
        <p:spPr>
          <a:xfrm rot="5400000">
            <a:off x="6387619" y="4051306"/>
            <a:ext cx="524890"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55" name="Google Shape;355;p23"/>
          <p:cNvSpPr/>
          <p:nvPr/>
        </p:nvSpPr>
        <p:spPr>
          <a:xfrm rot="5400000">
            <a:off x="6764044" y="4581432"/>
            <a:ext cx="378135"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56" name="Google Shape;356;p23"/>
          <p:cNvSpPr/>
          <p:nvPr/>
        </p:nvSpPr>
        <p:spPr>
          <a:xfrm rot="5400000">
            <a:off x="7851801" y="5260142"/>
            <a:ext cx="403225" cy="1255383"/>
          </a:xfrm>
          <a:custGeom>
            <a:rect b="b" l="l" r="r" t="t"/>
            <a:pathLst>
              <a:path extrusionOk="0" h="21600" w="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cap="flat" cmpd="sng" w="22225">
            <a:solidFill>
              <a:srgbClr val="FFCC00"/>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57" name="Google Shape;357;p23"/>
          <p:cNvSpPr/>
          <p:nvPr/>
        </p:nvSpPr>
        <p:spPr>
          <a:xfrm>
            <a:off x="6708857" y="973714"/>
            <a:ext cx="3376042" cy="1690957"/>
          </a:xfrm>
          <a:prstGeom prst="ellipse">
            <a:avLst/>
          </a:prstGeom>
          <a:solidFill>
            <a:schemeClr val="accent1"/>
          </a:solidFill>
          <a:ln>
            <a:noFill/>
          </a:ln>
          <a:effectLst>
            <a:outerShdw rotWithShape="0" algn="ctr" dir="2700000" dist="107763">
              <a:schemeClr val="lt2">
                <a:alpha val="49019"/>
              </a:schemeClr>
            </a:outerShdw>
          </a:effectLst>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lt1"/>
              </a:buClr>
              <a:buSzPts val="1800"/>
              <a:buFont typeface="Arial"/>
              <a:buNone/>
            </a:pPr>
            <a:r>
              <a:rPr b="1" i="0" lang="pl-PL" sz="1800" u="none" cap="none" strike="noStrike">
                <a:solidFill>
                  <a:schemeClr val="lt1"/>
                </a:solidFill>
                <a:latin typeface="Arial"/>
                <a:ea typeface="Arial"/>
                <a:cs typeface="Arial"/>
                <a:sym typeface="Arial"/>
              </a:rPr>
              <a:t>Failure - projects that have not obtained investment</a:t>
            </a:r>
            <a:endParaRPr b="1" i="0" sz="1800" u="none" cap="none" strike="noStrike">
              <a:solidFill>
                <a:schemeClr val="lt1"/>
              </a:solidFill>
              <a:latin typeface="Arial"/>
              <a:ea typeface="Arial"/>
              <a:cs typeface="Arial"/>
              <a:sym typeface="Arial"/>
            </a:endParaRPr>
          </a:p>
        </p:txBody>
      </p:sp>
      <p:sp>
        <p:nvSpPr>
          <p:cNvPr id="358" name="Google Shape;358;p23"/>
          <p:cNvSpPr/>
          <p:nvPr/>
        </p:nvSpPr>
        <p:spPr>
          <a:xfrm rot="-1278078">
            <a:off x="4995812" y="1947820"/>
            <a:ext cx="1786784" cy="737996"/>
          </a:xfrm>
          <a:prstGeom prst="rightArrow">
            <a:avLst>
              <a:gd fmla="val 50000" name="adj1"/>
              <a:gd fmla="val 158514" name="adj2"/>
            </a:avLst>
          </a:prstGeom>
          <a:solidFill>
            <a:srgbClr val="FFC000"/>
          </a:solidFill>
          <a:ln cap="flat" cmpd="sng" w="22225">
            <a:solidFill>
              <a:srgbClr val="B54D13"/>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9" name="Google Shape;359;p23"/>
          <p:cNvSpPr/>
          <p:nvPr/>
        </p:nvSpPr>
        <p:spPr>
          <a:xfrm rot="-2041058">
            <a:off x="5584757" y="2498188"/>
            <a:ext cx="1584302" cy="737996"/>
          </a:xfrm>
          <a:prstGeom prst="rightArrow">
            <a:avLst>
              <a:gd fmla="val 50000" name="adj1"/>
              <a:gd fmla="val 123944" name="adj2"/>
            </a:avLst>
          </a:prstGeom>
          <a:solidFill>
            <a:srgbClr val="FFC000"/>
          </a:solidFill>
          <a:ln cap="flat" cmpd="sng" w="22225">
            <a:solidFill>
              <a:srgbClr val="B54D13"/>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60" name="Google Shape;360;p23"/>
          <p:cNvSpPr/>
          <p:nvPr/>
        </p:nvSpPr>
        <p:spPr>
          <a:xfrm rot="-2657893">
            <a:off x="6120830" y="2951474"/>
            <a:ext cx="1597678" cy="737996"/>
          </a:xfrm>
          <a:prstGeom prst="rightArrow">
            <a:avLst>
              <a:gd fmla="val 50000" name="adj1"/>
              <a:gd fmla="val 122069" name="adj2"/>
            </a:avLst>
          </a:prstGeom>
          <a:solidFill>
            <a:srgbClr val="FFC000"/>
          </a:solidFill>
          <a:ln cap="flat" cmpd="sng" w="22225">
            <a:solidFill>
              <a:srgbClr val="B54D13"/>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61" name="Google Shape;361;p23"/>
          <p:cNvSpPr/>
          <p:nvPr/>
        </p:nvSpPr>
        <p:spPr>
          <a:xfrm rot="-2913935">
            <a:off x="6727630" y="3267755"/>
            <a:ext cx="1860546" cy="737996"/>
          </a:xfrm>
          <a:prstGeom prst="rightArrow">
            <a:avLst>
              <a:gd fmla="val 50000" name="adj1"/>
              <a:gd fmla="val 127994" name="adj2"/>
            </a:avLst>
          </a:prstGeom>
          <a:solidFill>
            <a:srgbClr val="FFC000"/>
          </a:solidFill>
          <a:ln cap="flat" cmpd="sng" w="22225">
            <a:solidFill>
              <a:srgbClr val="B54D13"/>
            </a:solidFill>
            <a:prstDash val="solid"/>
            <a:miter lim="800000"/>
            <a:headEnd len="sm" w="sm" type="none"/>
            <a:tailEnd len="sm" w="sm" type="none"/>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62" name="Google Shape;362;p23"/>
          <p:cNvSpPr/>
          <p:nvPr/>
        </p:nvSpPr>
        <p:spPr>
          <a:xfrm>
            <a:off x="320041" y="1446067"/>
            <a:ext cx="2828678" cy="376984"/>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Search for investment</a:t>
            </a:r>
            <a:endParaRPr b="1" i="0" sz="1600" u="none" cap="none" strike="noStrike">
              <a:solidFill>
                <a:schemeClr val="dk1"/>
              </a:solidFill>
              <a:latin typeface="Arial"/>
              <a:ea typeface="Arial"/>
              <a:cs typeface="Arial"/>
              <a:sym typeface="Arial"/>
            </a:endParaRPr>
          </a:p>
        </p:txBody>
      </p:sp>
      <p:sp>
        <p:nvSpPr>
          <p:cNvPr id="363" name="Google Shape;363;p23"/>
          <p:cNvSpPr/>
          <p:nvPr/>
        </p:nvSpPr>
        <p:spPr>
          <a:xfrm>
            <a:off x="1291680" y="2425543"/>
            <a:ext cx="2796255" cy="649399"/>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Screening - initial investor assessment of the project</a:t>
            </a:r>
            <a:endParaRPr b="1" i="0" sz="1600" u="none" cap="none" strike="noStrike">
              <a:solidFill>
                <a:schemeClr val="dk1"/>
              </a:solidFill>
              <a:latin typeface="Arial"/>
              <a:ea typeface="Arial"/>
              <a:cs typeface="Arial"/>
              <a:sym typeface="Arial"/>
            </a:endParaRPr>
          </a:p>
        </p:txBody>
      </p:sp>
      <p:sp>
        <p:nvSpPr>
          <p:cNvPr id="364" name="Google Shape;364;p23"/>
          <p:cNvSpPr/>
          <p:nvPr/>
        </p:nvSpPr>
        <p:spPr>
          <a:xfrm>
            <a:off x="652565" y="1950893"/>
            <a:ext cx="2743861" cy="376984"/>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Investment offer</a:t>
            </a:r>
            <a:endParaRPr b="1" i="0" sz="1600" u="none" cap="none" strike="noStrike">
              <a:solidFill>
                <a:schemeClr val="dk1"/>
              </a:solidFill>
              <a:latin typeface="Arial"/>
              <a:ea typeface="Arial"/>
              <a:cs typeface="Arial"/>
              <a:sym typeface="Arial"/>
            </a:endParaRPr>
          </a:p>
        </p:txBody>
      </p:sp>
      <p:sp>
        <p:nvSpPr>
          <p:cNvPr id="365" name="Google Shape;365;p23"/>
          <p:cNvSpPr/>
          <p:nvPr/>
        </p:nvSpPr>
        <p:spPr>
          <a:xfrm>
            <a:off x="2005782" y="3175994"/>
            <a:ext cx="2814690" cy="376984"/>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Term sheet</a:t>
            </a:r>
            <a:endParaRPr b="1" i="0" sz="1600" u="none" cap="none" strike="noStrike">
              <a:solidFill>
                <a:schemeClr val="dk1"/>
              </a:solidFill>
              <a:latin typeface="Arial"/>
              <a:ea typeface="Arial"/>
              <a:cs typeface="Arial"/>
              <a:sym typeface="Arial"/>
            </a:endParaRPr>
          </a:p>
        </p:txBody>
      </p:sp>
      <p:sp>
        <p:nvSpPr>
          <p:cNvPr id="366" name="Google Shape;366;p23"/>
          <p:cNvSpPr/>
          <p:nvPr/>
        </p:nvSpPr>
        <p:spPr>
          <a:xfrm>
            <a:off x="2191248" y="3793592"/>
            <a:ext cx="3322638" cy="376984"/>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Due diligence process</a:t>
            </a:r>
            <a:endParaRPr b="1" i="0" sz="1600" u="none" cap="none" strike="noStrike">
              <a:solidFill>
                <a:schemeClr val="dk1"/>
              </a:solidFill>
              <a:latin typeface="Arial"/>
              <a:ea typeface="Arial"/>
              <a:cs typeface="Arial"/>
              <a:sym typeface="Arial"/>
            </a:endParaRPr>
          </a:p>
        </p:txBody>
      </p:sp>
      <p:sp>
        <p:nvSpPr>
          <p:cNvPr id="367" name="Google Shape;367;p23"/>
          <p:cNvSpPr/>
          <p:nvPr/>
        </p:nvSpPr>
        <p:spPr>
          <a:xfrm>
            <a:off x="3536184" y="4313405"/>
            <a:ext cx="2568575" cy="376984"/>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Final deal </a:t>
            </a:r>
            <a:endParaRPr b="1" i="0" sz="1600" u="none" cap="none" strike="noStrike">
              <a:solidFill>
                <a:schemeClr val="dk1"/>
              </a:solidFill>
              <a:latin typeface="Arial"/>
              <a:ea typeface="Arial"/>
              <a:cs typeface="Arial"/>
              <a:sym typeface="Arial"/>
            </a:endParaRPr>
          </a:p>
        </p:txBody>
      </p:sp>
      <p:sp>
        <p:nvSpPr>
          <p:cNvPr id="368" name="Google Shape;368;p23"/>
          <p:cNvSpPr/>
          <p:nvPr/>
        </p:nvSpPr>
        <p:spPr>
          <a:xfrm>
            <a:off x="4103909" y="4757126"/>
            <a:ext cx="2568575" cy="649399"/>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Business development process</a:t>
            </a:r>
            <a:endParaRPr b="1" i="0" sz="1600" u="none" cap="none" strike="noStrike">
              <a:solidFill>
                <a:schemeClr val="dk1"/>
              </a:solidFill>
              <a:latin typeface="Arial"/>
              <a:ea typeface="Arial"/>
              <a:cs typeface="Arial"/>
              <a:sym typeface="Arial"/>
            </a:endParaRPr>
          </a:p>
        </p:txBody>
      </p:sp>
      <p:sp>
        <p:nvSpPr>
          <p:cNvPr id="369" name="Google Shape;369;p23"/>
          <p:cNvSpPr/>
          <p:nvPr/>
        </p:nvSpPr>
        <p:spPr>
          <a:xfrm>
            <a:off x="4991101" y="5442606"/>
            <a:ext cx="2568575" cy="649399"/>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Monitoring procedures of the vc investment</a:t>
            </a:r>
            <a:endParaRPr b="1" i="0" sz="1600" u="none" cap="none" strike="noStrike">
              <a:solidFill>
                <a:schemeClr val="dk1"/>
              </a:solidFill>
              <a:latin typeface="Arial"/>
              <a:ea typeface="Arial"/>
              <a:cs typeface="Arial"/>
              <a:sym typeface="Arial"/>
            </a:endParaRPr>
          </a:p>
        </p:txBody>
      </p:sp>
      <p:sp>
        <p:nvSpPr>
          <p:cNvPr id="370" name="Google Shape;370;p23"/>
          <p:cNvSpPr/>
          <p:nvPr/>
        </p:nvSpPr>
        <p:spPr>
          <a:xfrm>
            <a:off x="6141435" y="6136420"/>
            <a:ext cx="2568600" cy="377100"/>
          </a:xfrm>
          <a:prstGeom prst="flowChartAlternateProcess">
            <a:avLst/>
          </a:prstGeom>
          <a:solidFill>
            <a:srgbClr val="FFCC00"/>
          </a:solidFill>
          <a:ln cap="flat" cmpd="sng" w="22225">
            <a:solidFill>
              <a:srgbClr val="FF99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chemeClr val="dk1"/>
              </a:buClr>
              <a:buSzPts val="1600"/>
              <a:buFont typeface="Arial"/>
              <a:buNone/>
            </a:pPr>
            <a:r>
              <a:rPr b="1" i="0" lang="pl-PL" sz="1600" u="none" cap="none" strike="noStrike">
                <a:solidFill>
                  <a:schemeClr val="dk1"/>
                </a:solidFill>
                <a:latin typeface="Arial"/>
                <a:ea typeface="Arial"/>
                <a:cs typeface="Arial"/>
                <a:sym typeface="Arial"/>
              </a:rPr>
              <a:t>Divestment</a:t>
            </a:r>
            <a:endParaRPr b="1" i="0" sz="1600" u="none" cap="none" strike="noStrik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Project for VC – what need to be prepared?</a:t>
            </a:r>
            <a:endParaRPr/>
          </a:p>
        </p:txBody>
      </p:sp>
      <p:sp>
        <p:nvSpPr>
          <p:cNvPr id="376" name="Google Shape;376;p2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440"/>
              <a:buChar char="►"/>
            </a:pPr>
            <a:r>
              <a:rPr lang="pl-PL"/>
              <a:t>Business plan </a:t>
            </a:r>
            <a:endParaRPr/>
          </a:p>
          <a:p>
            <a:pPr indent="0" lvl="0" marL="0" rtl="0" algn="l">
              <a:lnSpc>
                <a:spcPct val="100000"/>
              </a:lnSpc>
              <a:spcBef>
                <a:spcPts val="1000"/>
              </a:spcBef>
              <a:spcAft>
                <a:spcPts val="0"/>
              </a:spcAft>
              <a:buSzPts val="1440"/>
              <a:buNone/>
            </a:pPr>
            <a:r>
              <a:rPr lang="pl-PL"/>
              <a:t>and</a:t>
            </a:r>
            <a:endParaRPr/>
          </a:p>
          <a:p>
            <a:pPr indent="-342900" lvl="0" marL="342900" rtl="0" algn="l">
              <a:lnSpc>
                <a:spcPct val="100000"/>
              </a:lnSpc>
              <a:spcBef>
                <a:spcPts val="1000"/>
              </a:spcBef>
              <a:spcAft>
                <a:spcPts val="0"/>
              </a:spcAft>
              <a:buSzPts val="1440"/>
              <a:buChar char="►"/>
            </a:pPr>
            <a:r>
              <a:rPr lang="pl-PL"/>
              <a:t>Executive summary of the project</a:t>
            </a:r>
            <a:endParaRPr/>
          </a:p>
          <a:p>
            <a:pPr indent="-342900" lvl="0" marL="342900" rtl="0" algn="l">
              <a:lnSpc>
                <a:spcPct val="100000"/>
              </a:lnSpc>
              <a:spcBef>
                <a:spcPts val="1000"/>
              </a:spcBef>
              <a:spcAft>
                <a:spcPts val="0"/>
              </a:spcAft>
              <a:buSzPts val="1440"/>
              <a:buChar char="►"/>
            </a:pPr>
            <a:r>
              <a:rPr lang="pl-PL"/>
              <a:t>Financials</a:t>
            </a:r>
            <a:endParaRPr/>
          </a:p>
          <a:p>
            <a:pPr indent="-342900" lvl="0" marL="342900" rtl="0" algn="l">
              <a:lnSpc>
                <a:spcPct val="100000"/>
              </a:lnSpc>
              <a:spcBef>
                <a:spcPts val="1000"/>
              </a:spcBef>
              <a:spcAft>
                <a:spcPts val="0"/>
              </a:spcAft>
              <a:buSzPts val="1440"/>
              <a:buChar char="►"/>
            </a:pPr>
            <a:r>
              <a:rPr lang="pl-PL"/>
              <a:t>Business model </a:t>
            </a:r>
            <a:endParaRPr/>
          </a:p>
          <a:p>
            <a:pPr indent="-342900" lvl="0" marL="342900" rtl="0" algn="l">
              <a:lnSpc>
                <a:spcPct val="100000"/>
              </a:lnSpc>
              <a:spcBef>
                <a:spcPts val="1000"/>
              </a:spcBef>
              <a:spcAft>
                <a:spcPts val="0"/>
              </a:spcAft>
              <a:buSzPts val="1440"/>
              <a:buChar char="►"/>
            </a:pPr>
            <a:r>
              <a:rPr lang="pl-PL"/>
              <a:t>Presentation of the project</a:t>
            </a:r>
            <a:endParaRPr/>
          </a:p>
          <a:p>
            <a:pPr indent="-285750" lvl="1" marL="742950" rtl="0" algn="l">
              <a:lnSpc>
                <a:spcPct val="100000"/>
              </a:lnSpc>
              <a:spcBef>
                <a:spcPts val="1000"/>
              </a:spcBef>
              <a:spcAft>
                <a:spcPts val="0"/>
              </a:spcAft>
              <a:buSzPts val="1280"/>
              <a:buChar char="►"/>
            </a:pPr>
            <a:r>
              <a:rPr lang="pl-PL"/>
              <a:t>needed in case of meeting with inwestor</a:t>
            </a:r>
            <a:endParaRPr/>
          </a:p>
          <a:p>
            <a:pPr indent="-342900" lvl="0" marL="342900" rtl="0" algn="l">
              <a:lnSpc>
                <a:spcPct val="100000"/>
              </a:lnSpc>
              <a:spcBef>
                <a:spcPts val="1000"/>
              </a:spcBef>
              <a:spcAft>
                <a:spcPts val="0"/>
              </a:spcAft>
              <a:buSzPts val="1440"/>
              <a:buChar char="►"/>
            </a:pPr>
            <a:r>
              <a:rPr lang="pl-PL"/>
              <a:t>Own project valuation</a:t>
            </a:r>
            <a:endParaRPr/>
          </a:p>
          <a:p>
            <a:pPr indent="-285750" lvl="1" marL="742950" rtl="0" algn="l">
              <a:lnSpc>
                <a:spcPct val="100000"/>
              </a:lnSpc>
              <a:spcBef>
                <a:spcPts val="1000"/>
              </a:spcBef>
              <a:spcAft>
                <a:spcPts val="0"/>
              </a:spcAft>
              <a:buSzPts val="1280"/>
              <a:buChar char="►"/>
            </a:pPr>
            <a:r>
              <a:rPr lang="pl-PL"/>
              <a:t>needed for term sheet negotiation</a:t>
            </a:r>
            <a:endParaRPr/>
          </a:p>
          <a:p>
            <a:pPr indent="-204469" lvl="1" marL="742950" rtl="0" algn="l">
              <a:lnSpc>
                <a:spcPct val="100000"/>
              </a:lnSpc>
              <a:spcBef>
                <a:spcPts val="1000"/>
              </a:spcBef>
              <a:spcAft>
                <a:spcPts val="0"/>
              </a:spcAft>
              <a:buSzPts val="1280"/>
              <a:buNone/>
            </a:pPr>
            <a:r>
              <a:t/>
            </a:r>
            <a:endParaRPr/>
          </a:p>
        </p:txBody>
      </p:sp>
      <p:sp>
        <p:nvSpPr>
          <p:cNvPr id="377" name="Google Shape;377;p24"/>
          <p:cNvSpPr/>
          <p:nvPr/>
        </p:nvSpPr>
        <p:spPr>
          <a:xfrm>
            <a:off x="6340476" y="1812925"/>
            <a:ext cx="4664075" cy="4724400"/>
          </a:xfrm>
          <a:prstGeom prst="rect">
            <a:avLst/>
          </a:prstGeom>
          <a:noFill/>
          <a:ln>
            <a:noFill/>
          </a:ln>
        </p:spPr>
        <p:txBody>
          <a:bodyPr anchorCtr="0" anchor="t" bIns="45700" lIns="91425" spcFirstLastPara="1" rIns="91425" wrap="square" tIns="45700">
            <a:noAutofit/>
          </a:bodyPr>
          <a:lstStyle/>
          <a:p>
            <a:pPr indent="-358775" lvl="0" marL="447675" marR="0" rtl="0" algn="l">
              <a:lnSpc>
                <a:spcPct val="100000"/>
              </a:lnSpc>
              <a:spcBef>
                <a:spcPts val="0"/>
              </a:spcBef>
              <a:spcAft>
                <a:spcPts val="0"/>
              </a:spcAft>
              <a:buClr>
                <a:schemeClr val="accent1"/>
              </a:buClr>
              <a:buSzPts val="1400"/>
              <a:buFont typeface="Noto Sans Symbols"/>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2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Business plan for VC</a:t>
            </a:r>
            <a:br>
              <a:rPr lang="pl-PL"/>
            </a:br>
            <a:r>
              <a:rPr lang="pl-PL" sz="2800"/>
              <a:t>Main issues</a:t>
            </a:r>
            <a:endParaRPr/>
          </a:p>
        </p:txBody>
      </p:sp>
      <p:sp>
        <p:nvSpPr>
          <p:cNvPr id="383" name="Google Shape;383;p2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lnSpc>
                <a:spcPct val="100000"/>
              </a:lnSpc>
              <a:spcBef>
                <a:spcPts val="0"/>
              </a:spcBef>
              <a:spcAft>
                <a:spcPts val="0"/>
              </a:spcAft>
              <a:buSzPct val="79999"/>
              <a:buChar char="►"/>
            </a:pPr>
            <a:r>
              <a:rPr lang="pl-PL"/>
              <a:t>Business plan summary </a:t>
            </a:r>
            <a:endParaRPr/>
          </a:p>
          <a:p>
            <a:pPr indent="-285750" lvl="1" marL="742950" rtl="0" algn="l">
              <a:lnSpc>
                <a:spcPct val="100000"/>
              </a:lnSpc>
              <a:spcBef>
                <a:spcPts val="1000"/>
              </a:spcBef>
              <a:spcAft>
                <a:spcPts val="0"/>
              </a:spcAft>
              <a:buSzPct val="80000"/>
              <a:buChar char="►"/>
            </a:pPr>
            <a:r>
              <a:rPr lang="pl-PL"/>
              <a:t>that will interest the investor so that he/she can read the rest of the document</a:t>
            </a:r>
            <a:endParaRPr/>
          </a:p>
          <a:p>
            <a:pPr indent="-342900" lvl="0" marL="342900" rtl="0" algn="l">
              <a:lnSpc>
                <a:spcPct val="100000"/>
              </a:lnSpc>
              <a:spcBef>
                <a:spcPts val="1000"/>
              </a:spcBef>
              <a:spcAft>
                <a:spcPts val="0"/>
              </a:spcAft>
              <a:buSzPct val="79999"/>
              <a:buChar char="►"/>
            </a:pPr>
            <a:r>
              <a:rPr lang="pl-PL"/>
              <a:t>Description of technology - understandable to non-technicians</a:t>
            </a:r>
            <a:endParaRPr/>
          </a:p>
          <a:p>
            <a:pPr indent="-342900" lvl="0" marL="342900" rtl="0" algn="l">
              <a:lnSpc>
                <a:spcPct val="100000"/>
              </a:lnSpc>
              <a:spcBef>
                <a:spcPts val="1000"/>
              </a:spcBef>
              <a:spcAft>
                <a:spcPts val="0"/>
              </a:spcAft>
              <a:buSzPct val="79999"/>
              <a:buChar char="►"/>
            </a:pPr>
            <a:r>
              <a:rPr lang="pl-PL"/>
              <a:t>Why does the venture win the market?</a:t>
            </a:r>
            <a:endParaRPr/>
          </a:p>
          <a:p>
            <a:pPr indent="-342900" lvl="0" marL="342900" rtl="0" algn="l">
              <a:lnSpc>
                <a:spcPct val="100000"/>
              </a:lnSpc>
              <a:spcBef>
                <a:spcPts val="1000"/>
              </a:spcBef>
              <a:spcAft>
                <a:spcPts val="0"/>
              </a:spcAft>
              <a:buSzPct val="79999"/>
              <a:buChar char="►"/>
            </a:pPr>
            <a:r>
              <a:rPr lang="pl-PL"/>
              <a:t>Who will be the customer and why?</a:t>
            </a:r>
            <a:endParaRPr/>
          </a:p>
          <a:p>
            <a:pPr indent="-342900" lvl="0" marL="342900" rtl="0" algn="l">
              <a:lnSpc>
                <a:spcPct val="100000"/>
              </a:lnSpc>
              <a:spcBef>
                <a:spcPts val="1000"/>
              </a:spcBef>
              <a:spcAft>
                <a:spcPts val="0"/>
              </a:spcAft>
              <a:buSzPct val="79999"/>
              <a:buChar char="►"/>
            </a:pPr>
            <a:r>
              <a:rPr lang="pl-PL"/>
              <a:t>Competitive environment from local to global</a:t>
            </a:r>
            <a:endParaRPr/>
          </a:p>
          <a:p>
            <a:pPr indent="-285750" lvl="1" marL="742950" rtl="0" algn="l">
              <a:lnSpc>
                <a:spcPct val="100000"/>
              </a:lnSpc>
              <a:spcBef>
                <a:spcPts val="1000"/>
              </a:spcBef>
              <a:spcAft>
                <a:spcPts val="0"/>
              </a:spcAft>
              <a:buSzPct val="80000"/>
              <a:buChar char="►"/>
            </a:pPr>
            <a:r>
              <a:rPr lang="pl-PL"/>
              <a:t>how is it done in the world?</a:t>
            </a:r>
            <a:endParaRPr/>
          </a:p>
          <a:p>
            <a:pPr indent="-342900" lvl="0" marL="342900" rtl="0" algn="l">
              <a:lnSpc>
                <a:spcPct val="100000"/>
              </a:lnSpc>
              <a:spcBef>
                <a:spcPts val="1000"/>
              </a:spcBef>
              <a:spcAft>
                <a:spcPts val="0"/>
              </a:spcAft>
              <a:buSzPct val="79999"/>
              <a:buChar char="►"/>
            </a:pPr>
            <a:r>
              <a:rPr lang="pl-PL"/>
              <a:t>Projections with documented assumptions</a:t>
            </a:r>
            <a:endParaRPr/>
          </a:p>
          <a:p>
            <a:pPr indent="-285750" lvl="1" marL="742950" rtl="0" algn="l">
              <a:lnSpc>
                <a:spcPct val="100000"/>
              </a:lnSpc>
              <a:spcBef>
                <a:spcPts val="1000"/>
              </a:spcBef>
              <a:spcAft>
                <a:spcPts val="0"/>
              </a:spcAft>
              <a:buSzPct val="80000"/>
              <a:buChar char="►"/>
            </a:pPr>
            <a:r>
              <a:rPr lang="pl-PL"/>
              <a:t> The right level of analysis – it is not necessary to calculate costs in too detailed way</a:t>
            </a:r>
            <a:endParaRPr/>
          </a:p>
          <a:p>
            <a:pPr indent="-342900" lvl="0" marL="342900" rtl="0" algn="l">
              <a:lnSpc>
                <a:spcPct val="100000"/>
              </a:lnSpc>
              <a:spcBef>
                <a:spcPts val="1000"/>
              </a:spcBef>
              <a:spcAft>
                <a:spcPts val="0"/>
              </a:spcAft>
              <a:buSzPct val="79999"/>
              <a:buChar char="►"/>
            </a:pPr>
            <a:r>
              <a:rPr lang="pl-PL"/>
              <a:t>Demonstration of the financing structure with minimal possible investor capital involvement</a:t>
            </a:r>
            <a:endParaRPr/>
          </a:p>
          <a:p>
            <a:pPr indent="-342900" lvl="0" marL="342900" rtl="0" algn="l">
              <a:lnSpc>
                <a:spcPct val="100000"/>
              </a:lnSpc>
              <a:spcBef>
                <a:spcPts val="1000"/>
              </a:spcBef>
              <a:spcAft>
                <a:spcPts val="0"/>
              </a:spcAft>
              <a:buSzPct val="79999"/>
              <a:buChar char="►"/>
            </a:pPr>
            <a:r>
              <a:rPr lang="pl-PL"/>
              <a:t>Various scenarios for the development of the enterprise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2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Due diligence </a:t>
            </a:r>
            <a:br>
              <a:rPr lang="pl-PL"/>
            </a:br>
            <a:endParaRPr/>
          </a:p>
        </p:txBody>
      </p:sp>
      <p:sp>
        <p:nvSpPr>
          <p:cNvPr id="389" name="Google Shape;389;p2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600"/>
              <a:buNone/>
            </a:pPr>
            <a:r>
              <a:rPr lang="pl-PL" sz="2000"/>
              <a:t>Due diligence types:</a:t>
            </a:r>
            <a:endParaRPr sz="2000"/>
          </a:p>
          <a:p>
            <a:pPr indent="-342900" lvl="0" marL="342900" rtl="0" algn="l">
              <a:lnSpc>
                <a:spcPct val="100000"/>
              </a:lnSpc>
              <a:spcBef>
                <a:spcPts val="1000"/>
              </a:spcBef>
              <a:spcAft>
                <a:spcPts val="0"/>
              </a:spcAft>
              <a:buSzPts val="1600"/>
              <a:buChar char="►"/>
            </a:pPr>
            <a:r>
              <a:rPr lang="pl-PL" sz="2000"/>
              <a:t>commercial</a:t>
            </a:r>
            <a:endParaRPr sz="2000"/>
          </a:p>
          <a:p>
            <a:pPr indent="-342900" lvl="0" marL="342900" rtl="0" algn="l">
              <a:lnSpc>
                <a:spcPct val="100000"/>
              </a:lnSpc>
              <a:spcBef>
                <a:spcPts val="1000"/>
              </a:spcBef>
              <a:spcAft>
                <a:spcPts val="0"/>
              </a:spcAft>
              <a:buSzPts val="1600"/>
              <a:buChar char="►"/>
            </a:pPr>
            <a:r>
              <a:rPr lang="pl-PL" sz="2000"/>
              <a:t>legal</a:t>
            </a:r>
            <a:endParaRPr sz="2000"/>
          </a:p>
          <a:p>
            <a:pPr indent="-342900" lvl="0" marL="342900" rtl="0" algn="l">
              <a:lnSpc>
                <a:spcPct val="100000"/>
              </a:lnSpc>
              <a:spcBef>
                <a:spcPts val="1000"/>
              </a:spcBef>
              <a:spcAft>
                <a:spcPts val="0"/>
              </a:spcAft>
              <a:buSzPts val="1600"/>
              <a:buChar char="►"/>
            </a:pPr>
            <a:r>
              <a:rPr lang="pl-PL" sz="2000"/>
              <a:t>Operational</a:t>
            </a:r>
            <a:endParaRPr sz="2000"/>
          </a:p>
          <a:p>
            <a:pPr indent="-342900" lvl="0" marL="342900" rtl="0" algn="l">
              <a:lnSpc>
                <a:spcPct val="100000"/>
              </a:lnSpc>
              <a:spcBef>
                <a:spcPts val="1000"/>
              </a:spcBef>
              <a:spcAft>
                <a:spcPts val="0"/>
              </a:spcAft>
              <a:buSzPts val="1600"/>
              <a:buChar char="►"/>
            </a:pPr>
            <a:r>
              <a:rPr lang="pl-PL" sz="2000"/>
              <a:t>technology and IP</a:t>
            </a:r>
            <a:endParaRPr/>
          </a:p>
          <a:p>
            <a:pPr indent="-342900" lvl="0" marL="342900" rtl="0" algn="l">
              <a:lnSpc>
                <a:spcPct val="100000"/>
              </a:lnSpc>
              <a:spcBef>
                <a:spcPts val="1000"/>
              </a:spcBef>
              <a:spcAft>
                <a:spcPts val="0"/>
              </a:spcAft>
              <a:buSzPts val="1600"/>
              <a:buChar char="►"/>
            </a:pPr>
            <a:r>
              <a:rPr lang="pl-PL" sz="2000"/>
              <a:t>financial and tax</a:t>
            </a:r>
            <a:endParaRPr sz="2000"/>
          </a:p>
          <a:p>
            <a:pPr indent="-342900" lvl="0" marL="342900" rtl="0" algn="l">
              <a:lnSpc>
                <a:spcPct val="100000"/>
              </a:lnSpc>
              <a:spcBef>
                <a:spcPts val="1000"/>
              </a:spcBef>
              <a:spcAft>
                <a:spcPts val="0"/>
              </a:spcAft>
              <a:buSzPts val="1600"/>
              <a:buChar char="►"/>
            </a:pPr>
            <a:r>
              <a:rPr lang="pl-PL" sz="2000"/>
              <a:t>other</a:t>
            </a:r>
            <a:endParaRPr sz="2000"/>
          </a:p>
          <a:p>
            <a:pPr indent="-241300" lvl="0" marL="342900" rtl="0" algn="l">
              <a:lnSpc>
                <a:spcPct val="100000"/>
              </a:lnSpc>
              <a:spcBef>
                <a:spcPts val="1000"/>
              </a:spcBef>
              <a:spcAft>
                <a:spcPts val="0"/>
              </a:spcAft>
              <a:buSzPts val="1600"/>
              <a:buNone/>
            </a:pPr>
            <a:r>
              <a:t/>
            </a:r>
            <a:endParaRPr sz="2000"/>
          </a:p>
        </p:txBody>
      </p:sp>
      <p:sp>
        <p:nvSpPr>
          <p:cNvPr id="390" name="Google Shape;390;p26"/>
          <p:cNvSpPr/>
          <p:nvPr/>
        </p:nvSpPr>
        <p:spPr>
          <a:xfrm>
            <a:off x="5577840" y="2482487"/>
            <a:ext cx="3959352" cy="2560320"/>
          </a:xfrm>
          <a:prstGeom prst="roundRect">
            <a:avLst>
              <a:gd fmla="val 16667" name="adj"/>
            </a:avLst>
          </a:prstGeom>
          <a:solidFill>
            <a:schemeClr val="accent1"/>
          </a:solidFill>
          <a:ln cap="rnd" cmpd="sng" w="19050">
            <a:solidFill>
              <a:srgbClr val="364A7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Due diligence </a:t>
            </a:r>
            <a:endParaRPr b="0" i="0" sz="1800" u="none" cap="none" strike="noStrike">
              <a:solidFill>
                <a:schemeClr val="lt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 a comprehensive appraisal of a business undertaken by a prospective buyer, especially to establish its assets and liabilities and evaluate its commercial potential.</a:t>
            </a:r>
            <a:endParaRPr b="0" i="0" sz="1800" u="none" cap="none" strike="noStrike">
              <a:solidFill>
                <a:schemeClr val="lt1"/>
              </a:solidFill>
              <a:latin typeface="Trebuchet MS"/>
              <a:ea typeface="Trebuchet MS"/>
              <a:cs typeface="Trebuchet MS"/>
              <a:sym typeface="Trebuchet MS"/>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27"/>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accent1"/>
              </a:buClr>
              <a:buSzPts val="4000"/>
              <a:buFont typeface="Trebuchet MS"/>
              <a:buNone/>
            </a:pPr>
            <a:r>
              <a:rPr lang="pl-PL"/>
              <a:t>VC investment agreement</a:t>
            </a:r>
            <a:endParaRPr/>
          </a:p>
        </p:txBody>
      </p:sp>
      <p:sp>
        <p:nvSpPr>
          <p:cNvPr id="396" name="Google Shape;396;p27"/>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6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2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Agreement – main issues</a:t>
            </a:r>
            <a:endParaRPr/>
          </a:p>
        </p:txBody>
      </p:sp>
      <p:sp>
        <p:nvSpPr>
          <p:cNvPr id="402" name="Google Shape;402;p2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lnSpc>
                <a:spcPct val="100000"/>
              </a:lnSpc>
              <a:spcBef>
                <a:spcPts val="0"/>
              </a:spcBef>
              <a:spcAft>
                <a:spcPts val="0"/>
              </a:spcAft>
              <a:buSzPct val="80000"/>
              <a:buChar char="►"/>
            </a:pPr>
            <a:r>
              <a:rPr lang="pl-PL" sz="2000"/>
              <a:t>Financial issues</a:t>
            </a:r>
            <a:endParaRPr sz="2000"/>
          </a:p>
          <a:p>
            <a:pPr indent="-285750" lvl="1" marL="742950" rtl="0" algn="l">
              <a:lnSpc>
                <a:spcPct val="100000"/>
              </a:lnSpc>
              <a:spcBef>
                <a:spcPts val="1000"/>
              </a:spcBef>
              <a:spcAft>
                <a:spcPts val="0"/>
              </a:spcAft>
              <a:buSzPct val="79999"/>
              <a:buChar char="►"/>
            </a:pPr>
            <a:r>
              <a:rPr lang="pl-PL" sz="1800"/>
              <a:t>Size and stages of the investment</a:t>
            </a:r>
            <a:endParaRPr/>
          </a:p>
          <a:p>
            <a:pPr indent="-285750" lvl="1" marL="742950" rtl="0" algn="l">
              <a:lnSpc>
                <a:spcPct val="100000"/>
              </a:lnSpc>
              <a:spcBef>
                <a:spcPts val="1000"/>
              </a:spcBef>
              <a:spcAft>
                <a:spcPts val="0"/>
              </a:spcAft>
              <a:buSzPct val="79999"/>
              <a:buChar char="►"/>
            </a:pPr>
            <a:r>
              <a:rPr lang="pl-PL" sz="1800"/>
              <a:t>Structure of financing: equity and debt</a:t>
            </a:r>
            <a:endParaRPr sz="1800"/>
          </a:p>
          <a:p>
            <a:pPr indent="-342900" lvl="0" marL="342900" rtl="0" algn="l">
              <a:lnSpc>
                <a:spcPct val="100000"/>
              </a:lnSpc>
              <a:spcBef>
                <a:spcPts val="1000"/>
              </a:spcBef>
              <a:spcAft>
                <a:spcPts val="0"/>
              </a:spcAft>
              <a:buSzPct val="80000"/>
              <a:buChar char="►"/>
            </a:pPr>
            <a:r>
              <a:rPr lang="pl-PL" sz="2000"/>
              <a:t>Organisational and legal issues</a:t>
            </a:r>
            <a:endParaRPr sz="2000"/>
          </a:p>
          <a:p>
            <a:pPr indent="-285750" lvl="1" marL="742950" rtl="0" algn="l">
              <a:lnSpc>
                <a:spcPct val="100000"/>
              </a:lnSpc>
              <a:spcBef>
                <a:spcPts val="1000"/>
              </a:spcBef>
              <a:spcAft>
                <a:spcPts val="0"/>
              </a:spcAft>
              <a:buSzPct val="79999"/>
              <a:buChar char="►"/>
            </a:pPr>
            <a:r>
              <a:rPr lang="pl-PL" sz="1800"/>
              <a:t>Organisational and legal structure of the company</a:t>
            </a:r>
            <a:endParaRPr sz="1800"/>
          </a:p>
          <a:p>
            <a:pPr indent="-285750" lvl="1" marL="742950" rtl="0" algn="l">
              <a:lnSpc>
                <a:spcPct val="100000"/>
              </a:lnSpc>
              <a:spcBef>
                <a:spcPts val="1000"/>
              </a:spcBef>
              <a:spcAft>
                <a:spcPts val="0"/>
              </a:spcAft>
              <a:buSzPct val="79999"/>
              <a:buChar char="►"/>
            </a:pPr>
            <a:r>
              <a:rPr lang="pl-PL" sz="1800"/>
              <a:t>Contribution in kind</a:t>
            </a:r>
            <a:endParaRPr sz="1800"/>
          </a:p>
          <a:p>
            <a:pPr indent="-285750" lvl="1" marL="742950" rtl="0" algn="l">
              <a:lnSpc>
                <a:spcPct val="100000"/>
              </a:lnSpc>
              <a:spcBef>
                <a:spcPts val="1000"/>
              </a:spcBef>
              <a:spcAft>
                <a:spcPts val="0"/>
              </a:spcAft>
              <a:buSzPct val="79999"/>
              <a:buChar char="►"/>
            </a:pPr>
            <a:r>
              <a:rPr lang="pl-PL" sz="1800"/>
              <a:t>Liquidation Preference</a:t>
            </a:r>
            <a:endParaRPr sz="1800"/>
          </a:p>
          <a:p>
            <a:pPr indent="-342900" lvl="0" marL="342900" rtl="0" algn="l">
              <a:lnSpc>
                <a:spcPct val="100000"/>
              </a:lnSpc>
              <a:spcBef>
                <a:spcPts val="1000"/>
              </a:spcBef>
              <a:spcAft>
                <a:spcPts val="0"/>
              </a:spcAft>
              <a:buSzPct val="80000"/>
              <a:buChar char="►"/>
            </a:pPr>
            <a:r>
              <a:rPr lang="pl-PL" sz="2000"/>
              <a:t>Clarifying the mutual relations between existing shareholders and investors</a:t>
            </a:r>
            <a:endParaRPr sz="2000"/>
          </a:p>
          <a:p>
            <a:pPr indent="-285750" lvl="1" marL="742950" rtl="0" algn="l">
              <a:lnSpc>
                <a:spcPct val="100000"/>
              </a:lnSpc>
              <a:spcBef>
                <a:spcPts val="1000"/>
              </a:spcBef>
              <a:spcAft>
                <a:spcPts val="0"/>
              </a:spcAft>
              <a:buSzPct val="79999"/>
              <a:buChar char="►"/>
            </a:pPr>
            <a:r>
              <a:rPr lang="pl-PL" sz="1800"/>
              <a:t>Board of directors</a:t>
            </a:r>
            <a:endParaRPr sz="1800"/>
          </a:p>
          <a:p>
            <a:pPr indent="-285750" lvl="1" marL="742950" rtl="0" algn="l">
              <a:lnSpc>
                <a:spcPct val="100000"/>
              </a:lnSpc>
              <a:spcBef>
                <a:spcPts val="1000"/>
              </a:spcBef>
              <a:spcAft>
                <a:spcPts val="0"/>
              </a:spcAft>
              <a:buSzPct val="79999"/>
              <a:buChar char="►"/>
            </a:pPr>
            <a:r>
              <a:rPr lang="pl-PL" sz="1800"/>
              <a:t>Information and management rights</a:t>
            </a:r>
            <a:endParaRPr sz="1800"/>
          </a:p>
          <a:p>
            <a:pPr indent="-342900" lvl="0" marL="342900" rtl="0" algn="l">
              <a:lnSpc>
                <a:spcPct val="100000"/>
              </a:lnSpc>
              <a:spcBef>
                <a:spcPts val="1000"/>
              </a:spcBef>
              <a:spcAft>
                <a:spcPts val="0"/>
              </a:spcAft>
              <a:buSzPct val="80000"/>
              <a:buChar char="►"/>
            </a:pPr>
            <a:r>
              <a:rPr lang="pl-PL" sz="2000"/>
              <a:t>Financial parameters of investments and ways to achieve them</a:t>
            </a:r>
            <a:endParaRPr sz="20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2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Areas of special supervision </a:t>
            </a:r>
            <a:br>
              <a:rPr lang="pl-PL"/>
            </a:br>
            <a:r>
              <a:rPr lang="pl-PL" sz="2800"/>
              <a:t>VC inwestor perspective</a:t>
            </a:r>
            <a:endParaRPr sz="2800"/>
          </a:p>
        </p:txBody>
      </p:sp>
      <p:sp>
        <p:nvSpPr>
          <p:cNvPr id="408" name="Google Shape;408;p2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40"/>
              <a:buNone/>
            </a:pPr>
            <a:r>
              <a:rPr lang="pl-PL"/>
              <a:t>Any activities which may influence the balance of power in the investee company, in particular:</a:t>
            </a:r>
            <a:endParaRPr/>
          </a:p>
          <a:p>
            <a:pPr indent="-342900" lvl="0" marL="342900" rtl="0" algn="l">
              <a:lnSpc>
                <a:spcPct val="100000"/>
              </a:lnSpc>
              <a:spcBef>
                <a:spcPts val="1000"/>
              </a:spcBef>
              <a:spcAft>
                <a:spcPts val="0"/>
              </a:spcAft>
              <a:buSzPts val="1440"/>
              <a:buChar char="►"/>
            </a:pPr>
            <a:r>
              <a:rPr lang="pl-PL"/>
              <a:t>changes in the statute of the company</a:t>
            </a:r>
            <a:endParaRPr/>
          </a:p>
          <a:p>
            <a:pPr indent="-342900" lvl="0" marL="342900" rtl="0" algn="l">
              <a:lnSpc>
                <a:spcPct val="100000"/>
              </a:lnSpc>
              <a:spcBef>
                <a:spcPts val="1000"/>
              </a:spcBef>
              <a:spcAft>
                <a:spcPts val="0"/>
              </a:spcAft>
              <a:buSzPts val="1440"/>
              <a:buChar char="►"/>
            </a:pPr>
            <a:r>
              <a:rPr lang="pl-PL"/>
              <a:t>issue of new shares or convertible bonds</a:t>
            </a:r>
            <a:endParaRPr/>
          </a:p>
          <a:p>
            <a:pPr indent="-342900" lvl="0" marL="342900" rtl="0" algn="l">
              <a:lnSpc>
                <a:spcPct val="100000"/>
              </a:lnSpc>
              <a:spcBef>
                <a:spcPts val="1000"/>
              </a:spcBef>
              <a:spcAft>
                <a:spcPts val="0"/>
              </a:spcAft>
              <a:buSzPts val="1440"/>
              <a:buChar char="►"/>
            </a:pPr>
            <a:r>
              <a:rPr lang="pl-PL"/>
              <a:t>sale/merger of the company</a:t>
            </a:r>
            <a:endParaRPr/>
          </a:p>
          <a:p>
            <a:pPr indent="-342900" lvl="0" marL="342900" rtl="0" algn="l">
              <a:lnSpc>
                <a:spcPct val="100000"/>
              </a:lnSpc>
              <a:spcBef>
                <a:spcPts val="1000"/>
              </a:spcBef>
              <a:spcAft>
                <a:spcPts val="0"/>
              </a:spcAft>
              <a:buSzPts val="1440"/>
              <a:buChar char="►"/>
            </a:pPr>
            <a:r>
              <a:rPr lang="pl-PL"/>
              <a:t>off-balance sheet commitments</a:t>
            </a:r>
            <a:endParaRPr/>
          </a:p>
          <a:p>
            <a:pPr indent="-342900" lvl="0" marL="342900" rtl="0" algn="l">
              <a:lnSpc>
                <a:spcPct val="100000"/>
              </a:lnSpc>
              <a:spcBef>
                <a:spcPts val="1000"/>
              </a:spcBef>
              <a:spcAft>
                <a:spcPts val="0"/>
              </a:spcAft>
              <a:buSzPts val="1440"/>
              <a:buChar char="►"/>
            </a:pPr>
            <a:r>
              <a:rPr lang="pl-PL"/>
              <a:t>implementation of the strategy and annual operating budgets</a:t>
            </a:r>
            <a:endParaRPr/>
          </a:p>
          <a:p>
            <a:pPr indent="-342900" lvl="0" marL="342900" rtl="0" algn="l">
              <a:lnSpc>
                <a:spcPct val="100000"/>
              </a:lnSpc>
              <a:spcBef>
                <a:spcPts val="1000"/>
              </a:spcBef>
              <a:spcAft>
                <a:spcPts val="0"/>
              </a:spcAft>
              <a:buSzPts val="1440"/>
              <a:buChar char="►"/>
            </a:pPr>
            <a:r>
              <a:rPr lang="pl-PL"/>
              <a:t>mutual relations with other subsidiaries of other company owners (!)</a:t>
            </a:r>
            <a:endParaRPr/>
          </a:p>
          <a:p>
            <a:pPr indent="-342900" lvl="0" marL="342900" rtl="0" algn="l">
              <a:lnSpc>
                <a:spcPct val="100000"/>
              </a:lnSpc>
              <a:spcBef>
                <a:spcPts val="1000"/>
              </a:spcBef>
              <a:spcAft>
                <a:spcPts val="0"/>
              </a:spcAft>
              <a:buSzPts val="1440"/>
              <a:buChar char="►"/>
            </a:pPr>
            <a:r>
              <a:rPr lang="pl-PL"/>
              <a:t>bank loans</a:t>
            </a:r>
            <a:endParaRPr/>
          </a:p>
          <a:p>
            <a:pPr indent="-251459" lvl="0" marL="342900" rtl="0" algn="l">
              <a:lnSpc>
                <a:spcPct val="100000"/>
              </a:lnSpc>
              <a:spcBef>
                <a:spcPts val="1000"/>
              </a:spcBef>
              <a:spcAft>
                <a:spcPts val="0"/>
              </a:spcAft>
              <a:buSzPts val="144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accent1"/>
              </a:buClr>
              <a:buSzPts val="4000"/>
              <a:buFont typeface="Trebuchet MS"/>
              <a:buNone/>
            </a:pPr>
            <a:r>
              <a:rPr lang="pl-PL"/>
              <a:t>Financial investors as possible partners</a:t>
            </a:r>
            <a:endParaRPr/>
          </a:p>
        </p:txBody>
      </p:sp>
      <p:sp>
        <p:nvSpPr>
          <p:cNvPr id="173" name="Google Shape;173;p3"/>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6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3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VC investors </a:t>
            </a:r>
            <a:br>
              <a:rPr lang="pl-PL"/>
            </a:br>
            <a:r>
              <a:rPr lang="pl-PL" sz="2800"/>
              <a:t>Value added activities</a:t>
            </a:r>
            <a:endParaRPr/>
          </a:p>
        </p:txBody>
      </p:sp>
      <p:sp>
        <p:nvSpPr>
          <p:cNvPr id="414" name="Google Shape;414;p3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lnSpc>
                <a:spcPct val="100000"/>
              </a:lnSpc>
              <a:spcBef>
                <a:spcPts val="0"/>
              </a:spcBef>
              <a:spcAft>
                <a:spcPts val="0"/>
              </a:spcAft>
              <a:buSzPct val="79999"/>
              <a:buChar char="►"/>
            </a:pPr>
            <a:r>
              <a:rPr lang="pl-PL"/>
              <a:t>Hands-on vs hands-off investors </a:t>
            </a:r>
            <a:endParaRPr/>
          </a:p>
          <a:p>
            <a:pPr indent="-285750" lvl="1" marL="742950" rtl="0" algn="l">
              <a:lnSpc>
                <a:spcPct val="100000"/>
              </a:lnSpc>
              <a:spcBef>
                <a:spcPts val="1000"/>
              </a:spcBef>
              <a:spcAft>
                <a:spcPts val="0"/>
              </a:spcAft>
              <a:buSzPct val="80000"/>
              <a:buChar char="►"/>
            </a:pPr>
            <a:r>
              <a:rPr lang="pl-PL"/>
              <a:t>hands-on investors, contributing their skills, experience, knowledge and contacts in the businesses in which they invest</a:t>
            </a:r>
            <a:endParaRPr/>
          </a:p>
          <a:p>
            <a:pPr indent="-285750" lvl="1" marL="742950" rtl="0" algn="l">
              <a:lnSpc>
                <a:spcPct val="100000"/>
              </a:lnSpc>
              <a:spcBef>
                <a:spcPts val="1000"/>
              </a:spcBef>
              <a:spcAft>
                <a:spcPts val="0"/>
              </a:spcAft>
              <a:buSzPct val="80000"/>
              <a:buChar char="►"/>
            </a:pPr>
            <a:r>
              <a:rPr lang="pl-PL"/>
              <a:t>hands-off investors focus mainly on financial side of the investment, not much suport for portfolio companies</a:t>
            </a:r>
            <a:endParaRPr/>
          </a:p>
          <a:p>
            <a:pPr indent="-342900" lvl="0" marL="342900" rtl="0" algn="l">
              <a:lnSpc>
                <a:spcPct val="100000"/>
              </a:lnSpc>
              <a:spcBef>
                <a:spcPts val="1000"/>
              </a:spcBef>
              <a:spcAft>
                <a:spcPts val="0"/>
              </a:spcAft>
              <a:buSzPct val="79999"/>
              <a:buChar char="►"/>
            </a:pPr>
            <a:r>
              <a:rPr lang="pl-PL"/>
              <a:t>Main suport areas</a:t>
            </a:r>
            <a:endParaRPr/>
          </a:p>
          <a:p>
            <a:pPr indent="-285750" lvl="1" marL="742950" rtl="0" algn="l">
              <a:lnSpc>
                <a:spcPct val="100000"/>
              </a:lnSpc>
              <a:spcBef>
                <a:spcPts val="1000"/>
              </a:spcBef>
              <a:spcAft>
                <a:spcPts val="0"/>
              </a:spcAft>
              <a:buSzPct val="80000"/>
              <a:buChar char="►"/>
            </a:pPr>
            <a:r>
              <a:rPr lang="pl-PL"/>
              <a:t>Business angels – mostly hands-on investors</a:t>
            </a:r>
            <a:endParaRPr/>
          </a:p>
          <a:p>
            <a:pPr indent="-228600" lvl="2" marL="1143000" rtl="0" algn="l">
              <a:lnSpc>
                <a:spcPct val="100000"/>
              </a:lnSpc>
              <a:spcBef>
                <a:spcPts val="1000"/>
              </a:spcBef>
              <a:spcAft>
                <a:spcPts val="0"/>
              </a:spcAft>
              <a:buSzPct val="80000"/>
              <a:buChar char="►"/>
            </a:pPr>
            <a:r>
              <a:rPr lang="pl-PL"/>
              <a:t>support with industry experience, business contacts, business development experience etc.</a:t>
            </a:r>
            <a:endParaRPr/>
          </a:p>
          <a:p>
            <a:pPr indent="-285750" lvl="1" marL="742950" rtl="0" algn="l">
              <a:lnSpc>
                <a:spcPct val="100000"/>
              </a:lnSpc>
              <a:spcBef>
                <a:spcPts val="1000"/>
              </a:spcBef>
              <a:spcAft>
                <a:spcPts val="0"/>
              </a:spcAft>
              <a:buSzPct val="80000"/>
              <a:buChar char="►"/>
            </a:pPr>
            <a:r>
              <a:rPr lang="pl-PL"/>
              <a:t>VC funds – various strategies</a:t>
            </a:r>
            <a:endParaRPr/>
          </a:p>
          <a:p>
            <a:pPr indent="-228600" lvl="2" marL="1143000" rtl="0" algn="l">
              <a:lnSpc>
                <a:spcPct val="100000"/>
              </a:lnSpc>
              <a:spcBef>
                <a:spcPts val="1000"/>
              </a:spcBef>
              <a:spcAft>
                <a:spcPts val="0"/>
              </a:spcAft>
              <a:buSzPct val="80000"/>
              <a:buChar char="►"/>
            </a:pPr>
            <a:r>
              <a:rPr lang="pl-PL"/>
              <a:t>legal advice </a:t>
            </a:r>
            <a:endParaRPr/>
          </a:p>
          <a:p>
            <a:pPr indent="-228600" lvl="2" marL="1143000" rtl="0" algn="l">
              <a:lnSpc>
                <a:spcPct val="100000"/>
              </a:lnSpc>
              <a:spcBef>
                <a:spcPts val="1000"/>
              </a:spcBef>
              <a:spcAft>
                <a:spcPts val="0"/>
              </a:spcAft>
              <a:buSzPct val="80000"/>
              <a:buChar char="►"/>
            </a:pPr>
            <a:r>
              <a:rPr lang="pl-PL"/>
              <a:t>accountancy advice</a:t>
            </a:r>
            <a:endParaRPr/>
          </a:p>
          <a:p>
            <a:pPr indent="-228600" lvl="2" marL="1143000" rtl="0" algn="l">
              <a:lnSpc>
                <a:spcPct val="100000"/>
              </a:lnSpc>
              <a:spcBef>
                <a:spcPts val="1000"/>
              </a:spcBef>
              <a:spcAft>
                <a:spcPts val="0"/>
              </a:spcAft>
              <a:buSzPct val="80000"/>
              <a:buChar char="►"/>
            </a:pPr>
            <a:r>
              <a:rPr lang="pl-PL"/>
              <a:t>general management</a:t>
            </a:r>
            <a:endParaRPr/>
          </a:p>
          <a:p>
            <a:pPr indent="-210566" lvl="1" marL="742950" rtl="0" algn="l">
              <a:lnSpc>
                <a:spcPct val="100000"/>
              </a:lnSpc>
              <a:spcBef>
                <a:spcPts val="1000"/>
              </a:spcBef>
              <a:spcAft>
                <a:spcPts val="0"/>
              </a:spcAft>
              <a:buSzPct val="800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3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VC divestment options</a:t>
            </a:r>
            <a:endParaRPr/>
          </a:p>
        </p:txBody>
      </p:sp>
      <p:sp>
        <p:nvSpPr>
          <p:cNvPr id="420" name="Google Shape;420;p31"/>
          <p:cNvSpPr txBox="1"/>
          <p:nvPr>
            <p:ph idx="1" type="body"/>
          </p:nvPr>
        </p:nvSpPr>
        <p:spPr>
          <a:xfrm>
            <a:off x="686478" y="2160589"/>
            <a:ext cx="5390980" cy="388077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lnSpc>
                <a:spcPct val="100000"/>
              </a:lnSpc>
              <a:spcBef>
                <a:spcPts val="0"/>
              </a:spcBef>
              <a:spcAft>
                <a:spcPts val="0"/>
              </a:spcAft>
              <a:buSzPct val="79999"/>
              <a:buChar char="►"/>
            </a:pPr>
            <a:r>
              <a:rPr lang="pl-PL"/>
              <a:t>Trade sale</a:t>
            </a:r>
            <a:endParaRPr/>
          </a:p>
          <a:p>
            <a:pPr indent="-285750" lvl="1" marL="742950" rtl="0" algn="l">
              <a:lnSpc>
                <a:spcPct val="100000"/>
              </a:lnSpc>
              <a:spcBef>
                <a:spcPts val="1000"/>
              </a:spcBef>
              <a:spcAft>
                <a:spcPts val="0"/>
              </a:spcAft>
              <a:buSzPct val="80000"/>
              <a:buChar char="►"/>
            </a:pPr>
            <a:r>
              <a:rPr lang="pl-PL"/>
              <a:t>Sale to another company - usually from same/similar </a:t>
            </a:r>
            <a:br>
              <a:rPr lang="pl-PL"/>
            </a:br>
            <a:r>
              <a:rPr lang="pl-PL"/>
              <a:t>sector</a:t>
            </a:r>
            <a:endParaRPr/>
          </a:p>
          <a:p>
            <a:pPr indent="-342900" lvl="0" marL="342900" rtl="0" algn="l">
              <a:lnSpc>
                <a:spcPct val="100000"/>
              </a:lnSpc>
              <a:spcBef>
                <a:spcPts val="1000"/>
              </a:spcBef>
              <a:spcAft>
                <a:spcPts val="0"/>
              </a:spcAft>
              <a:buSzPct val="79999"/>
              <a:buChar char="►"/>
            </a:pPr>
            <a:r>
              <a:rPr lang="pl-PL"/>
              <a:t>Sale to another private equity firm</a:t>
            </a:r>
            <a:endParaRPr/>
          </a:p>
          <a:p>
            <a:pPr indent="-342900" lvl="0" marL="342900" rtl="0" algn="l">
              <a:lnSpc>
                <a:spcPct val="100000"/>
              </a:lnSpc>
              <a:spcBef>
                <a:spcPts val="1000"/>
              </a:spcBef>
              <a:spcAft>
                <a:spcPts val="0"/>
              </a:spcAft>
              <a:buSzPct val="79999"/>
              <a:buChar char="►"/>
            </a:pPr>
            <a:r>
              <a:rPr lang="pl-PL"/>
              <a:t>Initial public offering (IPO)</a:t>
            </a:r>
            <a:endParaRPr/>
          </a:p>
          <a:p>
            <a:pPr indent="-342900" lvl="0" marL="342900" rtl="0" algn="l">
              <a:lnSpc>
                <a:spcPct val="100000"/>
              </a:lnSpc>
              <a:spcBef>
                <a:spcPts val="1000"/>
              </a:spcBef>
              <a:spcAft>
                <a:spcPts val="0"/>
              </a:spcAft>
              <a:buSzPct val="79999"/>
              <a:buChar char="►"/>
            </a:pPr>
            <a:r>
              <a:rPr lang="pl-PL"/>
              <a:t>Sale to financial institution</a:t>
            </a:r>
            <a:endParaRPr/>
          </a:p>
          <a:p>
            <a:pPr indent="-342900" lvl="0" marL="342900" rtl="0" algn="l">
              <a:lnSpc>
                <a:spcPct val="100000"/>
              </a:lnSpc>
              <a:spcBef>
                <a:spcPts val="1000"/>
              </a:spcBef>
              <a:spcAft>
                <a:spcPts val="0"/>
              </a:spcAft>
              <a:buSzPct val="79999"/>
              <a:buChar char="►"/>
            </a:pPr>
            <a:r>
              <a:rPr lang="pl-PL"/>
              <a:t>Managemen/Owner buy back</a:t>
            </a:r>
            <a:endParaRPr/>
          </a:p>
          <a:p>
            <a:pPr indent="-342900" lvl="0" marL="342900" rtl="0" algn="l">
              <a:lnSpc>
                <a:spcPct val="100000"/>
              </a:lnSpc>
              <a:spcBef>
                <a:spcPts val="1000"/>
              </a:spcBef>
              <a:spcAft>
                <a:spcPts val="0"/>
              </a:spcAft>
              <a:buSzPct val="79999"/>
              <a:buChar char="►"/>
            </a:pPr>
            <a:r>
              <a:rPr lang="pl-PL"/>
              <a:t>Repayment of preference shares/loans or mezzanine</a:t>
            </a:r>
            <a:endParaRPr/>
          </a:p>
          <a:p>
            <a:pPr indent="-342900" lvl="0" marL="342900" rtl="0" algn="l">
              <a:lnSpc>
                <a:spcPct val="100000"/>
              </a:lnSpc>
              <a:spcBef>
                <a:spcPts val="1000"/>
              </a:spcBef>
              <a:spcAft>
                <a:spcPts val="0"/>
              </a:spcAft>
              <a:buSzPct val="79999"/>
              <a:buChar char="►"/>
            </a:pPr>
            <a:r>
              <a:rPr lang="pl-PL"/>
              <a:t>Write-off</a:t>
            </a:r>
            <a:endParaRPr/>
          </a:p>
          <a:p>
            <a:pPr indent="-285750" lvl="1" marL="742950" rtl="0" algn="l">
              <a:lnSpc>
                <a:spcPct val="100000"/>
              </a:lnSpc>
              <a:spcBef>
                <a:spcPts val="1000"/>
              </a:spcBef>
              <a:spcAft>
                <a:spcPts val="0"/>
              </a:spcAft>
              <a:buSzPct val="80000"/>
              <a:buChar char="►"/>
            </a:pPr>
            <a:r>
              <a:rPr lang="pl-PL"/>
              <a:t>Usually in case of company failure</a:t>
            </a:r>
            <a:endParaRPr/>
          </a:p>
          <a:p>
            <a:pPr indent="-258318" lvl="0" marL="342900" rtl="0" algn="l">
              <a:lnSpc>
                <a:spcPct val="100000"/>
              </a:lnSpc>
              <a:spcBef>
                <a:spcPts val="1000"/>
              </a:spcBef>
              <a:spcAft>
                <a:spcPts val="0"/>
              </a:spcAft>
              <a:buSzPct val="79999"/>
              <a:buNone/>
            </a:pPr>
            <a:r>
              <a:t/>
            </a:r>
            <a:endParaRPr/>
          </a:p>
        </p:txBody>
      </p:sp>
      <p:sp>
        <p:nvSpPr>
          <p:cNvPr id="421" name="Google Shape;421;p31"/>
          <p:cNvSpPr txBox="1"/>
          <p:nvPr/>
        </p:nvSpPr>
        <p:spPr>
          <a:xfrm>
            <a:off x="7141465" y="6041362"/>
            <a:ext cx="4446924" cy="2616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pl-PL" sz="1100" u="none" cap="none" strike="noStrike">
                <a:solidFill>
                  <a:schemeClr val="dk1"/>
                </a:solidFill>
                <a:latin typeface="Arial"/>
                <a:ea typeface="Arial"/>
                <a:cs typeface="Arial"/>
                <a:sym typeface="Arial"/>
              </a:rPr>
              <a:t>Source: Central and Eastern Europe Statistics, Invest Europe, 2019</a:t>
            </a:r>
            <a:endParaRPr b="0" i="0" sz="1100" u="none" cap="none" strike="noStrike">
              <a:solidFill>
                <a:schemeClr val="dk1"/>
              </a:solidFill>
              <a:latin typeface="Arial"/>
              <a:ea typeface="Arial"/>
              <a:cs typeface="Arial"/>
              <a:sym typeface="Arial"/>
            </a:endParaRPr>
          </a:p>
        </p:txBody>
      </p:sp>
      <p:pic>
        <p:nvPicPr>
          <p:cNvPr id="422" name="Google Shape;422;p31"/>
          <p:cNvPicPr preferRelativeResize="0"/>
          <p:nvPr/>
        </p:nvPicPr>
        <p:blipFill rotWithShape="1">
          <a:blip r:embed="rId3">
            <a:alphaModFix/>
          </a:blip>
          <a:srcRect b="0" l="0" r="0" t="0"/>
          <a:stretch/>
        </p:blipFill>
        <p:spPr>
          <a:xfrm>
            <a:off x="6372232" y="1569946"/>
            <a:ext cx="5510931" cy="4471416"/>
          </a:xfrm>
          <a:prstGeom prst="rect">
            <a:avLst/>
          </a:prstGeom>
          <a:noFill/>
          <a:ln>
            <a:noFill/>
          </a:ln>
        </p:spPr>
      </p:pic>
      <p:sp>
        <p:nvSpPr>
          <p:cNvPr id="423" name="Google Shape;423;p31"/>
          <p:cNvSpPr txBox="1"/>
          <p:nvPr/>
        </p:nvSpPr>
        <p:spPr>
          <a:xfrm>
            <a:off x="6372232" y="1298176"/>
            <a:ext cx="4446924"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pl-PL" sz="1400" u="none" cap="none" strike="noStrike">
                <a:solidFill>
                  <a:schemeClr val="dk1"/>
                </a:solidFill>
                <a:latin typeface="Arial"/>
                <a:ea typeface="Arial"/>
                <a:cs typeface="Arial"/>
                <a:sym typeface="Arial"/>
              </a:rPr>
              <a:t>Divestment structure in Central and Eastern Europe</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gd0874396ff_0_10"/>
          <p:cNvSpPr txBox="1"/>
          <p:nvPr>
            <p:ph idx="1" type="subTitle"/>
          </p:nvPr>
        </p:nvSpPr>
        <p:spPr>
          <a:xfrm>
            <a:off x="1349124" y="4192148"/>
            <a:ext cx="7767000" cy="1968000"/>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100000"/>
              </a:lnSpc>
              <a:spcBef>
                <a:spcPts val="1000"/>
              </a:spcBef>
              <a:spcAft>
                <a:spcPts val="0"/>
              </a:spcAft>
              <a:buSzPts val="1557"/>
              <a:buNone/>
            </a:pPr>
            <a:r>
              <a:rPr lang="pl-PL"/>
              <a:t>Training Week 3</a:t>
            </a:r>
            <a:endParaRPr/>
          </a:p>
          <a:p>
            <a:pPr indent="0" lvl="0" marL="0" rtl="0" algn="ctr">
              <a:lnSpc>
                <a:spcPct val="100000"/>
              </a:lnSpc>
              <a:spcBef>
                <a:spcPts val="1000"/>
              </a:spcBef>
              <a:spcAft>
                <a:spcPts val="0"/>
              </a:spcAft>
              <a:buSzPts val="1557"/>
              <a:buNone/>
            </a:pPr>
            <a:r>
              <a:rPr lang="pl-PL"/>
              <a:t>Lodz, Poland (online)</a:t>
            </a:r>
            <a:endParaRPr/>
          </a:p>
          <a:p>
            <a:pPr indent="0" lvl="0" marL="0" rtl="0" algn="ctr">
              <a:lnSpc>
                <a:spcPct val="100000"/>
              </a:lnSpc>
              <a:spcBef>
                <a:spcPts val="1000"/>
              </a:spcBef>
              <a:spcAft>
                <a:spcPts val="0"/>
              </a:spcAft>
              <a:buSzPts val="1557"/>
              <a:buNone/>
            </a:pPr>
            <a:r>
              <a:t/>
            </a:r>
            <a:endParaRPr/>
          </a:p>
          <a:p>
            <a:pPr indent="0" lvl="0" marL="0" rtl="0" algn="ctr">
              <a:lnSpc>
                <a:spcPct val="100000"/>
              </a:lnSpc>
              <a:spcBef>
                <a:spcPts val="1000"/>
              </a:spcBef>
              <a:spcAft>
                <a:spcPts val="0"/>
              </a:spcAft>
              <a:buSzPts val="1557"/>
              <a:buNone/>
            </a:pPr>
            <a:r>
              <a:rPr lang="pl-PL"/>
              <a:t>Paweł Głodek PhD DSc</a:t>
            </a:r>
            <a:endParaRPr/>
          </a:p>
          <a:p>
            <a:pPr indent="0" lvl="0" marL="0" rtl="0" algn="ctr">
              <a:lnSpc>
                <a:spcPct val="100000"/>
              </a:lnSpc>
              <a:spcBef>
                <a:spcPts val="1000"/>
              </a:spcBef>
              <a:spcAft>
                <a:spcPts val="0"/>
              </a:spcAft>
              <a:buSzPts val="1557"/>
              <a:buNone/>
            </a:pPr>
            <a:r>
              <a:rPr lang="pl-PL"/>
              <a:t>Faculty of Management, University of Lodz</a:t>
            </a:r>
            <a:endParaRPr/>
          </a:p>
        </p:txBody>
      </p:sp>
      <p:sp>
        <p:nvSpPr>
          <p:cNvPr id="429" name="Google Shape;429;gd0874396ff_0_10"/>
          <p:cNvSpPr txBox="1"/>
          <p:nvPr/>
        </p:nvSpPr>
        <p:spPr>
          <a:xfrm>
            <a:off x="664749" y="1953491"/>
            <a:ext cx="9135600" cy="2238600"/>
          </a:xfrm>
          <a:prstGeom prst="rect">
            <a:avLst/>
          </a:prstGeom>
          <a:noFill/>
          <a:ln>
            <a:noFill/>
          </a:ln>
        </p:spPr>
        <p:txBody>
          <a:bodyPr anchorCtr="0" anchor="b" bIns="45700" lIns="91425" spcFirstLastPara="1" rIns="91425" wrap="square" tIns="45700">
            <a:normAutofit fontScale="70000" lnSpcReduction="20000"/>
          </a:bodyPr>
          <a:lstStyle/>
          <a:p>
            <a:pPr indent="0" lvl="0" marL="0" marR="0" rtl="0" algn="ctr">
              <a:lnSpc>
                <a:spcPct val="100000"/>
              </a:lnSpc>
              <a:spcBef>
                <a:spcPts val="0"/>
              </a:spcBef>
              <a:spcAft>
                <a:spcPts val="0"/>
              </a:spcAft>
              <a:buClr>
                <a:schemeClr val="accent1"/>
              </a:buClr>
              <a:buSzPct val="100000"/>
              <a:buFont typeface="Trebuchet MS"/>
              <a:buNone/>
            </a:pPr>
            <a:r>
              <a:rPr b="0" i="0" lang="pl-PL" sz="7200" u="none" cap="none" strike="noStrike">
                <a:solidFill>
                  <a:schemeClr val="accent1"/>
                </a:solidFill>
                <a:latin typeface="Trebuchet MS"/>
                <a:ea typeface="Trebuchet MS"/>
                <a:cs typeface="Trebuchet MS"/>
                <a:sym typeface="Trebuchet MS"/>
              </a:rPr>
              <a:t>Bridging Investors, </a:t>
            </a:r>
            <a:br>
              <a:rPr b="0" i="0" lang="pl-PL" sz="7200" u="none" cap="none" strike="noStrike">
                <a:solidFill>
                  <a:schemeClr val="accent1"/>
                </a:solidFill>
                <a:latin typeface="Trebuchet MS"/>
                <a:ea typeface="Trebuchet MS"/>
                <a:cs typeface="Trebuchet MS"/>
                <a:sym typeface="Trebuchet MS"/>
              </a:rPr>
            </a:br>
            <a:r>
              <a:rPr b="0" i="0" lang="pl-PL" sz="7200" u="none" cap="none" strike="noStrike">
                <a:solidFill>
                  <a:schemeClr val="accent1"/>
                </a:solidFill>
                <a:latin typeface="Trebuchet MS"/>
                <a:ea typeface="Trebuchet MS"/>
                <a:cs typeface="Trebuchet MS"/>
                <a:sym typeface="Trebuchet MS"/>
              </a:rPr>
              <a:t>Business Angels and </a:t>
            </a:r>
            <a:br>
              <a:rPr b="0" i="0" lang="pl-PL" sz="7200" u="none" cap="none" strike="noStrike">
                <a:solidFill>
                  <a:schemeClr val="accent1"/>
                </a:solidFill>
                <a:latin typeface="Trebuchet MS"/>
                <a:ea typeface="Trebuchet MS"/>
                <a:cs typeface="Trebuchet MS"/>
                <a:sym typeface="Trebuchet MS"/>
              </a:rPr>
            </a:br>
            <a:r>
              <a:rPr b="0" i="0" lang="pl-PL" sz="7200" u="none" cap="none" strike="noStrike">
                <a:solidFill>
                  <a:schemeClr val="accent1"/>
                </a:solidFill>
                <a:latin typeface="Trebuchet MS"/>
                <a:ea typeface="Trebuchet MS"/>
                <a:cs typeface="Trebuchet MS"/>
                <a:sym typeface="Trebuchet MS"/>
              </a:rPr>
              <a:t>Digital &amp; Responsible startups</a:t>
            </a:r>
            <a:endParaRPr b="1" i="0" sz="8000" u="none" cap="none" strike="noStrike">
              <a:solidFill>
                <a:schemeClr val="accent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Digital &amp; Responsible Startups</a:t>
            </a:r>
            <a:br>
              <a:rPr lang="pl-PL"/>
            </a:br>
            <a:r>
              <a:rPr lang="pl-PL" sz="2800"/>
              <a:t>Financial investors as possible partners</a:t>
            </a:r>
            <a:endParaRPr/>
          </a:p>
        </p:txBody>
      </p:sp>
      <p:pic>
        <p:nvPicPr>
          <p:cNvPr id="179" name="Google Shape;179;p4"/>
          <p:cNvPicPr preferRelativeResize="0"/>
          <p:nvPr>
            <p:ph idx="1" type="body"/>
          </p:nvPr>
        </p:nvPicPr>
        <p:blipFill rotWithShape="1">
          <a:blip r:embed="rId3">
            <a:alphaModFix/>
          </a:blip>
          <a:srcRect b="0" l="0" r="0" t="0"/>
          <a:stretch/>
        </p:blipFill>
        <p:spPr>
          <a:xfrm>
            <a:off x="3857644" y="2929557"/>
            <a:ext cx="3048425" cy="1400370"/>
          </a:xfrm>
          <a:prstGeom prst="rect">
            <a:avLst/>
          </a:prstGeom>
          <a:noFill/>
          <a:ln>
            <a:noFill/>
          </a:ln>
        </p:spPr>
      </p:pic>
      <p:sp>
        <p:nvSpPr>
          <p:cNvPr id="180" name="Google Shape;180;p4"/>
          <p:cNvSpPr/>
          <p:nvPr/>
        </p:nvSpPr>
        <p:spPr>
          <a:xfrm>
            <a:off x="677334" y="1930399"/>
            <a:ext cx="3080849" cy="3742813"/>
          </a:xfrm>
          <a:prstGeom prst="roundRect">
            <a:avLst>
              <a:gd fmla="val 16667" name="adj"/>
            </a:avLst>
          </a:prstGeom>
          <a:solidFill>
            <a:schemeClr val="accent1"/>
          </a:solidFill>
          <a:ln cap="rnd" cmpd="sng" w="19050">
            <a:solidFill>
              <a:srgbClr val="364A7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Digital &amp; Responsible Startups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Came with:</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fresh product ideas</a:t>
            </a:r>
            <a:endParaRPr b="0" i="0" sz="1800" u="none" cap="none" strike="noStrike">
              <a:solidFill>
                <a:schemeClr val="lt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technologies</a:t>
            </a:r>
            <a:endParaRPr b="0" i="0" sz="1800" u="none" cap="none" strike="noStrike">
              <a:solidFill>
                <a:schemeClr val="lt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Need:</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money for development of the company and products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sectoral and business develop. expertise</a:t>
            </a:r>
            <a:endParaRPr b="0" i="0" sz="1800" u="none" cap="none" strike="noStrike">
              <a:solidFill>
                <a:schemeClr val="lt1"/>
              </a:solidFill>
              <a:latin typeface="Trebuchet MS"/>
              <a:ea typeface="Trebuchet MS"/>
              <a:cs typeface="Trebuchet MS"/>
              <a:sym typeface="Trebuchet MS"/>
            </a:endParaRPr>
          </a:p>
        </p:txBody>
      </p:sp>
      <p:sp>
        <p:nvSpPr>
          <p:cNvPr id="181" name="Google Shape;181;p4"/>
          <p:cNvSpPr/>
          <p:nvPr/>
        </p:nvSpPr>
        <p:spPr>
          <a:xfrm>
            <a:off x="6906069" y="1930399"/>
            <a:ext cx="3216339" cy="3929627"/>
          </a:xfrm>
          <a:prstGeom prst="roundRect">
            <a:avLst>
              <a:gd fmla="val 16667" name="adj"/>
            </a:avLst>
          </a:prstGeom>
          <a:solidFill>
            <a:schemeClr val="accent1"/>
          </a:solidFill>
          <a:ln cap="rnd" cmpd="sng" w="19050">
            <a:solidFill>
              <a:srgbClr val="364A7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Investors</a:t>
            </a:r>
            <a:endParaRPr b="0" i="0" sz="1800" u="none" cap="none" strike="noStrike">
              <a:solidFill>
                <a:schemeClr val="lt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Came with:</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money</a:t>
            </a:r>
            <a:endParaRPr b="0" i="0" sz="1800" u="none" cap="none" strike="noStrike">
              <a:solidFill>
                <a:schemeClr val="lt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sectoral expertise/</a:t>
            </a:r>
            <a:br>
              <a:rPr b="0" i="0" lang="pl-PL" sz="1800" u="none" cap="none" strike="noStrike">
                <a:solidFill>
                  <a:schemeClr val="lt1"/>
                </a:solidFill>
                <a:latin typeface="Trebuchet MS"/>
                <a:ea typeface="Trebuchet MS"/>
                <a:cs typeface="Trebuchet MS"/>
                <a:sym typeface="Trebuchet MS"/>
              </a:rPr>
            </a:br>
            <a:r>
              <a:rPr b="0" i="0" lang="pl-PL" sz="1800" u="none" cap="none" strike="noStrike">
                <a:solidFill>
                  <a:schemeClr val="lt1"/>
                </a:solidFill>
                <a:latin typeface="Trebuchet MS"/>
                <a:ea typeface="Trebuchet MS"/>
                <a:cs typeface="Trebuchet MS"/>
                <a:sym typeface="Trebuchet MS"/>
              </a:rPr>
              <a:t>management knowledge</a:t>
            </a:r>
            <a:endParaRPr b="0" i="0" sz="1800" u="none" cap="none" strike="noStrike">
              <a:solidFill>
                <a:schemeClr val="lt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800"/>
              <a:buFont typeface="Arial"/>
              <a:buNone/>
            </a:pPr>
            <a:r>
              <a:rPr b="0" i="0" lang="pl-PL" sz="1800" u="none" cap="none" strike="noStrike">
                <a:solidFill>
                  <a:schemeClr val="lt1"/>
                </a:solidFill>
                <a:latin typeface="Trebuchet MS"/>
                <a:ea typeface="Trebuchet MS"/>
                <a:cs typeface="Trebuchet MS"/>
                <a:sym typeface="Trebuchet MS"/>
              </a:rPr>
              <a:t>Need:</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fresh business ideas</a:t>
            </a:r>
            <a:endParaRPr b="0" i="0" sz="1800" u="none" cap="none" strike="noStrike">
              <a:solidFill>
                <a:schemeClr val="lt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lt1"/>
              </a:buClr>
              <a:buSzPts val="1800"/>
              <a:buFont typeface="Trebuchet MS"/>
              <a:buChar char="-"/>
            </a:pPr>
            <a:r>
              <a:rPr b="0" i="0" lang="pl-PL" sz="1800" u="none" cap="none" strike="noStrike">
                <a:solidFill>
                  <a:schemeClr val="lt1"/>
                </a:solidFill>
                <a:latin typeface="Trebuchet MS"/>
                <a:ea typeface="Trebuchet MS"/>
                <a:cs typeface="Trebuchet MS"/>
                <a:sym typeface="Trebuchet MS"/>
              </a:rPr>
              <a:t>business proposal with development potential</a:t>
            </a:r>
            <a:endParaRPr b="0" i="0" sz="1800" u="none" cap="none" strike="noStrike">
              <a:solidFill>
                <a:schemeClr val="lt1"/>
              </a:solidFill>
              <a:latin typeface="Trebuchet MS"/>
              <a:ea typeface="Trebuchet MS"/>
              <a:cs typeface="Trebuchet MS"/>
              <a:sym typeface="Trebuchet MS"/>
            </a:endParaRPr>
          </a:p>
          <a:p>
            <a:pPr indent="-171450" lvl="0" marL="28575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a:p>
            <a:pPr indent="-171450" lvl="0" marL="28575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What is an investor looking for? </a:t>
            </a:r>
            <a:br>
              <a:rPr lang="pl-PL"/>
            </a:br>
            <a:r>
              <a:rPr lang="pl-PL" sz="2800"/>
              <a:t>- project parameters sought</a:t>
            </a:r>
            <a:endParaRPr sz="2800"/>
          </a:p>
        </p:txBody>
      </p:sp>
      <p:sp>
        <p:nvSpPr>
          <p:cNvPr id="187" name="Google Shape;187;p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440"/>
              <a:buChar char="►"/>
            </a:pPr>
            <a:r>
              <a:rPr lang="pl-PL"/>
              <a:t>Return rate exceeding 20-25% per annum, and for new projects 60-90% per annum (different investor preferences)</a:t>
            </a:r>
            <a:endParaRPr/>
          </a:p>
          <a:p>
            <a:pPr indent="-342900" lvl="0" marL="342900" rtl="0" algn="l">
              <a:lnSpc>
                <a:spcPct val="100000"/>
              </a:lnSpc>
              <a:spcBef>
                <a:spcPts val="1000"/>
              </a:spcBef>
              <a:spcAft>
                <a:spcPts val="0"/>
              </a:spcAft>
              <a:buSzPts val="1440"/>
              <a:buChar char="►"/>
            </a:pPr>
            <a:r>
              <a:rPr lang="pl-PL"/>
              <a:t>A combination of equity and debt instruments is welcome</a:t>
            </a:r>
            <a:endParaRPr/>
          </a:p>
          <a:p>
            <a:pPr indent="-285750" lvl="1" marL="742950" rtl="0" algn="l">
              <a:lnSpc>
                <a:spcPct val="100000"/>
              </a:lnSpc>
              <a:spcBef>
                <a:spcPts val="1000"/>
              </a:spcBef>
              <a:spcAft>
                <a:spcPts val="0"/>
              </a:spcAft>
              <a:buSzPts val="1280"/>
              <a:buChar char="►"/>
            </a:pPr>
            <a:r>
              <a:rPr lang="pl-PL"/>
              <a:t>Equity instruments - a chance for an above-average return on investment</a:t>
            </a:r>
            <a:endParaRPr/>
          </a:p>
          <a:p>
            <a:pPr indent="-285750" lvl="1" marL="742950" rtl="0" algn="l">
              <a:lnSpc>
                <a:spcPct val="100000"/>
              </a:lnSpc>
              <a:spcBef>
                <a:spcPts val="1000"/>
              </a:spcBef>
              <a:spcAft>
                <a:spcPts val="0"/>
              </a:spcAft>
              <a:buSzPts val="1280"/>
              <a:buChar char="►"/>
            </a:pPr>
            <a:r>
              <a:rPr lang="pl-PL"/>
              <a:t>Debt instruments - risk protection</a:t>
            </a:r>
            <a:endParaRPr/>
          </a:p>
          <a:p>
            <a:pPr indent="-342900" lvl="0" marL="342900" rtl="0" algn="l">
              <a:lnSpc>
                <a:spcPct val="100000"/>
              </a:lnSpc>
              <a:spcBef>
                <a:spcPts val="1000"/>
              </a:spcBef>
              <a:spcAft>
                <a:spcPts val="0"/>
              </a:spcAft>
              <a:buSzPts val="1440"/>
              <a:buChar char="►"/>
            </a:pPr>
            <a:r>
              <a:rPr lang="pl-PL"/>
              <a:t>Financing in tranches</a:t>
            </a:r>
            <a:endParaRPr/>
          </a:p>
          <a:p>
            <a:pPr indent="-342900" lvl="0" marL="342900" rtl="0" algn="l">
              <a:lnSpc>
                <a:spcPct val="100000"/>
              </a:lnSpc>
              <a:spcBef>
                <a:spcPts val="1000"/>
              </a:spcBef>
              <a:spcAft>
                <a:spcPts val="0"/>
              </a:spcAft>
              <a:buSzPts val="1440"/>
              <a:buChar char="►"/>
            </a:pPr>
            <a:r>
              <a:rPr lang="pl-PL"/>
              <a:t>Possible control over the implementation of the project</a:t>
            </a:r>
            <a:endParaRPr/>
          </a:p>
          <a:p>
            <a:pPr indent="-342900" lvl="0" marL="342900" rtl="0" algn="l">
              <a:lnSpc>
                <a:spcPct val="100000"/>
              </a:lnSpc>
              <a:spcBef>
                <a:spcPts val="1000"/>
              </a:spcBef>
              <a:spcAft>
                <a:spcPts val="0"/>
              </a:spcAft>
              <a:buSzPts val="1440"/>
              <a:buChar char="►"/>
            </a:pPr>
            <a:r>
              <a:rPr lang="pl-PL"/>
              <a:t>Optimal investment</a:t>
            </a:r>
            <a:endParaRPr/>
          </a:p>
          <a:p>
            <a:pPr indent="-285750" lvl="1" marL="742950" rtl="0" algn="l">
              <a:lnSpc>
                <a:spcPct val="100000"/>
              </a:lnSpc>
              <a:spcBef>
                <a:spcPts val="1000"/>
              </a:spcBef>
              <a:spcAft>
                <a:spcPts val="0"/>
              </a:spcAft>
              <a:buSzPts val="1280"/>
              <a:buChar char="►"/>
            </a:pPr>
            <a:r>
              <a:rPr lang="pl-PL"/>
              <a:t>Investors set the minimum and maximum amount of their capital involvement</a:t>
            </a:r>
            <a:endParaRPr/>
          </a:p>
          <a:p>
            <a:pPr indent="-342900" lvl="0" marL="342900" rtl="0" algn="l">
              <a:lnSpc>
                <a:spcPct val="100000"/>
              </a:lnSpc>
              <a:spcBef>
                <a:spcPts val="1000"/>
              </a:spcBef>
              <a:spcAft>
                <a:spcPts val="0"/>
              </a:spcAft>
              <a:buSzPts val="1440"/>
              <a:buChar char="►"/>
            </a:pPr>
            <a:r>
              <a:rPr lang="pl-PL"/>
              <a:t>The project sector corresponding to the investor preferences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accent1"/>
              </a:buClr>
              <a:buSzPct val="100000"/>
              <a:buFont typeface="Trebuchet MS"/>
              <a:buNone/>
            </a:pPr>
            <a:br>
              <a:rPr lang="pl-PL"/>
            </a:br>
            <a:r>
              <a:rPr lang="pl-PL"/>
              <a:t>Project evaluation criteria – VC perspective</a:t>
            </a:r>
            <a:endParaRPr/>
          </a:p>
        </p:txBody>
      </p:sp>
      <p:sp>
        <p:nvSpPr>
          <p:cNvPr id="193" name="Google Shape;193;p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920"/>
              <a:buChar char="►"/>
            </a:pPr>
            <a:r>
              <a:rPr lang="pl-PL" sz="2400"/>
              <a:t>Commercialisation potential of the market offer</a:t>
            </a:r>
            <a:endParaRPr sz="2400"/>
          </a:p>
          <a:p>
            <a:pPr indent="-342900" lvl="0" marL="342900" rtl="0" algn="l">
              <a:lnSpc>
                <a:spcPct val="100000"/>
              </a:lnSpc>
              <a:spcBef>
                <a:spcPts val="1000"/>
              </a:spcBef>
              <a:spcAft>
                <a:spcPts val="0"/>
              </a:spcAft>
              <a:buSzPts val="1920"/>
              <a:buChar char="►"/>
            </a:pPr>
            <a:r>
              <a:rPr lang="pl-PL" sz="2400"/>
              <a:t>Growth potential and project development level</a:t>
            </a:r>
            <a:endParaRPr sz="2400"/>
          </a:p>
          <a:p>
            <a:pPr indent="-342900" lvl="0" marL="342900" rtl="0" algn="l">
              <a:lnSpc>
                <a:spcPct val="100000"/>
              </a:lnSpc>
              <a:spcBef>
                <a:spcPts val="1000"/>
              </a:spcBef>
              <a:spcAft>
                <a:spcPts val="0"/>
              </a:spcAft>
              <a:buSzPts val="1920"/>
              <a:buChar char="►"/>
            </a:pPr>
            <a:r>
              <a:rPr lang="pl-PL" sz="2400"/>
              <a:t>Project team quality and experience</a:t>
            </a:r>
            <a:endParaRPr sz="2400"/>
          </a:p>
          <a:p>
            <a:pPr indent="-342900" lvl="0" marL="342900" rtl="0" algn="l">
              <a:lnSpc>
                <a:spcPct val="100000"/>
              </a:lnSpc>
              <a:spcBef>
                <a:spcPts val="1000"/>
              </a:spcBef>
              <a:spcAft>
                <a:spcPts val="0"/>
              </a:spcAft>
              <a:buSzPts val="1920"/>
              <a:buChar char="►"/>
            </a:pPr>
            <a:r>
              <a:rPr lang="pl-PL" sz="2400"/>
              <a:t>IP protection </a:t>
            </a:r>
            <a:endParaRPr/>
          </a:p>
          <a:p>
            <a:pPr indent="-342900" lvl="0" marL="342900" rtl="0" algn="l">
              <a:lnSpc>
                <a:spcPct val="100000"/>
              </a:lnSpc>
              <a:spcBef>
                <a:spcPts val="1000"/>
              </a:spcBef>
              <a:spcAft>
                <a:spcPts val="0"/>
              </a:spcAft>
              <a:buSzPts val="1920"/>
              <a:buChar char="►"/>
            </a:pPr>
            <a:r>
              <a:rPr lang="pl-PL" sz="2400"/>
              <a:t>Market orientation</a:t>
            </a:r>
            <a:endParaRPr sz="2400"/>
          </a:p>
          <a:p>
            <a:pPr indent="-220980" lvl="0" marL="342900" rtl="0" algn="l">
              <a:lnSpc>
                <a:spcPct val="100000"/>
              </a:lnSpc>
              <a:spcBef>
                <a:spcPts val="1000"/>
              </a:spcBef>
              <a:spcAft>
                <a:spcPts val="0"/>
              </a:spcAft>
              <a:buSzPts val="1920"/>
              <a:buNone/>
            </a:pPr>
            <a:r>
              <a:t/>
            </a:r>
            <a:endParaRPr sz="2400"/>
          </a:p>
          <a:p>
            <a:pPr indent="-220980" lvl="0" marL="342900" rtl="0" algn="l">
              <a:lnSpc>
                <a:spcPct val="100000"/>
              </a:lnSpc>
              <a:spcBef>
                <a:spcPts val="1000"/>
              </a:spcBef>
              <a:spcAft>
                <a:spcPts val="0"/>
              </a:spcAft>
              <a:buSzPts val="1920"/>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Quick Look</a:t>
            </a:r>
            <a:r>
              <a:rPr baseline="30000" lang="pl-PL"/>
              <a:t>™</a:t>
            </a:r>
            <a:r>
              <a:rPr lang="pl-PL"/>
              <a:t> methodology</a:t>
            </a:r>
            <a:endParaRPr/>
          </a:p>
        </p:txBody>
      </p:sp>
      <p:sp>
        <p:nvSpPr>
          <p:cNvPr id="199" name="Google Shape;199;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1440"/>
              <a:buChar char="►"/>
            </a:pPr>
            <a:r>
              <a:rPr lang="pl-PL"/>
              <a:t>A methodology developed by IC</a:t>
            </a:r>
            <a:r>
              <a:rPr baseline="30000" lang="pl-PL"/>
              <a:t>2</a:t>
            </a:r>
            <a:r>
              <a:rPr lang="pl-PL"/>
              <a:t> at the University of Texas, transferred to and localized by University of Lodz</a:t>
            </a:r>
            <a:endParaRPr/>
          </a:p>
          <a:p>
            <a:pPr indent="-342900" lvl="0" marL="342900" rtl="0" algn="l">
              <a:lnSpc>
                <a:spcPct val="100000"/>
              </a:lnSpc>
              <a:spcBef>
                <a:spcPts val="1000"/>
              </a:spcBef>
              <a:spcAft>
                <a:spcPts val="0"/>
              </a:spcAft>
              <a:buSzPts val="1440"/>
              <a:buChar char="►"/>
            </a:pPr>
            <a:r>
              <a:rPr lang="pl-PL"/>
              <a:t>The aim of the methodology is to quickly evaluate the market/commercialization potential of an innovation/technology</a:t>
            </a:r>
            <a:endParaRPr/>
          </a:p>
          <a:p>
            <a:pPr indent="-342900" lvl="0" marL="342900" rtl="0" algn="l">
              <a:lnSpc>
                <a:spcPct val="100000"/>
              </a:lnSpc>
              <a:spcBef>
                <a:spcPts val="1000"/>
              </a:spcBef>
              <a:spcAft>
                <a:spcPts val="0"/>
              </a:spcAft>
              <a:buSzPts val="1440"/>
              <a:buChar char="►"/>
            </a:pPr>
            <a:r>
              <a:rPr lang="pl-PL"/>
              <a:t>Steps required to complete a Quicklook process:</a:t>
            </a:r>
            <a:endParaRPr/>
          </a:p>
          <a:p>
            <a:pPr indent="-285750" lvl="1" marL="742950" rtl="0" algn="l">
              <a:lnSpc>
                <a:spcPct val="100000"/>
              </a:lnSpc>
              <a:spcBef>
                <a:spcPts val="1000"/>
              </a:spcBef>
              <a:spcAft>
                <a:spcPts val="0"/>
              </a:spcAft>
              <a:buSzPts val="1280"/>
              <a:buChar char="►"/>
            </a:pPr>
            <a:r>
              <a:rPr lang="pl-PL"/>
              <a:t>Identify potential applications and markets for the scientific knowledge and technology.</a:t>
            </a:r>
            <a:endParaRPr/>
          </a:p>
          <a:p>
            <a:pPr indent="-285750" lvl="1" marL="742950" rtl="0" algn="l">
              <a:lnSpc>
                <a:spcPct val="100000"/>
              </a:lnSpc>
              <a:spcBef>
                <a:spcPts val="1000"/>
              </a:spcBef>
              <a:spcAft>
                <a:spcPts val="0"/>
              </a:spcAft>
              <a:buSzPts val="1280"/>
              <a:buChar char="►"/>
            </a:pPr>
            <a:r>
              <a:rPr lang="pl-PL"/>
              <a:t>Identify potential users, distributors, and licenses.</a:t>
            </a:r>
            <a:endParaRPr/>
          </a:p>
          <a:p>
            <a:pPr indent="-285750" lvl="1" marL="742950" rtl="0" algn="l">
              <a:lnSpc>
                <a:spcPct val="100000"/>
              </a:lnSpc>
              <a:spcBef>
                <a:spcPts val="1000"/>
              </a:spcBef>
              <a:spcAft>
                <a:spcPts val="0"/>
              </a:spcAft>
              <a:buSzPts val="1280"/>
              <a:buChar char="►"/>
            </a:pPr>
            <a:r>
              <a:rPr lang="pl-PL"/>
              <a:t>Contact experts and companies to explore the feasibility of the technology and related markets.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Quick Look</a:t>
            </a:r>
            <a:r>
              <a:rPr baseline="30000" lang="pl-PL"/>
              <a:t>™</a:t>
            </a:r>
            <a:r>
              <a:rPr lang="pl-PL"/>
              <a:t> methodology</a:t>
            </a:r>
            <a:endParaRPr/>
          </a:p>
        </p:txBody>
      </p:sp>
      <p:sp>
        <p:nvSpPr>
          <p:cNvPr id="205" name="Google Shape;205;p8"/>
          <p:cNvSpPr txBox="1"/>
          <p:nvPr>
            <p:ph idx="1" type="body"/>
          </p:nvPr>
        </p:nvSpPr>
        <p:spPr>
          <a:xfrm>
            <a:off x="677334" y="1792225"/>
            <a:ext cx="8596668" cy="4249138"/>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lnSpc>
                <a:spcPct val="100000"/>
              </a:lnSpc>
              <a:spcBef>
                <a:spcPts val="0"/>
              </a:spcBef>
              <a:spcAft>
                <a:spcPts val="0"/>
              </a:spcAft>
              <a:buSzPct val="79999"/>
              <a:buChar char="►"/>
            </a:pPr>
            <a:r>
              <a:rPr lang="pl-PL"/>
              <a:t>Questions to be anwered during the evaluation (also valid during the evaluation of the project by the inwestor)</a:t>
            </a:r>
            <a:endParaRPr/>
          </a:p>
          <a:p>
            <a:pPr indent="-285750" lvl="1" marL="742950" rtl="0" algn="l">
              <a:lnSpc>
                <a:spcPct val="100000"/>
              </a:lnSpc>
              <a:spcBef>
                <a:spcPts val="1000"/>
              </a:spcBef>
              <a:spcAft>
                <a:spcPts val="0"/>
              </a:spcAft>
              <a:buSzPct val="80000"/>
              <a:buChar char="►"/>
            </a:pPr>
            <a:r>
              <a:rPr lang="pl-PL"/>
              <a:t>What are the products, services, or processes that could be developed from the knowledge or technology?</a:t>
            </a:r>
            <a:endParaRPr/>
          </a:p>
          <a:p>
            <a:pPr indent="-285750" lvl="1" marL="742950" rtl="0" algn="l">
              <a:lnSpc>
                <a:spcPct val="100000"/>
              </a:lnSpc>
              <a:spcBef>
                <a:spcPts val="1000"/>
              </a:spcBef>
              <a:spcAft>
                <a:spcPts val="0"/>
              </a:spcAft>
              <a:buSzPct val="80000"/>
              <a:buChar char="►"/>
            </a:pPr>
            <a:r>
              <a:rPr lang="pl-PL"/>
              <a:t>What are the benefits of the technology sought by potential customers? Why?</a:t>
            </a:r>
            <a:endParaRPr/>
          </a:p>
          <a:p>
            <a:pPr indent="-285750" lvl="1" marL="742950" rtl="0" algn="l">
              <a:lnSpc>
                <a:spcPct val="100000"/>
              </a:lnSpc>
              <a:spcBef>
                <a:spcPts val="1000"/>
              </a:spcBef>
              <a:spcAft>
                <a:spcPts val="0"/>
              </a:spcAft>
              <a:buSzPct val="80000"/>
              <a:buChar char="►"/>
            </a:pPr>
            <a:r>
              <a:rPr lang="pl-PL"/>
              <a:t>What is the estimated size of the potential markets by the number of units purchased multiplied by average selling price over the next three years? A "best estimate" is sufficient at this point since you are simply trying to establish an order of magnitude number for possible revenues.</a:t>
            </a:r>
            <a:endParaRPr/>
          </a:p>
          <a:p>
            <a:pPr indent="-285750" lvl="1" marL="742950" rtl="0" algn="l">
              <a:lnSpc>
                <a:spcPct val="100000"/>
              </a:lnSpc>
              <a:spcBef>
                <a:spcPts val="1000"/>
              </a:spcBef>
              <a:spcAft>
                <a:spcPts val="0"/>
              </a:spcAft>
              <a:buSzPct val="80000"/>
              <a:buChar char="►"/>
            </a:pPr>
            <a:r>
              <a:rPr lang="pl-PL"/>
              <a:t>What is the level of interested expressed by the interviewees? Excited or not?</a:t>
            </a:r>
            <a:endParaRPr/>
          </a:p>
          <a:p>
            <a:pPr indent="-285750" lvl="1" marL="742950" rtl="0" algn="l">
              <a:lnSpc>
                <a:spcPct val="100000"/>
              </a:lnSpc>
              <a:spcBef>
                <a:spcPts val="1000"/>
              </a:spcBef>
              <a:spcAft>
                <a:spcPts val="0"/>
              </a:spcAft>
              <a:buSzPct val="80000"/>
              <a:buChar char="►"/>
            </a:pPr>
            <a:r>
              <a:rPr lang="pl-PL"/>
              <a:t>What are competing technologies used today to address the customers’ needs?</a:t>
            </a:r>
            <a:endParaRPr/>
          </a:p>
          <a:p>
            <a:pPr indent="-285750" lvl="1" marL="742950" rtl="0" algn="l">
              <a:lnSpc>
                <a:spcPct val="100000"/>
              </a:lnSpc>
              <a:spcBef>
                <a:spcPts val="1000"/>
              </a:spcBef>
              <a:spcAft>
                <a:spcPts val="0"/>
              </a:spcAft>
              <a:buSzPct val="80000"/>
              <a:buChar char="►"/>
            </a:pPr>
            <a:r>
              <a:rPr lang="pl-PL"/>
              <a:t>Who uses or supplies the customers' solutions today? These may be potential licensees for your technology.</a:t>
            </a:r>
            <a:endParaRPr/>
          </a:p>
          <a:p>
            <a:pPr indent="-285750" lvl="1" marL="742950" rtl="0" algn="l">
              <a:lnSpc>
                <a:spcPct val="100000"/>
              </a:lnSpc>
              <a:spcBef>
                <a:spcPts val="1000"/>
              </a:spcBef>
              <a:spcAft>
                <a:spcPts val="0"/>
              </a:spcAft>
              <a:buSzPct val="80000"/>
              <a:buChar char="►"/>
            </a:pPr>
            <a:r>
              <a:rPr lang="pl-PL"/>
              <a:t>What is the demonstrable and sustainable advantage of your technology over competitive alternatives currently in the marketplace? Estimate quantitatively how much "better, faster, or cheaper" is your technology solution than competitive solutions.</a:t>
            </a:r>
            <a:endParaRPr/>
          </a:p>
          <a:p>
            <a:pPr indent="-285750" lvl="1" marL="742950" rtl="0" algn="l">
              <a:lnSpc>
                <a:spcPct val="100000"/>
              </a:lnSpc>
              <a:spcBef>
                <a:spcPts val="1000"/>
              </a:spcBef>
              <a:spcAft>
                <a:spcPts val="0"/>
              </a:spcAft>
              <a:buSzPct val="80000"/>
              <a:buChar char="►"/>
            </a:pPr>
            <a:r>
              <a:rPr lang="pl-PL"/>
              <a:t>Are there any barriers to market entry? If so, what are the barriers and how might you breach them?</a:t>
            </a:r>
            <a:endParaRPr/>
          </a:p>
          <a:p>
            <a:pPr indent="-285750" lvl="1" marL="742950" rtl="0" algn="l">
              <a:lnSpc>
                <a:spcPct val="100000"/>
              </a:lnSpc>
              <a:spcBef>
                <a:spcPts val="1000"/>
              </a:spcBef>
              <a:spcAft>
                <a:spcPts val="0"/>
              </a:spcAft>
              <a:buSzPct val="80000"/>
              <a:buChar char="►"/>
            </a:pPr>
            <a:r>
              <a:rPr lang="pl-PL"/>
              <a:t>Any other technology or marketing challenges you found during the interviews such as compatibility with current organization processes and procedures.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9"/>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accent1"/>
              </a:buClr>
              <a:buSzPts val="4000"/>
              <a:buFont typeface="Trebuchet MS"/>
              <a:buNone/>
            </a:pPr>
            <a:r>
              <a:rPr lang="pl-PL"/>
              <a:t>Types of VC investors</a:t>
            </a:r>
            <a:endParaRPr/>
          </a:p>
        </p:txBody>
      </p:sp>
      <p:sp>
        <p:nvSpPr>
          <p:cNvPr id="211" name="Google Shape;211;p9"/>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6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aseta">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yw pakietu Office">
  <a:themeElements>
    <a:clrScheme name="Pakiet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2016-09-07T12:06:41Z</dcterms:created>
  <dc:creator>Bartek Kalinowski</dc:creator>
</cp:coreProperties>
</file>