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12192000" cy="6858000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9" roundtripDataSignature="AMtx7mgADv+Qj2sGN+iKcVKbe2OAPvGqw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A61EF74-6259-41AF-8251-B017F89CE7C9}">
  <a:tblStyle styleId="{BA61EF74-6259-41AF-8251-B017F89CE7C9}" styleName="Table_0">
    <a:wholeTbl>
      <a:tcTxStyle b="off" i="off">
        <a:font>
          <a:latin typeface="Trebuchet MS"/>
          <a:ea typeface="Trebuchet MS"/>
          <a:cs typeface="Trebuchet MS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AF1"/>
          </a:solidFill>
        </a:fill>
      </a:tcStyle>
    </a:wholeTbl>
    <a:band1H>
      <a:tcTxStyle b="off" i="off"/>
      <a:tcStyle>
        <a:tcBdr/>
        <a:fill>
          <a:solidFill>
            <a:srgbClr val="CED2E2"/>
          </a:solidFill>
        </a:fill>
      </a:tcStyle>
    </a:band1H>
    <a:band2H>
      <a:tcTxStyle b="off" i="off"/>
      <a:tcStyle>
        <a:tcBdr/>
      </a:tcStyle>
    </a:band2H>
    <a:band1V>
      <a:tcTxStyle b="off" i="off"/>
      <a:tcStyle>
        <a:tcBdr/>
        <a:fill>
          <a:solidFill>
            <a:srgbClr val="CED2E2"/>
          </a:solidFill>
        </a:fill>
      </a:tcStyle>
    </a:band1V>
    <a:band2V>
      <a:tcTxStyle b="off" i="off"/>
      <a:tcStyle>
        <a:tcBdr/>
      </a:tcStyle>
    </a:band2V>
    <a:lastCol>
      <a:tcTxStyle b="on" i="off">
        <a:font>
          <a:latin typeface="Trebuchet MS"/>
          <a:ea typeface="Trebuchet MS"/>
          <a:cs typeface="Trebuchet MS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Trebuchet MS"/>
          <a:ea typeface="Trebuchet MS"/>
          <a:cs typeface="Trebuchet MS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n" i="off">
        <a:font>
          <a:latin typeface="Trebuchet MS"/>
          <a:ea typeface="Trebuchet MS"/>
          <a:cs typeface="Trebuchet MS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3" d="100"/>
          <a:sy n="73" d="100"/>
        </p:scale>
        <p:origin x="-600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customschemas.google.com/relationships/presentationmetadata" Target="meta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530" y="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8C8E85-B257-4EE3-8D98-7B27770B938B}" type="datetimeFigureOut">
              <a:rPr lang="pl-PL" smtClean="0"/>
              <a:t>31.08.2021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22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530" y="942822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484F7C-FE98-44A3-B17B-97AA7FE9AD99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1" y="2"/>
            <a:ext cx="2945586" cy="498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49915" y="2"/>
            <a:ext cx="2946674" cy="498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22275" y="1239838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333" y="4777864"/>
            <a:ext cx="5439009" cy="39085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1" y="9428220"/>
            <a:ext cx="2945586" cy="4984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49915" y="9428220"/>
            <a:ext cx="2946674" cy="4984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pl-PL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:notes"/>
          <p:cNvSpPr txBox="1">
            <a:spLocks noGrp="1"/>
          </p:cNvSpPr>
          <p:nvPr>
            <p:ph type="body" idx="1"/>
          </p:nvPr>
        </p:nvSpPr>
        <p:spPr>
          <a:xfrm>
            <a:off x="679333" y="4777864"/>
            <a:ext cx="5439009" cy="39085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8" name="Google Shape;15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39838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0:notes"/>
          <p:cNvSpPr txBox="1">
            <a:spLocks noGrp="1"/>
          </p:cNvSpPr>
          <p:nvPr>
            <p:ph type="body" idx="1"/>
          </p:nvPr>
        </p:nvSpPr>
        <p:spPr>
          <a:xfrm>
            <a:off x="679333" y="4777864"/>
            <a:ext cx="5439009" cy="39085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14" name="Google Shape;214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39838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11:notes"/>
          <p:cNvSpPr txBox="1">
            <a:spLocks noGrp="1"/>
          </p:cNvSpPr>
          <p:nvPr>
            <p:ph type="body" idx="1"/>
          </p:nvPr>
        </p:nvSpPr>
        <p:spPr>
          <a:xfrm>
            <a:off x="679333" y="4777864"/>
            <a:ext cx="5439009" cy="39085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34" name="Google Shape;23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39838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12:notes"/>
          <p:cNvSpPr txBox="1">
            <a:spLocks noGrp="1"/>
          </p:cNvSpPr>
          <p:nvPr>
            <p:ph type="body" idx="1"/>
          </p:nvPr>
        </p:nvSpPr>
        <p:spPr>
          <a:xfrm>
            <a:off x="679333" y="4777864"/>
            <a:ext cx="5439009" cy="39085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47" name="Google Shape;247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39838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13:notes"/>
          <p:cNvSpPr txBox="1">
            <a:spLocks noGrp="1"/>
          </p:cNvSpPr>
          <p:nvPr>
            <p:ph type="body" idx="1"/>
          </p:nvPr>
        </p:nvSpPr>
        <p:spPr>
          <a:xfrm>
            <a:off x="679333" y="4777864"/>
            <a:ext cx="5439009" cy="39085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53" name="Google Shape;253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39838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14:notes"/>
          <p:cNvSpPr txBox="1">
            <a:spLocks noGrp="1"/>
          </p:cNvSpPr>
          <p:nvPr>
            <p:ph type="body" idx="1"/>
          </p:nvPr>
        </p:nvSpPr>
        <p:spPr>
          <a:xfrm>
            <a:off x="679333" y="4777864"/>
            <a:ext cx="5439009" cy="39085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82" name="Google Shape;282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39838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15:notes"/>
          <p:cNvSpPr txBox="1">
            <a:spLocks noGrp="1"/>
          </p:cNvSpPr>
          <p:nvPr>
            <p:ph type="body" idx="1"/>
          </p:nvPr>
        </p:nvSpPr>
        <p:spPr>
          <a:xfrm>
            <a:off x="679333" y="4777864"/>
            <a:ext cx="5439009" cy="39085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89" name="Google Shape;289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39838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16:notes"/>
          <p:cNvSpPr txBox="1">
            <a:spLocks noGrp="1"/>
          </p:cNvSpPr>
          <p:nvPr>
            <p:ph type="body" idx="1"/>
          </p:nvPr>
        </p:nvSpPr>
        <p:spPr>
          <a:xfrm>
            <a:off x="679333" y="4777864"/>
            <a:ext cx="5439009" cy="39085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97" name="Google Shape;297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39838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17:notes"/>
          <p:cNvSpPr txBox="1">
            <a:spLocks noGrp="1"/>
          </p:cNvSpPr>
          <p:nvPr>
            <p:ph type="body" idx="1"/>
          </p:nvPr>
        </p:nvSpPr>
        <p:spPr>
          <a:xfrm>
            <a:off x="679333" y="4777864"/>
            <a:ext cx="5439009" cy="39085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05" name="Google Shape;305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39838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18:notes"/>
          <p:cNvSpPr txBox="1">
            <a:spLocks noGrp="1"/>
          </p:cNvSpPr>
          <p:nvPr>
            <p:ph type="body" idx="1"/>
          </p:nvPr>
        </p:nvSpPr>
        <p:spPr>
          <a:xfrm>
            <a:off x="679333" y="4777864"/>
            <a:ext cx="5439009" cy="39085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12" name="Google Shape;312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39838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19:notes"/>
          <p:cNvSpPr txBox="1">
            <a:spLocks noGrp="1"/>
          </p:cNvSpPr>
          <p:nvPr>
            <p:ph type="body" idx="1"/>
          </p:nvPr>
        </p:nvSpPr>
        <p:spPr>
          <a:xfrm>
            <a:off x="679333" y="4777864"/>
            <a:ext cx="5439009" cy="39085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20" name="Google Shape;320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39838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:notes"/>
          <p:cNvSpPr txBox="1">
            <a:spLocks noGrp="1"/>
          </p:cNvSpPr>
          <p:nvPr>
            <p:ph type="body" idx="1"/>
          </p:nvPr>
        </p:nvSpPr>
        <p:spPr>
          <a:xfrm>
            <a:off x="679333" y="4777864"/>
            <a:ext cx="5439009" cy="39085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4" name="Google Shape;16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39838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20:notes"/>
          <p:cNvSpPr txBox="1">
            <a:spLocks noGrp="1"/>
          </p:cNvSpPr>
          <p:nvPr>
            <p:ph type="body" idx="1"/>
          </p:nvPr>
        </p:nvSpPr>
        <p:spPr>
          <a:xfrm>
            <a:off x="679333" y="4777864"/>
            <a:ext cx="5439009" cy="39085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27" name="Google Shape;327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39838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21:notes"/>
          <p:cNvSpPr txBox="1">
            <a:spLocks noGrp="1"/>
          </p:cNvSpPr>
          <p:nvPr>
            <p:ph type="body" idx="1"/>
          </p:nvPr>
        </p:nvSpPr>
        <p:spPr>
          <a:xfrm>
            <a:off x="679333" y="4777864"/>
            <a:ext cx="5439009" cy="39085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33" name="Google Shape;333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39838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22:notes"/>
          <p:cNvSpPr txBox="1">
            <a:spLocks noGrp="1"/>
          </p:cNvSpPr>
          <p:nvPr>
            <p:ph type="body" idx="1"/>
          </p:nvPr>
        </p:nvSpPr>
        <p:spPr>
          <a:xfrm>
            <a:off x="679333" y="4777864"/>
            <a:ext cx="5439009" cy="39085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40" name="Google Shape;340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39838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p23:notes"/>
          <p:cNvSpPr txBox="1">
            <a:spLocks noGrp="1"/>
          </p:cNvSpPr>
          <p:nvPr>
            <p:ph type="body" idx="1"/>
          </p:nvPr>
        </p:nvSpPr>
        <p:spPr>
          <a:xfrm>
            <a:off x="679333" y="4777864"/>
            <a:ext cx="5439009" cy="39085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46" name="Google Shape;346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39838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p24:notes"/>
          <p:cNvSpPr txBox="1">
            <a:spLocks noGrp="1"/>
          </p:cNvSpPr>
          <p:nvPr>
            <p:ph type="body" idx="1"/>
          </p:nvPr>
        </p:nvSpPr>
        <p:spPr>
          <a:xfrm>
            <a:off x="679333" y="4777864"/>
            <a:ext cx="5439009" cy="39085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73" name="Google Shape;373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39838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p25:notes"/>
          <p:cNvSpPr txBox="1">
            <a:spLocks noGrp="1"/>
          </p:cNvSpPr>
          <p:nvPr>
            <p:ph type="body" idx="1"/>
          </p:nvPr>
        </p:nvSpPr>
        <p:spPr>
          <a:xfrm>
            <a:off x="679333" y="4777864"/>
            <a:ext cx="5439009" cy="39085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80" name="Google Shape;380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39838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p26:notes"/>
          <p:cNvSpPr txBox="1">
            <a:spLocks noGrp="1"/>
          </p:cNvSpPr>
          <p:nvPr>
            <p:ph type="body" idx="1"/>
          </p:nvPr>
        </p:nvSpPr>
        <p:spPr>
          <a:xfrm>
            <a:off x="679333" y="4777864"/>
            <a:ext cx="5439009" cy="39085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86" name="Google Shape;386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39838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Google Shape;392;p27:notes"/>
          <p:cNvSpPr txBox="1">
            <a:spLocks noGrp="1"/>
          </p:cNvSpPr>
          <p:nvPr>
            <p:ph type="body" idx="1"/>
          </p:nvPr>
        </p:nvSpPr>
        <p:spPr>
          <a:xfrm>
            <a:off x="679333" y="4777864"/>
            <a:ext cx="5439009" cy="39085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93" name="Google Shape;393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39838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Google Shape;398;p28:notes"/>
          <p:cNvSpPr txBox="1">
            <a:spLocks noGrp="1"/>
          </p:cNvSpPr>
          <p:nvPr>
            <p:ph type="body" idx="1"/>
          </p:nvPr>
        </p:nvSpPr>
        <p:spPr>
          <a:xfrm>
            <a:off x="679333" y="4777864"/>
            <a:ext cx="5439009" cy="39085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99" name="Google Shape;399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39838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p29:notes"/>
          <p:cNvSpPr txBox="1">
            <a:spLocks noGrp="1"/>
          </p:cNvSpPr>
          <p:nvPr>
            <p:ph type="body" idx="1"/>
          </p:nvPr>
        </p:nvSpPr>
        <p:spPr>
          <a:xfrm>
            <a:off x="679333" y="4777864"/>
            <a:ext cx="5439009" cy="39085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05" name="Google Shape;405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39838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3:notes"/>
          <p:cNvSpPr txBox="1">
            <a:spLocks noGrp="1"/>
          </p:cNvSpPr>
          <p:nvPr>
            <p:ph type="body" idx="1"/>
          </p:nvPr>
        </p:nvSpPr>
        <p:spPr>
          <a:xfrm>
            <a:off x="679333" y="4777864"/>
            <a:ext cx="5439009" cy="39085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70" name="Google Shape;17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39838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Google Shape;410;p30:notes"/>
          <p:cNvSpPr txBox="1">
            <a:spLocks noGrp="1"/>
          </p:cNvSpPr>
          <p:nvPr>
            <p:ph type="body" idx="1"/>
          </p:nvPr>
        </p:nvSpPr>
        <p:spPr>
          <a:xfrm>
            <a:off x="679333" y="4777864"/>
            <a:ext cx="5439009" cy="39085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11" name="Google Shape;411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39838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Google Shape;416;p31:notes"/>
          <p:cNvSpPr txBox="1">
            <a:spLocks noGrp="1"/>
          </p:cNvSpPr>
          <p:nvPr>
            <p:ph type="body" idx="1"/>
          </p:nvPr>
        </p:nvSpPr>
        <p:spPr>
          <a:xfrm>
            <a:off x="679333" y="4777864"/>
            <a:ext cx="5439009" cy="39085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17" name="Google Shape;417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39838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Google Shape;425;gd0874396ff_0_10:notes"/>
          <p:cNvSpPr txBox="1">
            <a:spLocks noGrp="1"/>
          </p:cNvSpPr>
          <p:nvPr>
            <p:ph type="body" idx="1"/>
          </p:nvPr>
        </p:nvSpPr>
        <p:spPr>
          <a:xfrm>
            <a:off x="679333" y="4777862"/>
            <a:ext cx="5438907" cy="39086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26" name="Google Shape;426;gd0874396ff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39838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4:notes"/>
          <p:cNvSpPr txBox="1">
            <a:spLocks noGrp="1"/>
          </p:cNvSpPr>
          <p:nvPr>
            <p:ph type="body" idx="1"/>
          </p:nvPr>
        </p:nvSpPr>
        <p:spPr>
          <a:xfrm>
            <a:off x="679333" y="4777864"/>
            <a:ext cx="5439009" cy="39085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76" name="Google Shape;17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39838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5:notes"/>
          <p:cNvSpPr txBox="1">
            <a:spLocks noGrp="1"/>
          </p:cNvSpPr>
          <p:nvPr>
            <p:ph type="body" idx="1"/>
          </p:nvPr>
        </p:nvSpPr>
        <p:spPr>
          <a:xfrm>
            <a:off x="679333" y="4777864"/>
            <a:ext cx="5439009" cy="39085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4" name="Google Shape;18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39838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6:notes"/>
          <p:cNvSpPr txBox="1">
            <a:spLocks noGrp="1"/>
          </p:cNvSpPr>
          <p:nvPr>
            <p:ph type="body" idx="1"/>
          </p:nvPr>
        </p:nvSpPr>
        <p:spPr>
          <a:xfrm>
            <a:off x="679333" y="4777864"/>
            <a:ext cx="5439009" cy="39085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0" name="Google Shape;19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39838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7:notes"/>
          <p:cNvSpPr txBox="1">
            <a:spLocks noGrp="1"/>
          </p:cNvSpPr>
          <p:nvPr>
            <p:ph type="body" idx="1"/>
          </p:nvPr>
        </p:nvSpPr>
        <p:spPr>
          <a:xfrm>
            <a:off x="679333" y="4777864"/>
            <a:ext cx="5439009" cy="39085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6" name="Google Shape;19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39838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8:notes"/>
          <p:cNvSpPr txBox="1">
            <a:spLocks noGrp="1"/>
          </p:cNvSpPr>
          <p:nvPr>
            <p:ph type="body" idx="1"/>
          </p:nvPr>
        </p:nvSpPr>
        <p:spPr>
          <a:xfrm>
            <a:off x="679333" y="4777864"/>
            <a:ext cx="5439009" cy="39085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02" name="Google Shape;20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39838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9:notes"/>
          <p:cNvSpPr txBox="1">
            <a:spLocks noGrp="1"/>
          </p:cNvSpPr>
          <p:nvPr>
            <p:ph type="body" idx="1"/>
          </p:nvPr>
        </p:nvSpPr>
        <p:spPr>
          <a:xfrm>
            <a:off x="679333" y="4777864"/>
            <a:ext cx="5439009" cy="39085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08" name="Google Shape;20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39838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lajd tytułowy" type="title">
  <p:cSld name="TITLE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oogle Shape;30;p34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1" name="Google Shape;31;p34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w="9525" cap="flat" cmpd="sng">
              <a:solidFill>
                <a:srgbClr val="BFBFBF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2" name="Google Shape;32;p34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w="9525" cap="flat" cmpd="sng">
              <a:solidFill>
                <a:srgbClr val="D8D8D8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33" name="Google Shape;33;p34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411"/>
              </a:schemeClr>
            </a:solidFill>
            <a:ln>
              <a:noFill/>
            </a:ln>
          </p:spPr>
        </p:sp>
        <p:sp>
          <p:nvSpPr>
            <p:cNvPr id="34" name="Google Shape;34;p34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35" name="Google Shape;35;p34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1372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" name="Google Shape;36;p34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477B2">
                <a:alpha val="69411"/>
              </a:srgbClr>
            </a:solidFill>
            <a:ln>
              <a:noFill/>
            </a:ln>
          </p:spPr>
        </p:sp>
        <p:sp>
          <p:nvSpPr>
            <p:cNvPr id="37" name="Google Shape;37;p34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8FA1CF">
                <a:alpha val="69411"/>
              </a:srgbClr>
            </a:solidFill>
            <a:ln>
              <a:noFill/>
            </a:ln>
          </p:spPr>
        </p:sp>
        <p:sp>
          <p:nvSpPr>
            <p:cNvPr id="38" name="Google Shape;38;p34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313"/>
              </a:schemeClr>
            </a:solidFill>
            <a:ln>
              <a:noFill/>
            </a:ln>
          </p:spPr>
        </p:sp>
        <p:sp>
          <p:nvSpPr>
            <p:cNvPr id="39" name="Google Shape;39;p34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" name="Google Shape;40;p34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4313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1" name="Google Shape;41;p34"/>
          <p:cNvSpPr txBox="1"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  <a:defRPr sz="54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34"/>
          <p:cNvSpPr txBox="1"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rgbClr val="7F7F7F"/>
                </a:solidFill>
              </a:defRPr>
            </a:lvl1pPr>
            <a:lvl2pPr lvl="1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3" name="Google Shape;43;p34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34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34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pic>
        <p:nvPicPr>
          <p:cNvPr id="46" name="Google Shape;46;p3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139711" y="299849"/>
            <a:ext cx="3583657" cy="788834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34"/>
          <p:cNvSpPr/>
          <p:nvPr/>
        </p:nvSpPr>
        <p:spPr>
          <a:xfrm>
            <a:off x="606448" y="6455477"/>
            <a:ext cx="8648349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pl-PL" sz="8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This project has been funded with support from the European Commission. This publication [communication] reflects the views only of the author, and the Commission cannot be held responsible for any use which may be made of the information contained therein. </a:t>
            </a:r>
            <a:endParaRPr sz="8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48" name="Google Shape;48;p3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34239" y="312162"/>
            <a:ext cx="1447364" cy="7642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raz z podpisem" type="picTx">
  <p:cSld name="PICTURE_WITH_CAPTION_TEXT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43"/>
          <p:cNvSpPr txBox="1"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  <a:defRPr sz="2400" b="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43"/>
          <p:cNvSpPr>
            <a:spLocks noGrp="1"/>
          </p:cNvSpPr>
          <p:nvPr>
            <p:ph type="pic" idx="2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03" name="Google Shape;103;p43"/>
          <p:cNvSpPr txBox="1">
            <a:spLocks noGrp="1"/>
          </p:cNvSpPr>
          <p:nvPr>
            <p:ph type="body" idx="1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>
            <a:endParaRPr/>
          </a:p>
        </p:txBody>
      </p:sp>
      <p:sp>
        <p:nvSpPr>
          <p:cNvPr id="104" name="Google Shape;104;p43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43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43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tuł i podpis">
  <p:cSld name="Tytuł i podpis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4"/>
          <p:cNvSpPr txBox="1"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44"/>
          <p:cNvSpPr txBox="1"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10" name="Google Shape;110;p44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44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44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ferta z podpisem">
  <p:cSld name="Oferta z podpisem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45"/>
          <p:cNvSpPr txBox="1"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45"/>
          <p:cNvSpPr txBox="1">
            <a:spLocks noGrp="1"/>
          </p:cNvSpPr>
          <p:nvPr>
            <p:ph type="body" idx="1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 sz="1600">
                <a:solidFill>
                  <a:srgbClr val="7F7F7F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marL="2743200" lvl="5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16" name="Google Shape;116;p45"/>
          <p:cNvSpPr txBox="1">
            <a:spLocks noGrp="1"/>
          </p:cNvSpPr>
          <p:nvPr>
            <p:ph type="body" idx="2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17" name="Google Shape;117;p45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45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45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120" name="Google Shape;120;p45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lang="pl-PL" sz="8000" b="0" i="0" u="none" strike="noStrike" cap="none">
                <a:solidFill>
                  <a:srgbClr val="8FA1CF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45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lang="pl-PL" sz="8000" b="0" i="0" u="none" strike="noStrike" cap="none">
                <a:solidFill>
                  <a:srgbClr val="8FA1CF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sz="1800" b="0" i="0" u="none" strike="noStrike" cap="none">
              <a:solidFill>
                <a:srgbClr val="8FA1C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arta nazwy">
  <p:cSld name="Karta nazwy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46"/>
          <p:cNvSpPr txBox="1"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46"/>
          <p:cNvSpPr txBox="1"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25" name="Google Shape;125;p46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46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46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arta nazwy cytatu">
  <p:cSld name="Karta nazwy cytatu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47"/>
          <p:cNvSpPr txBox="1"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47"/>
          <p:cNvSpPr txBox="1">
            <a:spLocks noGrp="1"/>
          </p:cNvSpPr>
          <p:nvPr>
            <p:ph type="body" idx="1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rgbClr val="3F3F3F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marL="2743200" lvl="5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31" name="Google Shape;131;p47"/>
          <p:cNvSpPr txBox="1">
            <a:spLocks noGrp="1"/>
          </p:cNvSpPr>
          <p:nvPr>
            <p:ph type="body" idx="2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32" name="Google Shape;132;p47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47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4" name="Google Shape;134;p47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135" name="Google Shape;135;p47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lang="pl-PL" sz="8000" b="0" i="0" u="none" strike="noStrike" cap="none">
                <a:solidFill>
                  <a:srgbClr val="8FA1CF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47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lang="pl-PL" sz="8000" b="0" i="0" u="none" strike="noStrike" cap="none">
                <a:solidFill>
                  <a:srgbClr val="8FA1CF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rawda lub fałsz">
  <p:cSld name="Prawda lub fałsz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48"/>
          <p:cNvSpPr txBox="1"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48"/>
          <p:cNvSpPr txBox="1">
            <a:spLocks noGrp="1"/>
          </p:cNvSpPr>
          <p:nvPr>
            <p:ph type="body" idx="1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marL="2743200" lvl="5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40" name="Google Shape;140;p48"/>
          <p:cNvSpPr txBox="1">
            <a:spLocks noGrp="1"/>
          </p:cNvSpPr>
          <p:nvPr>
            <p:ph type="body" idx="2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1" name="Google Shape;141;p48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48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3" name="Google Shape;143;p48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tuł i tekst pionowy" type="vertTx">
  <p:cSld name="VERTICAL_TEXT"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49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49"/>
          <p:cNvSpPr txBox="1">
            <a:spLocks noGrp="1"/>
          </p:cNvSpPr>
          <p:nvPr>
            <p:ph type="body" idx="1"/>
          </p:nvPr>
        </p:nvSpPr>
        <p:spPr>
          <a:xfrm rot="5400000">
            <a:off x="3035282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47" name="Google Shape;147;p49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8" name="Google Shape;148;p49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9" name="Google Shape;149;p49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tuł pionowy i tekst" type="vertTitleAndTx">
  <p:cSld name="VERTICAL_TITLE_AND_VERTICAL_TEXT"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50"/>
          <p:cNvSpPr txBox="1">
            <a:spLocks noGrp="1"/>
          </p:cNvSpPr>
          <p:nvPr>
            <p:ph type="title"/>
          </p:nvPr>
        </p:nvSpPr>
        <p:spPr>
          <a:xfrm rot="5400000">
            <a:off x="5994319" y="2582953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2" name="Google Shape;152;p50"/>
          <p:cNvSpPr txBox="1">
            <a:spLocks noGrp="1"/>
          </p:cNvSpPr>
          <p:nvPr>
            <p:ph type="body" idx="1"/>
          </p:nvPr>
        </p:nvSpPr>
        <p:spPr>
          <a:xfrm rot="5400000">
            <a:off x="1581685" y="-294750"/>
            <a:ext cx="5251450" cy="706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53" name="Google Shape;153;p50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4" name="Google Shape;154;p50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p50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tuł i zawartość" type="obj">
  <p:cSld name="OBJEC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35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35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52" name="Google Shape;52;p35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35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35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główek sekcji" type="secHead">
  <p:cSld name="SECTION_HEADER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36"/>
          <p:cNvSpPr txBox="1"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  <a:defRPr sz="4000" b="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36"/>
          <p:cNvSpPr txBox="1"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F7F7F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58" name="Google Shape;58;p36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36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36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wa elementy zawartości" type="twoObj">
  <p:cSld name="TWO_OBJECTS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7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37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64" name="Google Shape;64;p37"/>
          <p:cNvSpPr txBox="1">
            <a:spLocks noGrp="1"/>
          </p:cNvSpPr>
          <p:nvPr>
            <p:ph type="body" idx="2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65" name="Google Shape;65;p37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37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37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tuł, tekst i zawartość" type="txAndObj">
  <p:cSld name="TEXT_AND_OBJEC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8"/>
          <p:cNvSpPr txBox="1">
            <a:spLocks noGrp="1"/>
          </p:cNvSpPr>
          <p:nvPr>
            <p:ph type="title"/>
          </p:nvPr>
        </p:nvSpPr>
        <p:spPr>
          <a:xfrm>
            <a:off x="609600" y="457200"/>
            <a:ext cx="109728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38"/>
          <p:cNvSpPr txBox="1">
            <a:spLocks noGrp="1"/>
          </p:cNvSpPr>
          <p:nvPr>
            <p:ph type="body" idx="1"/>
          </p:nvPr>
        </p:nvSpPr>
        <p:spPr>
          <a:xfrm>
            <a:off x="609600" y="1981200"/>
            <a:ext cx="53848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71" name="Google Shape;71;p38"/>
          <p:cNvSpPr txBox="1">
            <a:spLocks noGrp="1"/>
          </p:cNvSpPr>
          <p:nvPr>
            <p:ph type="body" idx="2"/>
          </p:nvPr>
        </p:nvSpPr>
        <p:spPr>
          <a:xfrm>
            <a:off x="6197600" y="1981200"/>
            <a:ext cx="53848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72" name="Google Shape;72;p38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38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74" name="Google Shape;74;p38"/>
          <p:cNvSpPr txBox="1">
            <a:spLocks noGrp="1"/>
          </p:cNvSpPr>
          <p:nvPr>
            <p:ph type="dt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lko tytuł" type="titleOnly">
  <p:cSld name="TITLE_ONLY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39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39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39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39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równanie" type="twoTxTwoObj">
  <p:cSld name="TWO_OBJECTS_WITH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40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40"/>
          <p:cNvSpPr txBox="1"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None/>
              <a:defRPr sz="2400" b="0"/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83" name="Google Shape;83;p40"/>
          <p:cNvSpPr txBox="1">
            <a:spLocks noGrp="1"/>
          </p:cNvSpPr>
          <p:nvPr>
            <p:ph type="body" idx="2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84" name="Google Shape;84;p40"/>
          <p:cNvSpPr txBox="1">
            <a:spLocks noGrp="1"/>
          </p:cNvSpPr>
          <p:nvPr>
            <p:ph type="body" idx="3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None/>
              <a:defRPr sz="2400" b="0"/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85" name="Google Shape;85;p40"/>
          <p:cNvSpPr txBox="1">
            <a:spLocks noGrp="1"/>
          </p:cNvSpPr>
          <p:nvPr>
            <p:ph type="body" idx="4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86" name="Google Shape;86;p40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40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40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sty" type="blank">
  <p:cSld name="BLANK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41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41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41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Zawartość z podpisem" type="objTx">
  <p:cSld name="OBJECT_WITH_CAPTION_TEXT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42"/>
          <p:cNvSpPr txBox="1"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rebuchet MS"/>
              <a:buNone/>
              <a:defRPr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42"/>
          <p:cNvSpPr txBox="1">
            <a:spLocks noGrp="1"/>
          </p:cNvSpPr>
          <p:nvPr>
            <p:ph type="body" idx="1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96" name="Google Shape;96;p42"/>
          <p:cNvSpPr txBox="1">
            <a:spLocks noGrp="1"/>
          </p:cNvSpPr>
          <p:nvPr>
            <p:ph type="body" idx="2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5pPr>
            <a:lvl6pPr marL="274320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6pPr>
            <a:lvl7pPr marL="320040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7pPr>
            <a:lvl8pPr marL="365760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8pPr>
            <a:lvl9pPr marL="4114800" lvl="8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>
            <a:endParaRPr/>
          </a:p>
        </p:txBody>
      </p:sp>
      <p:sp>
        <p:nvSpPr>
          <p:cNvPr id="97" name="Google Shape;97;p42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42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42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3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Google Shape;11;p33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w="9525" cap="flat" cmpd="sng">
              <a:solidFill>
                <a:srgbClr val="BFBFBF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2" name="Google Shape;12;p33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w="9525" cap="flat" cmpd="sng">
              <a:solidFill>
                <a:srgbClr val="D8D8D8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3" name="Google Shape;13;p3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411"/>
              </a:schemeClr>
            </a:solidFill>
            <a:ln>
              <a:noFill/>
            </a:ln>
          </p:spPr>
        </p:sp>
        <p:sp>
          <p:nvSpPr>
            <p:cNvPr id="14" name="Google Shape;14;p33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5" name="Google Shape;15;p3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1372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16;p33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477B2">
                <a:alpha val="69411"/>
              </a:srgbClr>
            </a:solidFill>
            <a:ln>
              <a:noFill/>
            </a:ln>
          </p:spPr>
        </p:sp>
        <p:sp>
          <p:nvSpPr>
            <p:cNvPr id="17" name="Google Shape;17;p33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8FA1CF">
                <a:alpha val="69411"/>
              </a:srgbClr>
            </a:solidFill>
            <a:ln>
              <a:noFill/>
            </a:ln>
          </p:spPr>
        </p:sp>
        <p:sp>
          <p:nvSpPr>
            <p:cNvPr id="18" name="Google Shape;18;p33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313"/>
              </a:schemeClr>
            </a:solidFill>
            <a:ln>
              <a:noFill/>
            </a:ln>
          </p:spPr>
        </p:sp>
        <p:sp>
          <p:nvSpPr>
            <p:cNvPr id="19" name="Google Shape;19;p33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Google Shape;20;p33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4313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" name="Google Shape;21;p33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Google Shape;22;p33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2004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0988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►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9971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►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8956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8956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3" name="Google Shape;23;p33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4" name="Google Shape;24;p33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5" name="Google Shape;25;p33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pic>
        <p:nvPicPr>
          <p:cNvPr id="26" name="Google Shape;26;p33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60298" y="94543"/>
            <a:ext cx="965131" cy="509589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Google Shape;27;p33"/>
          <p:cNvPicPr preferRelativeResize="0"/>
          <p:nvPr/>
        </p:nvPicPr>
        <p:blipFill rotWithShape="1">
          <a:blip r:embed="rId20">
            <a:alphaModFix/>
          </a:blip>
          <a:srcRect/>
          <a:stretch/>
        </p:blipFill>
        <p:spPr>
          <a:xfrm>
            <a:off x="7537647" y="147908"/>
            <a:ext cx="1830191" cy="402861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28;p33"/>
          <p:cNvSpPr/>
          <p:nvPr/>
        </p:nvSpPr>
        <p:spPr>
          <a:xfrm>
            <a:off x="606448" y="6455477"/>
            <a:ext cx="8648349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pl-PL" sz="8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This project has been funded with support from the European Commission. This publication [communication] reflects the views only of the author, and the Commission cannot be held responsible for any use which may be made of the information contained therein. </a:t>
            </a:r>
            <a:endParaRPr sz="8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m-ba.co.uk/case-studies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ban.org/coinvestment-compendium-2018" TargetMode="External"/><Relationship Id="rId4" Type="http://schemas.openxmlformats.org/officeDocument/2006/relationships/hyperlink" Target="https://www.bvca.co.uk/Media-and-publications/Case-Studies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"/>
          <p:cNvSpPr txBox="1">
            <a:spLocks noGrp="1"/>
          </p:cNvSpPr>
          <p:nvPr>
            <p:ph type="subTitle" idx="1"/>
          </p:nvPr>
        </p:nvSpPr>
        <p:spPr>
          <a:xfrm>
            <a:off x="1349124" y="4192148"/>
            <a:ext cx="7766936" cy="19680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86486"/>
              <a:buNone/>
            </a:pPr>
            <a:r>
              <a:rPr lang="pl-PL" dirty="0"/>
              <a:t>Tydzień szkoleniowy 3</a:t>
            </a:r>
            <a:endParaRPr dirty="0"/>
          </a:p>
          <a:p>
            <a:pPr marL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86486"/>
              <a:buNone/>
            </a:pPr>
            <a:r>
              <a:rPr lang="pl-PL" dirty="0"/>
              <a:t>Łódź, Polska (online)</a:t>
            </a:r>
            <a:endParaRPr dirty="0"/>
          </a:p>
          <a:p>
            <a:pPr marL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86486"/>
              <a:buNone/>
            </a:pPr>
            <a:endParaRPr dirty="0"/>
          </a:p>
          <a:p>
            <a:pPr marL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86486"/>
              <a:buNone/>
            </a:pPr>
            <a:r>
              <a:rPr lang="pl-PL" dirty="0"/>
              <a:t>Dr Paweł Głodek </a:t>
            </a:r>
            <a:endParaRPr dirty="0"/>
          </a:p>
          <a:p>
            <a:pPr marL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86486"/>
              <a:buNone/>
            </a:pPr>
            <a:r>
              <a:rPr lang="pl-PL" dirty="0"/>
              <a:t>Wydział Zarządzania, Uniwersytet Łódzki</a:t>
            </a:r>
            <a:endParaRPr dirty="0"/>
          </a:p>
        </p:txBody>
      </p:sp>
      <p:sp>
        <p:nvSpPr>
          <p:cNvPr id="161" name="Google Shape;161;p1"/>
          <p:cNvSpPr txBox="1"/>
          <p:nvPr/>
        </p:nvSpPr>
        <p:spPr>
          <a:xfrm>
            <a:off x="664749" y="1953491"/>
            <a:ext cx="10022301" cy="22386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60000" lnSpcReduction="20000"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rebuchet MS"/>
              <a:buNone/>
            </a:pPr>
            <a:r>
              <a:rPr lang="pl-PL" sz="7200" dirty="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Łączenie inwestorów</a:t>
            </a:r>
            <a:r>
              <a:rPr lang="pl-PL" sz="7200" b="0" i="0" u="none" strike="noStrike" cap="none" dirty="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, </a:t>
            </a:r>
            <a:br>
              <a:rPr lang="pl-PL" sz="7200" b="0" i="0" u="none" strike="noStrike" cap="none" dirty="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pl-PL" sz="7200" b="0" i="0" u="none" strike="noStrike" cap="none" dirty="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Aniołów Biznesu z  </a:t>
            </a:r>
            <a:br>
              <a:rPr lang="pl-PL" sz="7200" b="0" i="0" u="none" strike="noStrike" cap="none" dirty="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pl-PL" sz="7200" b="0" i="0" u="none" strike="noStrike" cap="none" dirty="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cyfrowymi &amp; odpowiedzialnymi </a:t>
            </a:r>
            <a:r>
              <a:rPr lang="pl-PL" sz="7200" b="0" i="0" u="none" strike="noStrike" cap="none" dirty="0" err="1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startup’ami</a:t>
            </a:r>
            <a:endParaRPr sz="8000" b="1" i="0" u="none" strike="noStrike" cap="none" dirty="0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0"/>
          <p:cNvSpPr txBox="1">
            <a:spLocks noGrp="1"/>
          </p:cNvSpPr>
          <p:nvPr>
            <p:ph type="title"/>
          </p:nvPr>
        </p:nvSpPr>
        <p:spPr>
          <a:xfrm>
            <a:off x="677333" y="609600"/>
            <a:ext cx="9786015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pl-PL" sz="2800" dirty="0"/>
              <a:t>Kapitał podwyższonego ryzyka (VC) –zróżnicowany sektor</a:t>
            </a:r>
            <a:endParaRPr sz="2800" dirty="0"/>
          </a:p>
        </p:txBody>
      </p:sp>
      <p:grpSp>
        <p:nvGrpSpPr>
          <p:cNvPr id="217" name="Google Shape;217;p10"/>
          <p:cNvGrpSpPr/>
          <p:nvPr/>
        </p:nvGrpSpPr>
        <p:grpSpPr>
          <a:xfrm>
            <a:off x="2155957" y="2645242"/>
            <a:ext cx="7105609" cy="3307021"/>
            <a:chOff x="134163" y="549234"/>
            <a:chExt cx="7105609" cy="3307021"/>
          </a:xfrm>
        </p:grpSpPr>
        <p:sp>
          <p:nvSpPr>
            <p:cNvPr id="218" name="Google Shape;218;p10"/>
            <p:cNvSpPr/>
            <p:nvPr/>
          </p:nvSpPr>
          <p:spPr>
            <a:xfrm>
              <a:off x="2746513" y="2028189"/>
              <a:ext cx="1828066" cy="1828066"/>
            </a:xfrm>
            <a:prstGeom prst="ellipse">
              <a:avLst/>
            </a:prstGeom>
            <a:solidFill>
              <a:srgbClr val="072B62"/>
            </a:solidFill>
            <a:ln w="190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9" name="Google Shape;219;p10"/>
            <p:cNvSpPr txBox="1"/>
            <p:nvPr/>
          </p:nvSpPr>
          <p:spPr>
            <a:xfrm>
              <a:off x="2863713" y="2201672"/>
              <a:ext cx="1658984" cy="142385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5225" tIns="15225" rIns="15225" bIns="152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lang="pl-PL" sz="2400" b="0" i="0" u="none" strike="noStrike" cap="none" dirty="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Typy inwestorów VC </a:t>
              </a:r>
              <a:endParaRPr sz="2400" b="0" i="0" u="none" strike="noStrike" cap="none" dirty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220" name="Google Shape;220;p10"/>
            <p:cNvSpPr/>
            <p:nvPr/>
          </p:nvSpPr>
          <p:spPr>
            <a:xfrm rot="-10759920">
              <a:off x="1071326" y="2660763"/>
              <a:ext cx="1583167" cy="520998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rgbClr val="2579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" name="Google Shape;221;p10"/>
            <p:cNvSpPr/>
            <p:nvPr/>
          </p:nvSpPr>
          <p:spPr>
            <a:xfrm>
              <a:off x="134163" y="2494589"/>
              <a:ext cx="1874432" cy="834890"/>
            </a:xfrm>
            <a:prstGeom prst="roundRect">
              <a:avLst>
                <a:gd name="adj" fmla="val 10000"/>
              </a:avLst>
            </a:prstGeom>
            <a:solidFill>
              <a:srgbClr val="1A5C9B"/>
            </a:solidFill>
            <a:ln w="190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2" name="Google Shape;222;p10"/>
            <p:cNvSpPr txBox="1"/>
            <p:nvPr/>
          </p:nvSpPr>
          <p:spPr>
            <a:xfrm>
              <a:off x="158616" y="2519042"/>
              <a:ext cx="1825526" cy="78598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3800" tIns="43800" rIns="43800" bIns="438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00"/>
                <a:buFont typeface="Arial"/>
                <a:buNone/>
              </a:pPr>
              <a:r>
                <a:rPr lang="pl-PL" sz="2300" b="0" i="0" u="none" strike="noStrike" cap="none" dirty="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Fundusze VC </a:t>
              </a:r>
              <a:endParaRPr sz="2300" b="0" i="0" u="none" strike="noStrike" cap="none" dirty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223" name="Google Shape;223;p10"/>
            <p:cNvSpPr/>
            <p:nvPr/>
          </p:nvSpPr>
          <p:spPr>
            <a:xfrm rot="-5490936">
              <a:off x="3107217" y="1194406"/>
              <a:ext cx="1027952" cy="520998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rgbClr val="89AB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4" name="Google Shape;224;p10"/>
            <p:cNvSpPr/>
            <p:nvPr/>
          </p:nvSpPr>
          <p:spPr>
            <a:xfrm>
              <a:off x="2582117" y="549234"/>
              <a:ext cx="2050964" cy="783749"/>
            </a:xfrm>
            <a:prstGeom prst="roundRect">
              <a:avLst>
                <a:gd name="adj" fmla="val 10000"/>
              </a:avLst>
            </a:prstGeom>
            <a:solidFill>
              <a:srgbClr val="749CDB"/>
            </a:solidFill>
            <a:ln w="190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5" name="Google Shape;225;p10"/>
            <p:cNvSpPr txBox="1"/>
            <p:nvPr/>
          </p:nvSpPr>
          <p:spPr>
            <a:xfrm>
              <a:off x="2605072" y="572189"/>
              <a:ext cx="2005054" cy="73783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3800" tIns="43800" rIns="43800" bIns="438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00"/>
                <a:buFont typeface="Arial"/>
                <a:buNone/>
              </a:pPr>
              <a:r>
                <a:rPr lang="pl-PL" sz="2300" b="0" i="0" u="none" strike="noStrike" cap="none" dirty="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Anioły biznesu</a:t>
              </a:r>
              <a:endParaRPr sz="2300" b="0" i="0" u="none" strike="noStrike" cap="none" dirty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226" name="Google Shape;226;p10"/>
            <p:cNvSpPr/>
            <p:nvPr/>
          </p:nvSpPr>
          <p:spPr>
            <a:xfrm rot="-7176">
              <a:off x="4665924" y="2677986"/>
              <a:ext cx="1569543" cy="520998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rgbClr val="89AB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7" name="Google Shape;227;p10"/>
            <p:cNvSpPr/>
            <p:nvPr/>
          </p:nvSpPr>
          <p:spPr>
            <a:xfrm>
              <a:off x="5393261" y="2556810"/>
              <a:ext cx="1736663" cy="760074"/>
            </a:xfrm>
            <a:prstGeom prst="roundRect">
              <a:avLst>
                <a:gd name="adj" fmla="val 10000"/>
              </a:avLst>
            </a:prstGeom>
            <a:solidFill>
              <a:srgbClr val="749CDB"/>
            </a:solidFill>
            <a:ln w="190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8" name="Google Shape;228;p10"/>
            <p:cNvSpPr txBox="1"/>
            <p:nvPr/>
          </p:nvSpPr>
          <p:spPr>
            <a:xfrm>
              <a:off x="5384845" y="2515181"/>
              <a:ext cx="1854927" cy="80989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3800" tIns="43800" rIns="43800" bIns="438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00"/>
                <a:buFont typeface="Arial"/>
                <a:buNone/>
              </a:pPr>
              <a:r>
                <a:rPr lang="pl-PL" sz="2300" dirty="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Korporacyjny</a:t>
              </a:r>
              <a:r>
                <a:rPr lang="pl-PL" sz="2300" b="0" i="0" u="none" strike="noStrike" cap="none" dirty="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 VC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29" name="Google Shape;229;p10"/>
          <p:cNvSpPr/>
          <p:nvPr/>
        </p:nvSpPr>
        <p:spPr>
          <a:xfrm>
            <a:off x="283464" y="3127248"/>
            <a:ext cx="1581912" cy="2459736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pl-PL" sz="16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- </a:t>
            </a:r>
            <a:r>
              <a:rPr lang="pl-PL" sz="12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Kapitał (VC) prywatny</a:t>
            </a: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563" marR="0" lvl="0" indent="-18256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rebuchet MS"/>
              <a:buChar char="-"/>
            </a:pPr>
            <a:r>
              <a:rPr lang="pl-PL" sz="1200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Kapitał (VC) sponsorowany przez państwo/rząd</a:t>
            </a: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563" marR="0" lvl="0" indent="-18256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rebuchet MS"/>
              <a:buChar char="-"/>
            </a:pPr>
            <a:r>
              <a:rPr lang="pl-PL" sz="1200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Fundusze zalążkowe</a:t>
            </a:r>
            <a:endParaRPr sz="1200" b="0" i="0" u="none" strike="noStrike" cap="none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182563" marR="0" lvl="0" indent="-18256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rebuchet MS"/>
              <a:buChar char="-"/>
            </a:pPr>
            <a:r>
              <a:rPr lang="pl-PL" sz="12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Sponsorowane przez uniwersytet</a:t>
            </a:r>
            <a:endParaRPr sz="1200" b="0" i="0" u="none" strike="noStrike" cap="none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182563" marR="0" lvl="0" indent="-18256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rebuchet MS"/>
              <a:buChar char="-"/>
            </a:pPr>
            <a:r>
              <a:rPr lang="pl-PL" sz="12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Inne…</a:t>
            </a: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rebuchet MS"/>
              <a:buNone/>
            </a:pPr>
            <a:endParaRPr sz="1600" b="0" i="0" u="none" strike="noStrike" cap="none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30" name="Google Shape;230;p10"/>
          <p:cNvSpPr/>
          <p:nvPr/>
        </p:nvSpPr>
        <p:spPr>
          <a:xfrm>
            <a:off x="1683466" y="1335785"/>
            <a:ext cx="2819401" cy="1767009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rebuchet MS"/>
              <a:buChar char="-"/>
            </a:pPr>
            <a:r>
              <a:rPr lang="pl-PL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Na pełny etat/na pół etatu</a:t>
            </a:r>
            <a:endParaRPr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rebuchet MS"/>
              <a:buChar char="-"/>
            </a:pPr>
            <a:r>
              <a:rPr lang="pl-PL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Portfolio Anioła biznesu</a:t>
            </a:r>
            <a:endParaRPr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rebuchet MS"/>
              <a:buChar char="-"/>
            </a:pPr>
            <a:r>
              <a:rPr lang="pl-PL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AB poszukujący dochodu</a:t>
            </a:r>
            <a:endParaRPr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rebuchet MS"/>
              <a:buChar char="-"/>
            </a:pPr>
            <a:r>
              <a:rPr lang="pl-PL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AB maksymalizujący bogactwo</a:t>
            </a:r>
            <a:endParaRPr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rebuchet MS"/>
              <a:buChar char="-"/>
            </a:pPr>
            <a:r>
              <a:rPr lang="pl-PL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Inne</a:t>
            </a:r>
            <a:r>
              <a:rPr lang="pl-PL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…</a:t>
            </a:r>
            <a:endParaRPr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rebuchet MS"/>
              <a:buNone/>
            </a:pPr>
            <a:endParaRPr sz="1600" b="0" i="0" u="none" strike="noStrike" cap="none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31" name="Google Shape;231;p10"/>
          <p:cNvSpPr/>
          <p:nvPr/>
        </p:nvSpPr>
        <p:spPr>
          <a:xfrm>
            <a:off x="7508192" y="1737360"/>
            <a:ext cx="2819401" cy="2238756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rebuchet MS"/>
              <a:buChar char="-"/>
            </a:pPr>
            <a:r>
              <a:rPr lang="pl-PL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Pochodzi z różnych branż</a:t>
            </a:r>
            <a:r>
              <a:rPr lang="pl-PL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: IT, farmaceutyczna, </a:t>
            </a:r>
            <a:r>
              <a:rPr lang="pl-PL" b="0" i="0" u="none" strike="noStrike" cap="none" dirty="0" err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bio-tech</a:t>
            </a:r>
            <a:r>
              <a:rPr lang="pl-PL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, itd.</a:t>
            </a:r>
            <a:endParaRPr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rebuchet MS"/>
              <a:buChar char="-"/>
            </a:pPr>
            <a:r>
              <a:rPr lang="pl-PL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Kapitał (VC) pochodzący od jednej/wielu firm</a:t>
            </a:r>
            <a:endParaRPr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rebuchet MS"/>
              <a:buChar char="-"/>
            </a:pPr>
            <a:r>
              <a:rPr lang="pl-PL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Oddzielna jednostka</a:t>
            </a:r>
            <a:r>
              <a:rPr lang="pl-PL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/przedsięwzięcie wewnętrzne firmy</a:t>
            </a:r>
            <a:endParaRPr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rebuchet MS"/>
              <a:buChar char="-"/>
            </a:pPr>
            <a:r>
              <a:rPr lang="pl-PL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Inne…</a:t>
            </a:r>
            <a:endParaRPr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rebuchet MS"/>
              <a:buNone/>
            </a:pPr>
            <a:endParaRPr sz="1600" b="0" i="0" u="none" strike="noStrike" cap="none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11"/>
          <p:cNvSpPr txBox="1">
            <a:spLocks noGrp="1"/>
          </p:cNvSpPr>
          <p:nvPr>
            <p:ph type="title"/>
          </p:nvPr>
        </p:nvSpPr>
        <p:spPr>
          <a:xfrm>
            <a:off x="677333" y="609600"/>
            <a:ext cx="9250437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pl-PL" sz="2800" dirty="0"/>
              <a:t>Venture Capital – kapitał podwyższonego ryzyka</a:t>
            </a:r>
            <a:endParaRPr sz="2800" dirty="0"/>
          </a:p>
        </p:txBody>
      </p:sp>
      <p:sp>
        <p:nvSpPr>
          <p:cNvPr id="237" name="Google Shape;237;p11"/>
          <p:cNvSpPr txBox="1">
            <a:spLocks noGrp="1"/>
          </p:cNvSpPr>
          <p:nvPr>
            <p:ph type="body" idx="1"/>
          </p:nvPr>
        </p:nvSpPr>
        <p:spPr>
          <a:xfrm>
            <a:off x="1243584" y="1214846"/>
            <a:ext cx="9180576" cy="5310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273050" lvl="0" indent="-273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9999"/>
              <a:buFont typeface="Noto Sans Symbols"/>
              <a:buChar char="▪"/>
            </a:pPr>
            <a:r>
              <a:rPr lang="pl-PL" dirty="0"/>
              <a:t>Dostarczany przez inwestorów, którymi mogą być osoby indywidualne (anioły biznesu) lub instytucje finansowe (fundusze venture </a:t>
            </a:r>
            <a:r>
              <a:rPr lang="pl-PL" dirty="0" err="1"/>
              <a:t>capital</a:t>
            </a:r>
            <a:r>
              <a:rPr lang="pl-PL" dirty="0"/>
              <a:t>)</a:t>
            </a:r>
            <a:endParaRPr dirty="0"/>
          </a:p>
          <a:p>
            <a:pPr marL="273050" lvl="0" indent="-27305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ct val="79999"/>
              <a:buFont typeface="Noto Sans Symbols"/>
              <a:buChar char="▪"/>
            </a:pPr>
            <a:r>
              <a:rPr lang="pl-PL" dirty="0"/>
              <a:t>Inwestorzy mogą wejść z kapitałem (inwestycja) na różnych etapach przedsięwzięcia</a:t>
            </a:r>
            <a:endParaRPr dirty="0"/>
          </a:p>
          <a:p>
            <a:pPr marL="673100" lvl="1" indent="-27305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ct val="80000"/>
              <a:buFont typeface="Noto Sans Symbols"/>
              <a:buChar char="▪"/>
            </a:pPr>
            <a:r>
              <a:rPr lang="pl-PL" sz="1400" dirty="0"/>
              <a:t>Zazwyczaj otrzymują udziały w przedsięwzięciu i kontrolują część zysków</a:t>
            </a:r>
            <a:endParaRPr sz="1400" dirty="0"/>
          </a:p>
          <a:p>
            <a:pPr marL="273050" lvl="0" indent="-188468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ct val="79999"/>
              <a:buFont typeface="Noto Sans Symbols"/>
              <a:buNone/>
            </a:pPr>
            <a:endParaRPr dirty="0"/>
          </a:p>
          <a:p>
            <a:pPr marL="273050" lvl="0" indent="-188468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ct val="79999"/>
              <a:buFont typeface="Noto Sans Symbols"/>
              <a:buNone/>
            </a:pPr>
            <a:endParaRPr dirty="0"/>
          </a:p>
          <a:p>
            <a:pPr marL="273050" lvl="0" indent="-188468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ct val="79999"/>
              <a:buFont typeface="Noto Sans Symbols"/>
              <a:buNone/>
            </a:pPr>
            <a:endParaRPr dirty="0"/>
          </a:p>
          <a:p>
            <a:pPr marL="273050" lvl="0" indent="-188468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ct val="79999"/>
              <a:buFont typeface="Noto Sans Symbols"/>
              <a:buNone/>
            </a:pPr>
            <a:endParaRPr dirty="0"/>
          </a:p>
          <a:p>
            <a:pPr marL="273050" lvl="0" indent="-188468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ct val="79999"/>
              <a:buFont typeface="Noto Sans Symbols"/>
              <a:buNone/>
            </a:pPr>
            <a:endParaRPr dirty="0"/>
          </a:p>
          <a:p>
            <a:pPr marL="273050" lvl="0" indent="-188468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ct val="79999"/>
              <a:buFont typeface="Noto Sans Symbols"/>
              <a:buNone/>
            </a:pPr>
            <a:endParaRPr dirty="0"/>
          </a:p>
          <a:p>
            <a:pPr marL="273050" lvl="0" indent="-188468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ct val="79999"/>
              <a:buFont typeface="Noto Sans Symbols"/>
              <a:buNone/>
            </a:pPr>
            <a:endParaRPr dirty="0"/>
          </a:p>
          <a:p>
            <a:pPr marL="273050" lvl="0" indent="-188468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ct val="79999"/>
              <a:buFont typeface="Noto Sans Symbols"/>
              <a:buNone/>
            </a:pPr>
            <a:endParaRPr dirty="0"/>
          </a:p>
          <a:p>
            <a:pPr marL="273050" lvl="0" indent="-27305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ct val="79999"/>
              <a:buFont typeface="Noto Sans Symbols"/>
              <a:buChar char="▪"/>
            </a:pPr>
            <a:r>
              <a:rPr lang="pl-PL" dirty="0"/>
              <a:t>Inwestorzy uczestniczą w zarządzaniu projektem</a:t>
            </a:r>
          </a:p>
          <a:p>
            <a:pPr marL="730250" lvl="1" indent="-27305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ct val="79999"/>
              <a:buFont typeface="Noto Sans Symbols"/>
              <a:buChar char="▪"/>
            </a:pPr>
            <a:r>
              <a:rPr lang="pl-PL" sz="1800" dirty="0"/>
              <a:t>Nadzór inwestorski</a:t>
            </a:r>
          </a:p>
          <a:p>
            <a:pPr marL="730250" lvl="1" indent="-27305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ct val="79999"/>
              <a:buFont typeface="Noto Sans Symbols"/>
              <a:buChar char="▪"/>
            </a:pPr>
            <a:r>
              <a:rPr lang="pl-PL" sz="1800" dirty="0"/>
              <a:t>Wsparcie w postaci doradztwa, kontaktów, promocji lub pomocy w zarządzaniu</a:t>
            </a:r>
            <a:endParaRPr sz="1800" dirty="0"/>
          </a:p>
          <a:p>
            <a:pPr marL="273050" lvl="0" indent="-27305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ct val="79999"/>
              <a:buFont typeface="Noto Sans Symbols"/>
              <a:buChar char="▪"/>
            </a:pPr>
            <a:r>
              <a:rPr lang="pl-PL" dirty="0"/>
              <a:t>Inwestorzy oczekują wysokiej stopy wzrostu z inwestycji, ponieważ ponoszą wysokie ryzyko (innowacje, nowe firmy), co wymaga wysokiego potencjału zwrotu</a:t>
            </a:r>
            <a:endParaRPr dirty="0"/>
          </a:p>
          <a:p>
            <a:pPr marL="673100" lvl="1" indent="-27305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ct val="142221"/>
              <a:buFont typeface="Noto Sans Symbols"/>
              <a:buChar char="▪"/>
            </a:pPr>
            <a:r>
              <a:rPr lang="pl-PL" dirty="0"/>
              <a:t>60-100% we wczesnych stadiach, a nawet 30-50% w późniejszych.</a:t>
            </a:r>
            <a:endParaRPr sz="1200" dirty="0"/>
          </a:p>
          <a:p>
            <a:pPr marL="342900" lvl="0" indent="-258318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79999"/>
              <a:buNone/>
            </a:pPr>
            <a:endParaRPr dirty="0"/>
          </a:p>
        </p:txBody>
      </p:sp>
      <p:grpSp>
        <p:nvGrpSpPr>
          <p:cNvPr id="238" name="Google Shape;238;p11"/>
          <p:cNvGrpSpPr/>
          <p:nvPr/>
        </p:nvGrpSpPr>
        <p:grpSpPr>
          <a:xfrm>
            <a:off x="2639616" y="3216132"/>
            <a:ext cx="6912768" cy="1581021"/>
            <a:chOff x="1115616" y="2856091"/>
            <a:chExt cx="6912768" cy="1581021"/>
          </a:xfrm>
        </p:grpSpPr>
        <p:sp>
          <p:nvSpPr>
            <p:cNvPr id="239" name="Google Shape;239;p11"/>
            <p:cNvSpPr/>
            <p:nvPr/>
          </p:nvSpPr>
          <p:spPr>
            <a:xfrm>
              <a:off x="1115616" y="3170764"/>
              <a:ext cx="2376264" cy="1008112"/>
            </a:xfrm>
            <a:prstGeom prst="ellipse">
              <a:avLst/>
            </a:prstGeom>
            <a:solidFill>
              <a:schemeClr val="accent1"/>
            </a:solidFill>
            <a:ln w="19050" cap="rnd" cmpd="sng">
              <a:solidFill>
                <a:srgbClr val="364A7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pl-PL" sz="1800" dirty="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Firma</a:t>
              </a:r>
              <a:endParaRPr sz="1800" b="0" i="0" u="none" strike="noStrike" cap="none" dirty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240" name="Google Shape;240;p11"/>
            <p:cNvSpPr/>
            <p:nvPr/>
          </p:nvSpPr>
          <p:spPr>
            <a:xfrm>
              <a:off x="5652120" y="3116728"/>
              <a:ext cx="2376264" cy="1008112"/>
            </a:xfrm>
            <a:prstGeom prst="ellipse">
              <a:avLst/>
            </a:prstGeom>
            <a:solidFill>
              <a:schemeClr val="accent3"/>
            </a:solidFill>
            <a:ln w="19050" cap="rnd" cmpd="sng">
              <a:solidFill>
                <a:srgbClr val="1D5C9B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pl-PL" sz="1800" b="0" i="0" u="none" strike="noStrike" cap="none" dirty="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Inwestor </a:t>
              </a:r>
              <a:endParaRPr sz="1800" b="0" i="0" u="none" strike="noStrike" cap="none" dirty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241" name="Google Shape;241;p11"/>
            <p:cNvSpPr/>
            <p:nvPr/>
          </p:nvSpPr>
          <p:spPr>
            <a:xfrm>
              <a:off x="3275856" y="2856091"/>
              <a:ext cx="2592288" cy="504056"/>
            </a:xfrm>
            <a:prstGeom prst="curvedDownArrow">
              <a:avLst>
                <a:gd name="adj1" fmla="val 25000"/>
                <a:gd name="adj2" fmla="val 82751"/>
                <a:gd name="adj3" fmla="val 25000"/>
              </a:avLst>
            </a:prstGeom>
            <a:solidFill>
              <a:schemeClr val="accent4"/>
            </a:solidFill>
            <a:ln w="19050" cap="rnd" cmpd="sng">
              <a:solidFill>
                <a:srgbClr val="5C687B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242" name="Google Shape;242;p11"/>
            <p:cNvSpPr/>
            <p:nvPr/>
          </p:nvSpPr>
          <p:spPr>
            <a:xfrm rot="10800000">
              <a:off x="3203848" y="3933056"/>
              <a:ext cx="2592288" cy="504056"/>
            </a:xfrm>
            <a:prstGeom prst="curvedDownArrow">
              <a:avLst>
                <a:gd name="adj1" fmla="val 25000"/>
                <a:gd name="adj2" fmla="val 82751"/>
                <a:gd name="adj3" fmla="val 25000"/>
              </a:avLst>
            </a:prstGeom>
            <a:solidFill>
              <a:schemeClr val="accent4"/>
            </a:solidFill>
            <a:ln w="19050" cap="rnd" cmpd="sng">
              <a:solidFill>
                <a:srgbClr val="5C687B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243" name="Google Shape;243;p11"/>
            <p:cNvSpPr txBox="1"/>
            <p:nvPr/>
          </p:nvSpPr>
          <p:spPr>
            <a:xfrm>
              <a:off x="3941930" y="3947148"/>
              <a:ext cx="1278142" cy="36929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pl-PL" sz="1800" dirty="0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Pieniądze</a:t>
              </a:r>
              <a:endParaRPr sz="18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244" name="Google Shape;244;p11"/>
            <p:cNvSpPr txBox="1"/>
            <p:nvPr/>
          </p:nvSpPr>
          <p:spPr>
            <a:xfrm>
              <a:off x="3941930" y="2923453"/>
              <a:ext cx="1116124" cy="33851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pl-PL" sz="1600" dirty="0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Udziały</a:t>
              </a:r>
              <a:endParaRPr sz="16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12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pl-PL" dirty="0"/>
              <a:t>Anioły biznesu</a:t>
            </a:r>
            <a:endParaRPr dirty="0"/>
          </a:p>
        </p:txBody>
      </p:sp>
      <p:sp>
        <p:nvSpPr>
          <p:cNvPr id="250" name="Google Shape;250;p12"/>
          <p:cNvSpPr txBox="1">
            <a:spLocks noGrp="1"/>
          </p:cNvSpPr>
          <p:nvPr>
            <p:ph type="body" idx="1"/>
          </p:nvPr>
        </p:nvSpPr>
        <p:spPr>
          <a:xfrm>
            <a:off x="326571" y="1648525"/>
            <a:ext cx="9614263" cy="46242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pl-PL" dirty="0"/>
              <a:t>Prywatni, nieformalni inwestorzy, którzy inwestują część swoich zasobów finansowych w  nowe, obiecujące, innowacyjne MŚP.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pl-PL" dirty="0"/>
              <a:t>Inwestują prywatne środki</a:t>
            </a:r>
            <a:endParaRPr dirty="0"/>
          </a:p>
          <a:p>
            <a:pPr marL="742950" lvl="1" indent="-2857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Char char="►"/>
            </a:pPr>
            <a:r>
              <a:rPr lang="pl-PL" dirty="0"/>
              <a:t>Zwykle kwota waha się od 200,000 € do ok. 2 mln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pl-PL" dirty="0"/>
              <a:t>Inwestycje zazwyczaj we wczesne etapy życia firmy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pl-PL" dirty="0"/>
              <a:t>Często nie zamierzają publicznie ujawniać swoich działań inwestycyjnych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pl-PL" dirty="0"/>
              <a:t>Ludzie z doświadczeniem zawodowym związanym z biznesem</a:t>
            </a:r>
            <a:endParaRPr dirty="0"/>
          </a:p>
          <a:p>
            <a:pPr marL="742950" lvl="1" indent="-2857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Char char="►"/>
            </a:pPr>
            <a:r>
              <a:rPr lang="pl-PL" dirty="0"/>
              <a:t>Przedsiębiorcy (różne branże), menadżerowie, prawnicy ...</a:t>
            </a:r>
            <a:endParaRPr dirty="0"/>
          </a:p>
          <a:p>
            <a:pPr marL="742950" lvl="1" indent="-2857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Char char="►"/>
            </a:pPr>
            <a:r>
              <a:rPr lang="pl-PL" dirty="0"/>
              <a:t>Potrafią doradzać, jak budować firmę</a:t>
            </a:r>
            <a:endParaRPr dirty="0"/>
          </a:p>
          <a:p>
            <a:pPr marL="742950" lvl="1" indent="-2857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Char char="►"/>
            </a:pPr>
            <a:r>
              <a:rPr lang="pl-PL" dirty="0"/>
              <a:t>Zorientowani na sukces przedsięwzięcia</a:t>
            </a:r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13"/>
          <p:cNvSpPr txBox="1">
            <a:spLocks noGrp="1"/>
          </p:cNvSpPr>
          <p:nvPr>
            <p:ph type="title"/>
          </p:nvPr>
        </p:nvSpPr>
        <p:spPr>
          <a:xfrm>
            <a:off x="-448491" y="483326"/>
            <a:ext cx="10972800" cy="927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pl-PL" dirty="0"/>
              <a:t>Dywersyfikacja Aniołów Biznesu</a:t>
            </a:r>
            <a:endParaRPr dirty="0"/>
          </a:p>
        </p:txBody>
      </p:sp>
      <p:sp>
        <p:nvSpPr>
          <p:cNvPr id="256" name="Google Shape;256;p13"/>
          <p:cNvSpPr>
            <a:spLocks noGrp="1"/>
          </p:cNvSpPr>
          <p:nvPr>
            <p:ph type="body" idx="1"/>
          </p:nvPr>
        </p:nvSpPr>
        <p:spPr>
          <a:xfrm>
            <a:off x="867379" y="1909645"/>
            <a:ext cx="2475547" cy="3675063"/>
          </a:xfrm>
          <a:prstGeom prst="flowChartAlternateProcess">
            <a:avLst/>
          </a:prstGeom>
          <a:solidFill>
            <a:srgbClr val="D3E5F6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lang="pl-PL" dirty="0"/>
              <a:t>Różne typy AB</a:t>
            </a:r>
            <a:endParaRPr dirty="0"/>
          </a:p>
          <a:p>
            <a:pPr marL="285750" lvl="0" indent="-2857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440"/>
              <a:buFont typeface="Trebuchet MS"/>
              <a:buChar char="-"/>
            </a:pPr>
            <a:r>
              <a:rPr lang="pl-PL" dirty="0"/>
              <a:t>Na cały/pół etatu</a:t>
            </a:r>
            <a:endParaRPr dirty="0"/>
          </a:p>
          <a:p>
            <a:pPr marL="285750" lvl="0" indent="-2857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440"/>
              <a:buFont typeface="Trebuchet MS"/>
              <a:buChar char="-"/>
            </a:pPr>
            <a:r>
              <a:rPr lang="pl-PL" dirty="0"/>
              <a:t>Z różnych sektorów</a:t>
            </a:r>
            <a:endParaRPr dirty="0"/>
          </a:p>
          <a:p>
            <a:pPr marL="285750" lvl="0" indent="-2857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440"/>
              <a:buFont typeface="Trebuchet MS"/>
              <a:buChar char="-"/>
            </a:pPr>
            <a:r>
              <a:rPr lang="pl-PL" dirty="0"/>
              <a:t>Wywodzą się z różnych profesji</a:t>
            </a:r>
            <a:endParaRPr dirty="0"/>
          </a:p>
          <a:p>
            <a:pPr marL="285750" lvl="0" indent="-2857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440"/>
              <a:buFont typeface="Trebuchet MS"/>
              <a:buChar char="-"/>
            </a:pPr>
            <a:r>
              <a:rPr lang="pl-PL" dirty="0"/>
              <a:t>Różne strategie inwestowania</a:t>
            </a:r>
            <a:endParaRPr dirty="0"/>
          </a:p>
          <a:p>
            <a:pPr marL="469900" lvl="0" indent="-37846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endParaRPr dirty="0"/>
          </a:p>
          <a:p>
            <a:pPr marL="469900" lvl="0" indent="-37846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endParaRPr dirty="0"/>
          </a:p>
        </p:txBody>
      </p:sp>
      <p:grpSp>
        <p:nvGrpSpPr>
          <p:cNvPr id="257" name="Google Shape;257;p13"/>
          <p:cNvGrpSpPr/>
          <p:nvPr/>
        </p:nvGrpSpPr>
        <p:grpSpPr>
          <a:xfrm>
            <a:off x="4335251" y="1426354"/>
            <a:ext cx="5636054" cy="4843519"/>
            <a:chOff x="1237467" y="216986"/>
            <a:chExt cx="5636054" cy="4843519"/>
          </a:xfrm>
        </p:grpSpPr>
        <p:sp>
          <p:nvSpPr>
            <p:cNvPr id="258" name="Google Shape;258;p13"/>
            <p:cNvSpPr/>
            <p:nvPr/>
          </p:nvSpPr>
          <p:spPr>
            <a:xfrm>
              <a:off x="3214478" y="2045108"/>
              <a:ext cx="1691198" cy="1579457"/>
            </a:xfrm>
            <a:prstGeom prst="ellipse">
              <a:avLst/>
            </a:prstGeom>
            <a:solidFill>
              <a:schemeClr val="accent1"/>
            </a:solidFill>
            <a:ln w="190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9" name="Google Shape;259;p13"/>
            <p:cNvSpPr txBox="1"/>
            <p:nvPr/>
          </p:nvSpPr>
          <p:spPr>
            <a:xfrm>
              <a:off x="3289953" y="2186975"/>
              <a:ext cx="1515291" cy="131934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475" tIns="30475" rIns="30475" bIns="304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lang="pl-PL" sz="2400" dirty="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Możliwa </a:t>
              </a:r>
              <a:r>
                <a:rPr lang="pl-PL" sz="2400" dirty="0" smtClean="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orientacja </a:t>
              </a:r>
              <a:r>
                <a:rPr lang="pl-PL" sz="2400" dirty="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na 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0" name="Google Shape;260;p13"/>
            <p:cNvSpPr/>
            <p:nvPr/>
          </p:nvSpPr>
          <p:spPr>
            <a:xfrm rot="-5400000">
              <a:off x="3947282" y="1588549"/>
              <a:ext cx="225591" cy="500243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AFB7D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1" name="Google Shape;261;p13"/>
            <p:cNvSpPr txBox="1"/>
            <p:nvPr/>
          </p:nvSpPr>
          <p:spPr>
            <a:xfrm rot="-5400000">
              <a:off x="3981121" y="1722437"/>
              <a:ext cx="157914" cy="30014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262" name="Google Shape;262;p13"/>
            <p:cNvSpPr/>
            <p:nvPr/>
          </p:nvSpPr>
          <p:spPr>
            <a:xfrm>
              <a:off x="3203256" y="216986"/>
              <a:ext cx="1713643" cy="1402477"/>
            </a:xfrm>
            <a:prstGeom prst="ellipse">
              <a:avLst/>
            </a:prstGeom>
            <a:solidFill>
              <a:schemeClr val="accent1"/>
            </a:solidFill>
            <a:ln w="190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3" name="Google Shape;263;p13"/>
            <p:cNvSpPr txBox="1"/>
            <p:nvPr/>
          </p:nvSpPr>
          <p:spPr>
            <a:xfrm>
              <a:off x="3454213" y="422374"/>
              <a:ext cx="1211729" cy="99170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7775" tIns="17775" rIns="17775" bIns="177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pl-PL" dirty="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Doradztwo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4" name="Google Shape;264;p13"/>
            <p:cNvSpPr/>
            <p:nvPr/>
          </p:nvSpPr>
          <p:spPr>
            <a:xfrm rot="-1080000">
              <a:off x="4933572" y="2268062"/>
              <a:ext cx="202125" cy="500243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AFB7D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" name="Google Shape;265;p13"/>
            <p:cNvSpPr txBox="1"/>
            <p:nvPr/>
          </p:nvSpPr>
          <p:spPr>
            <a:xfrm rot="-1080000">
              <a:off x="4935056" y="2377480"/>
              <a:ext cx="141488" cy="30014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266" name="Google Shape;266;p13"/>
            <p:cNvSpPr/>
            <p:nvPr/>
          </p:nvSpPr>
          <p:spPr>
            <a:xfrm>
              <a:off x="5165719" y="1468147"/>
              <a:ext cx="1707802" cy="1459990"/>
            </a:xfrm>
            <a:prstGeom prst="ellipse">
              <a:avLst/>
            </a:prstGeom>
            <a:solidFill>
              <a:schemeClr val="accent1"/>
            </a:solidFill>
            <a:ln w="190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7" name="Google Shape;267;p13"/>
            <p:cNvSpPr txBox="1"/>
            <p:nvPr/>
          </p:nvSpPr>
          <p:spPr>
            <a:xfrm>
              <a:off x="5415821" y="1681958"/>
              <a:ext cx="1207598" cy="10323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7775" tIns="17775" rIns="17775" bIns="177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pl-PL" sz="1400" b="0" i="0" u="none" strike="noStrike" cap="none" dirty="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Rozwój firmy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8" name="Google Shape;268;p13"/>
            <p:cNvSpPr/>
            <p:nvPr/>
          </p:nvSpPr>
          <p:spPr>
            <a:xfrm rot="3193430">
              <a:off x="4557186" y="3432776"/>
              <a:ext cx="273544" cy="500243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AFB7D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9" name="Google Shape;269;p13"/>
            <p:cNvSpPr txBox="1"/>
            <p:nvPr/>
          </p:nvSpPr>
          <p:spPr>
            <a:xfrm rot="3193430">
              <a:off x="4573652" y="3499960"/>
              <a:ext cx="191481" cy="30014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270" name="Google Shape;270;p13"/>
            <p:cNvSpPr/>
            <p:nvPr/>
          </p:nvSpPr>
          <p:spPr>
            <a:xfrm>
              <a:off x="4403840" y="3824751"/>
              <a:ext cx="1696252" cy="1209398"/>
            </a:xfrm>
            <a:prstGeom prst="ellipse">
              <a:avLst/>
            </a:prstGeom>
            <a:solidFill>
              <a:schemeClr val="accent1"/>
            </a:solidFill>
            <a:ln w="190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1" name="Google Shape;271;p13"/>
            <p:cNvSpPr txBox="1"/>
            <p:nvPr/>
          </p:nvSpPr>
          <p:spPr>
            <a:xfrm>
              <a:off x="4652250" y="4001863"/>
              <a:ext cx="1199432" cy="85517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7775" tIns="17775" rIns="17775" bIns="177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pl-PL" dirty="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Praca</a:t>
              </a:r>
              <a:endParaRPr sz="1400" b="0" i="0" u="none" strike="noStrike" cap="none" dirty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272" name="Google Shape;272;p13"/>
            <p:cNvSpPr/>
            <p:nvPr/>
          </p:nvSpPr>
          <p:spPr>
            <a:xfrm rot="7579915">
              <a:off x="3318202" y="3421818"/>
              <a:ext cx="252487" cy="500243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AFB7D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3" name="Google Shape;273;p13"/>
            <p:cNvSpPr txBox="1"/>
            <p:nvPr/>
          </p:nvSpPr>
          <p:spPr>
            <a:xfrm rot="-3220085">
              <a:off x="3378513" y="3491357"/>
              <a:ext cx="176741" cy="30014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274" name="Google Shape;274;p13"/>
            <p:cNvSpPr/>
            <p:nvPr/>
          </p:nvSpPr>
          <p:spPr>
            <a:xfrm>
              <a:off x="1995026" y="3798391"/>
              <a:ext cx="1784648" cy="1262114"/>
            </a:xfrm>
            <a:prstGeom prst="ellipse">
              <a:avLst/>
            </a:prstGeom>
            <a:solidFill>
              <a:schemeClr val="accent1"/>
            </a:solidFill>
            <a:ln w="190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5" name="Google Shape;275;p13"/>
            <p:cNvSpPr txBox="1"/>
            <p:nvPr/>
          </p:nvSpPr>
          <p:spPr>
            <a:xfrm>
              <a:off x="2256382" y="3983223"/>
              <a:ext cx="1261936" cy="8924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7775" tIns="17775" rIns="17775" bIns="177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pl-PL" dirty="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Tworzenie p</a:t>
              </a:r>
              <a:r>
                <a:rPr lang="pl-PL" sz="1400" b="0" i="0" u="none" strike="noStrike" cap="none" dirty="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ortfolio </a:t>
              </a:r>
              <a:endParaRPr sz="1400" b="0" i="0" u="none" strike="noStrike" cap="none" dirty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276" name="Google Shape;276;p13"/>
            <p:cNvSpPr/>
            <p:nvPr/>
          </p:nvSpPr>
          <p:spPr>
            <a:xfrm rot="-9720000">
              <a:off x="2977796" y="2266687"/>
              <a:ext cx="206987" cy="500243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AFB7D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7" name="Google Shape;277;p13"/>
            <p:cNvSpPr txBox="1"/>
            <p:nvPr/>
          </p:nvSpPr>
          <p:spPr>
            <a:xfrm rot="1080000">
              <a:off x="3038372" y="2376330"/>
              <a:ext cx="144891" cy="30014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278" name="Google Shape;278;p13"/>
            <p:cNvSpPr/>
            <p:nvPr/>
          </p:nvSpPr>
          <p:spPr>
            <a:xfrm>
              <a:off x="1237467" y="1563326"/>
              <a:ext cx="1726135" cy="1269633"/>
            </a:xfrm>
            <a:prstGeom prst="ellipse">
              <a:avLst/>
            </a:prstGeom>
            <a:solidFill>
              <a:schemeClr val="accent1"/>
            </a:solidFill>
            <a:ln w="190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9" name="Google Shape;279;p13"/>
            <p:cNvSpPr txBox="1"/>
            <p:nvPr/>
          </p:nvSpPr>
          <p:spPr>
            <a:xfrm>
              <a:off x="1490254" y="1749259"/>
              <a:ext cx="1220561" cy="89776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7775" tIns="17775" rIns="17775" bIns="177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pl-PL" dirty="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Generowanie gotówki</a:t>
              </a:r>
              <a:endParaRPr sz="1400" b="0" i="0" u="none" strike="noStrike" cap="none" dirty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</p:grpSp>
    </p:spTree>
  </p:cSld>
  <p:clrMapOvr>
    <a:masterClrMapping/>
  </p:clrMapOvr>
  <p:transition spd="med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14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pl-PL" dirty="0"/>
              <a:t>Fundusze venture </a:t>
            </a:r>
            <a:r>
              <a:rPr lang="pl-PL" dirty="0" err="1"/>
              <a:t>capital</a:t>
            </a:r>
            <a:r>
              <a:rPr lang="pl-PL" dirty="0"/>
              <a:t> </a:t>
            </a:r>
            <a:br>
              <a:rPr lang="pl-PL" dirty="0"/>
            </a:br>
            <a:r>
              <a:rPr lang="pl-PL" sz="2800" dirty="0"/>
              <a:t>Opis ogólny</a:t>
            </a:r>
            <a:endParaRPr dirty="0"/>
          </a:p>
        </p:txBody>
      </p:sp>
      <p:sp>
        <p:nvSpPr>
          <p:cNvPr id="285" name="Google Shape;285;p14"/>
          <p:cNvSpPr txBox="1">
            <a:spLocks noGrp="1"/>
          </p:cNvSpPr>
          <p:nvPr>
            <p:ph type="body" idx="1"/>
          </p:nvPr>
        </p:nvSpPr>
        <p:spPr>
          <a:xfrm>
            <a:off x="287383" y="2029969"/>
            <a:ext cx="9797143" cy="40113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pl-PL" dirty="0"/>
              <a:t>Fundusze venture capital to prywatne instrumenty inwestycji kapitałowych, inwestujące w firmy o wysokim ryzyku/wysokim zwrocie, na podstawie wielkości firmy, aktywów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 </a:t>
            </a:r>
            <a:r>
              <a:rPr lang="pl-PL" dirty="0"/>
              <a:t>etapu rozwoju produktu.</a:t>
            </a:r>
            <a:endParaRPr dirty="0"/>
          </a:p>
          <a:p>
            <a:pPr marL="342900" lvl="0" indent="-34290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pl-PL" dirty="0"/>
              <a:t>Fundusze venture </a:t>
            </a:r>
            <a:r>
              <a:rPr lang="pl-PL" dirty="0" err="1"/>
              <a:t>capital</a:t>
            </a:r>
            <a:r>
              <a:rPr lang="pl-PL" dirty="0"/>
              <a:t> różnią się od innych funduszy inwestycyjnych tym, że orientują się na bardzo specyficzne rodzaje inwestowania we wczesne etapy. Wszystkie firmy,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które inwestuje venture capital mają wysoki potencjał wzrostu, są ryzykowne i mają długi horyzont inwestycyjny. Fundusze venture </a:t>
            </a:r>
            <a:r>
              <a:rPr lang="pl-PL" dirty="0" err="1"/>
              <a:t>capital</a:t>
            </a:r>
            <a:r>
              <a:rPr lang="pl-PL" dirty="0"/>
              <a:t> podejmują bardziej aktywną rolę w inwestycji, przekazują wytyczne, a często zasiadają w Zarządzie.</a:t>
            </a:r>
            <a:endParaRPr dirty="0"/>
          </a:p>
          <a:p>
            <a:pPr marL="342900" lvl="0" indent="-34290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pl-PL" dirty="0"/>
              <a:t>Fundusze venture </a:t>
            </a:r>
            <a:r>
              <a:rPr lang="pl-PL" dirty="0" err="1"/>
              <a:t>capital</a:t>
            </a:r>
            <a:r>
              <a:rPr lang="pl-PL" dirty="0"/>
              <a:t> mają portfolio zwrotów, które przypomina podejście ‚strategii sztangi’ do inwestowania.  Wiele funduszy VC inwestuje niewiele w dużą liczbę różnych młodych firm, zakładając, że przynajmniej część z nich osiągnie wysoki zwrot i na koniec wynagrodzi fundusz stosunkowo dużą wypłatą.</a:t>
            </a:r>
            <a:endParaRPr dirty="0"/>
          </a:p>
        </p:txBody>
      </p:sp>
      <p:sp>
        <p:nvSpPr>
          <p:cNvPr id="286" name="Google Shape;286;p14"/>
          <p:cNvSpPr txBox="1"/>
          <p:nvPr/>
        </p:nvSpPr>
        <p:spPr>
          <a:xfrm>
            <a:off x="5852160" y="5806440"/>
            <a:ext cx="484632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pl-PL" sz="12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Based on https://www.investopedia.com/terms/v/vcfund.asp</a:t>
            </a:r>
            <a:endParaRPr sz="12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15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pl-PL" dirty="0"/>
              <a:t>Typy funduszy venture </a:t>
            </a:r>
            <a:r>
              <a:rPr lang="pl-PL" dirty="0" err="1"/>
              <a:t>capital</a:t>
            </a:r>
            <a:endParaRPr dirty="0"/>
          </a:p>
        </p:txBody>
      </p:sp>
      <p:sp>
        <p:nvSpPr>
          <p:cNvPr id="292" name="Google Shape;292;p15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25145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endParaRPr/>
          </a:p>
        </p:txBody>
      </p:sp>
      <p:sp>
        <p:nvSpPr>
          <p:cNvPr id="293" name="Google Shape;293;p15"/>
          <p:cNvSpPr/>
          <p:nvPr/>
        </p:nvSpPr>
        <p:spPr>
          <a:xfrm>
            <a:off x="704766" y="2160589"/>
            <a:ext cx="3812370" cy="3947603"/>
          </a:xfrm>
          <a:prstGeom prst="flowChartAlternateProcess">
            <a:avLst/>
          </a:prstGeom>
          <a:solidFill>
            <a:srgbClr val="D3E5F6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</a:pPr>
            <a:r>
              <a:rPr lang="pl-PL" sz="1800" b="0" i="0" u="none" strike="noStrike" cap="none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Fundusze VC – zorientowane na inwestycje</a:t>
            </a:r>
            <a:endParaRPr sz="1800" b="0" i="0" u="none" strike="noStrike" cap="none" dirty="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469900" marR="0" lvl="0" indent="-469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</a:pPr>
            <a:r>
              <a:rPr lang="pl-PL" sz="1800" b="0" i="0" u="none" strike="noStrike" cap="none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Orientacja na wczesne etapy inwestycji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69950" marR="0" lvl="1" indent="-469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►"/>
            </a:pPr>
            <a:r>
              <a:rPr lang="pl-PL" sz="1600" b="0" i="0" u="none" strike="noStrike" cap="none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Zalążki, start-</a:t>
            </a:r>
            <a:r>
              <a:rPr lang="pl-PL" sz="1600" b="0" i="0" u="none" strike="noStrike" cap="none" dirty="0" err="1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upy</a:t>
            </a:r>
            <a:r>
              <a:rPr lang="pl-PL" sz="1600" b="0" i="0" u="none" strike="noStrike" cap="none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, wczesny wzrost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69950" marR="0" lvl="1" indent="-469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►"/>
            </a:pPr>
            <a:r>
              <a:rPr lang="pl-PL" sz="1600" b="0" i="0" u="none" strike="noStrike" cap="none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Zalążkowe fundusze VC</a:t>
            </a:r>
            <a:endParaRPr sz="1600" b="0" i="0" u="none" strike="noStrike" cap="none" dirty="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469900" marR="0" lvl="0" indent="-469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</a:pPr>
            <a:r>
              <a:rPr lang="pl-PL" sz="1800" b="0" i="0" u="none" strike="noStrike" cap="none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Orientacja na inwestycje ekspansyjne</a:t>
            </a:r>
            <a:endParaRPr sz="1800" b="0" i="0" u="none" strike="noStrike" cap="none" dirty="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469900" marR="0" lvl="0" indent="-469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</a:pPr>
            <a:r>
              <a:rPr lang="pl-PL" sz="1800" b="0" i="0" u="none" strike="noStrike" cap="none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Orientacja na finansowanie akwizycji/wykupu</a:t>
            </a:r>
            <a:endParaRPr sz="1800" b="0" i="0" u="none" strike="noStrike" cap="none" dirty="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469900" marR="0" lvl="0" indent="-37846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</a:pPr>
            <a:endParaRPr sz="1800" b="0" i="0" u="none" strike="noStrike" cap="none" dirty="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94" name="Google Shape;294;p15"/>
          <p:cNvSpPr/>
          <p:nvPr/>
        </p:nvSpPr>
        <p:spPr>
          <a:xfrm>
            <a:off x="5221224" y="2160589"/>
            <a:ext cx="4052779" cy="3947603"/>
          </a:xfrm>
          <a:prstGeom prst="flowChartAlternateProcess">
            <a:avLst/>
          </a:prstGeom>
          <a:solidFill>
            <a:srgbClr val="D3E5F6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</a:pPr>
            <a:r>
              <a:rPr lang="pl-PL" sz="1800" b="0" i="0" u="none" strike="noStrike" cap="none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Fundusze VC - własnościowe</a:t>
            </a:r>
            <a:endParaRPr sz="1800" b="0" i="0" u="none" strike="noStrike" cap="none" dirty="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469900" marR="0" lvl="0" indent="-469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</a:pPr>
            <a:r>
              <a:rPr lang="pl-PL" sz="1800" b="0" i="0" u="none" strike="noStrike" cap="none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Prywatne firmy VC </a:t>
            </a:r>
            <a:endParaRPr sz="1800" b="0" i="0" u="none" strike="noStrike" cap="none" dirty="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469900" marR="0" lvl="0" indent="-469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</a:pPr>
            <a:r>
              <a:rPr lang="pl-PL" sz="1800" b="0" i="0" u="none" strike="noStrike" cap="none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Firmy VC sponsorowane przez branże</a:t>
            </a:r>
            <a:endParaRPr sz="1800" b="0" i="0" u="none" strike="noStrike" cap="none" dirty="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869950" marR="0" lvl="1" indent="-469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►"/>
            </a:pPr>
            <a:r>
              <a:rPr lang="pl-PL" sz="1600" b="0" i="0" u="none" strike="noStrike" cap="none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Inwestorzy finansowi lub firmy branżowe</a:t>
            </a:r>
            <a:endParaRPr sz="1600" b="0" i="0" u="none" strike="noStrike" cap="none" dirty="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869950" marR="0" lvl="1" indent="-469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►"/>
            </a:pPr>
            <a:r>
              <a:rPr lang="pl-PL" sz="1600" b="0" i="0" u="none" strike="noStrike" cap="none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Firmy korporacyjne  kapitału VC</a:t>
            </a:r>
            <a:endParaRPr sz="1600" b="0" i="0" u="none" strike="noStrike" cap="none" dirty="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469900" marR="0" lvl="0" indent="-469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</a:pPr>
            <a:r>
              <a:rPr lang="pl-PL" sz="1800" b="0" i="0" u="none" strike="noStrike" cap="none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Firmy VC sponsorowane przez państwo/rząd</a:t>
            </a:r>
            <a:endParaRPr sz="1800" b="0" i="0" u="none" strike="noStrike" cap="none" dirty="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469900" marR="0" lvl="0" indent="-469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</a:pPr>
            <a:r>
              <a:rPr lang="pl-PL" sz="1800" b="0" i="0" u="none" strike="noStrike" cap="none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Firmy VC sponsorowane przez uniwersytety</a:t>
            </a:r>
            <a:endParaRPr sz="1800" b="0" i="0" u="none" strike="noStrike" cap="none" dirty="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469900" marR="0" lvl="0" indent="-37846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</a:pPr>
            <a:endParaRPr sz="1800" b="0" i="0" u="none" strike="noStrike" cap="none" dirty="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16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0555"/>
              <a:buFont typeface="Arial"/>
              <a:buNone/>
            </a:pPr>
            <a:r>
              <a:rPr lang="pl-PL" dirty="0">
                <a:solidFill>
                  <a:srgbClr val="4A66AC"/>
                </a:solidFill>
              </a:rPr>
              <a:t>Inwestycje PE/VC (</a:t>
            </a:r>
            <a:r>
              <a:rPr lang="pl-PL" dirty="0" err="1">
                <a:solidFill>
                  <a:srgbClr val="4A66AC"/>
                </a:solidFill>
              </a:rPr>
              <a:t>private</a:t>
            </a:r>
            <a:r>
              <a:rPr lang="pl-PL" dirty="0">
                <a:solidFill>
                  <a:srgbClr val="4A66AC"/>
                </a:solidFill>
              </a:rPr>
              <a:t> equity/venture </a:t>
            </a:r>
            <a:r>
              <a:rPr lang="pl-PL" dirty="0" err="1">
                <a:solidFill>
                  <a:srgbClr val="4A66AC"/>
                </a:solidFill>
              </a:rPr>
              <a:t>capital</a:t>
            </a:r>
            <a:r>
              <a:rPr lang="pl-PL" dirty="0">
                <a:solidFill>
                  <a:srgbClr val="4A66AC"/>
                </a:solidFill>
              </a:rPr>
              <a:t>) w Europie (mld €)</a:t>
            </a:r>
            <a:endParaRPr sz="4800" dirty="0"/>
          </a:p>
        </p:txBody>
      </p:sp>
      <p:sp>
        <p:nvSpPr>
          <p:cNvPr id="300" name="Google Shape;300;p16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fld id="{00000000-1234-1234-1234-123412341234}" type="slidenum">
              <a:rPr lang="pl-PL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900"/>
                <a:buNone/>
              </a:pPr>
              <a:t>16</a:t>
            </a:fld>
            <a:endParaRPr/>
          </a:p>
        </p:txBody>
      </p:sp>
      <p:sp>
        <p:nvSpPr>
          <p:cNvPr id="301" name="Google Shape;301;p16"/>
          <p:cNvSpPr txBox="1"/>
          <p:nvPr/>
        </p:nvSpPr>
        <p:spPr>
          <a:xfrm>
            <a:off x="1974851" y="6135689"/>
            <a:ext cx="2278200" cy="3046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1200" dirty="0">
                <a:solidFill>
                  <a:schemeClr val="dk1"/>
                </a:solidFill>
              </a:rPr>
              <a:t>Źródło: Invest Europe</a:t>
            </a:r>
            <a:endParaRPr sz="1200" dirty="0">
              <a:solidFill>
                <a:schemeClr val="dk1"/>
              </a:solidFill>
            </a:endParaRPr>
          </a:p>
        </p:txBody>
      </p:sp>
      <p:pic>
        <p:nvPicPr>
          <p:cNvPr id="302" name="Google Shape;302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05238" y="2082800"/>
            <a:ext cx="7540847" cy="38061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17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9407192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pl-PL" dirty="0"/>
              <a:t>Anioły biznesu a fundusze venture </a:t>
            </a:r>
            <a:r>
              <a:rPr lang="pl-PL" dirty="0" err="1"/>
              <a:t>capital</a:t>
            </a:r>
            <a:endParaRPr dirty="0"/>
          </a:p>
        </p:txBody>
      </p:sp>
      <p:graphicFrame>
        <p:nvGraphicFramePr>
          <p:cNvPr id="308" name="Google Shape;308;p17"/>
          <p:cNvGraphicFramePr/>
          <p:nvPr>
            <p:extLst>
              <p:ext uri="{D42A27DB-BD31-4B8C-83A1-F6EECF244321}">
                <p14:modId xmlns="" xmlns:p14="http://schemas.microsoft.com/office/powerpoint/2010/main" val="2349331813"/>
              </p:ext>
            </p:extLst>
          </p:nvPr>
        </p:nvGraphicFramePr>
        <p:xfrm>
          <a:off x="285448" y="1743892"/>
          <a:ext cx="9544950" cy="2763580"/>
        </p:xfrm>
        <a:graphic>
          <a:graphicData uri="http://schemas.openxmlformats.org/drawingml/2006/table">
            <a:tbl>
              <a:tblPr firstRow="1" bandRow="1">
                <a:noFill/>
                <a:tableStyleId>{BA61EF74-6259-41AF-8251-B017F89CE7C9}</a:tableStyleId>
              </a:tblPr>
              <a:tblGrid>
                <a:gridCol w="26845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67875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18165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pl-PL" sz="1800" u="none" strike="noStrike" cap="none" dirty="0"/>
                        <a:t>Anioły biznesu</a:t>
                      </a:r>
                      <a:endParaRPr sz="1800" u="none" strike="noStrike" cap="none"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pl-PL" sz="1800" u="none" strike="noStrike" cap="none" dirty="0"/>
                        <a:t>Fundusze Venture </a:t>
                      </a:r>
                      <a:r>
                        <a:rPr lang="pl-PL" sz="1800" u="none" strike="noStrike" cap="none" dirty="0" err="1"/>
                        <a:t>capital</a:t>
                      </a:r>
                      <a:r>
                        <a:rPr lang="pl-PL" sz="1800" u="none" strike="noStrike" cap="none" dirty="0"/>
                        <a:t> </a:t>
                      </a:r>
                      <a:endParaRPr sz="1800" u="none" strike="noStrike" cap="none" dirty="0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pl-PL" sz="1800" u="none" strike="noStrike" cap="none" dirty="0"/>
                        <a:t>Okres inwestowania</a:t>
                      </a:r>
                      <a:endParaRPr sz="18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pl-PL" sz="1800" u="none" strike="noStrike" cap="none" dirty="0"/>
                        <a:t>2-3 lata (2-5 lat)</a:t>
                      </a:r>
                      <a:endParaRPr sz="1800" u="none" strike="noStrike" cap="none"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pl-PL" sz="1800" u="none" strike="noStrike" cap="none" dirty="0"/>
                        <a:t>2-10 lat</a:t>
                      </a:r>
                      <a:endParaRPr sz="1800" u="none" strike="noStrike" cap="none" dirty="0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pl-PL" sz="1800" u="none" strike="noStrike" cap="none" dirty="0"/>
                        <a:t>Typowa wielkość  inwestycji</a:t>
                      </a:r>
                      <a:endParaRPr sz="18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pl-PL" sz="1800" u="none" strike="noStrike" cap="none" dirty="0"/>
                        <a:t>50 - 250 tys. €</a:t>
                      </a:r>
                      <a:endParaRPr sz="1800" u="none" strike="noStrike" cap="none"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pl-PL" sz="1800" u="none" strike="noStrike" cap="none" dirty="0"/>
                        <a:t>200 tys. – 2,5 mln €</a:t>
                      </a:r>
                      <a:endParaRPr sz="1800" u="none" strike="noStrike" cap="none" dirty="0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pl-PL" sz="1800" u="none" strike="noStrike" cap="none" dirty="0"/>
                        <a:t>Etap inwestowania</a:t>
                      </a:r>
                      <a:endParaRPr sz="18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pl-PL" sz="1800" u="none" strike="noStrike" cap="none" dirty="0"/>
                        <a:t>Zalążek/start-</a:t>
                      </a:r>
                      <a:r>
                        <a:rPr lang="pl-PL" sz="1800" u="none" strike="noStrike" cap="none" dirty="0" err="1"/>
                        <a:t>up</a:t>
                      </a:r>
                      <a:endParaRPr sz="1800" u="none" strike="noStrike" cap="none"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pl-PL" sz="1800" u="none" strike="noStrike" cap="none" dirty="0"/>
                        <a:t>Start-</a:t>
                      </a:r>
                      <a:r>
                        <a:rPr lang="pl-PL" sz="1800" u="none" strike="noStrike" cap="none" dirty="0" err="1"/>
                        <a:t>up</a:t>
                      </a:r>
                      <a:r>
                        <a:rPr lang="pl-PL" sz="1800" u="none" strike="noStrike" cap="none" dirty="0"/>
                        <a:t> i później</a:t>
                      </a:r>
                      <a:endParaRPr sz="1800" u="none" strike="noStrike" cap="none" dirty="0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pl-PL" sz="1800" u="none" strike="noStrike" cap="none" dirty="0"/>
                        <a:t>Typ inwestora</a:t>
                      </a:r>
                      <a:endParaRPr sz="18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pl-PL" sz="1800" u="none" strike="noStrike" cap="none" dirty="0"/>
                        <a:t>Osoba indywidualna</a:t>
                      </a:r>
                      <a:endParaRPr sz="1800" u="none" strike="noStrike" cap="none"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pl-PL" sz="1800" u="none" strike="noStrike" cap="none" dirty="0"/>
                        <a:t>Instytucja</a:t>
                      </a:r>
                      <a:endParaRPr sz="1800" u="none" strike="noStrike" cap="none" dirty="0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pl-PL" sz="1800" u="none" strike="noStrike" cap="none" dirty="0"/>
                        <a:t>Rodzaj wsparcia</a:t>
                      </a:r>
                      <a:endParaRPr sz="1800" u="none" strike="noStrike" cap="none"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pl-PL" sz="1800" u="none" strike="noStrike" cap="none" dirty="0"/>
                        <a:t>Wiedza przemysłowa/ kontakty osobiste</a:t>
                      </a:r>
                      <a:endParaRPr sz="1800" u="none" strike="noStrike" cap="none"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pl-PL" sz="1800" u="none" strike="noStrike" cap="none" dirty="0"/>
                        <a:t>Zarządzanie ogólne, kwestie prawne</a:t>
                      </a:r>
                      <a:endParaRPr sz="1800" u="none" strike="noStrike" cap="none" dirty="0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09" name="Google Shape;309;p17"/>
          <p:cNvSpPr txBox="1"/>
          <p:nvPr/>
        </p:nvSpPr>
        <p:spPr>
          <a:xfrm>
            <a:off x="677333" y="4903216"/>
            <a:ext cx="9544951" cy="923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l-PL" sz="18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Poszukiwanie inwestora: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l-PL" sz="18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Anioły biznesu – </a:t>
            </a:r>
            <a:r>
              <a:rPr lang="pl-PL" sz="1800" b="0" i="0" u="none" strike="noStrike" cap="none" dirty="0" err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European</a:t>
            </a:r>
            <a:r>
              <a:rPr lang="pl-PL" sz="18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Business </a:t>
            </a:r>
            <a:r>
              <a:rPr lang="pl-PL" sz="1800" b="0" i="0" u="none" strike="noStrike" cap="none" dirty="0" err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Angels</a:t>
            </a:r>
            <a:r>
              <a:rPr lang="pl-PL" sz="18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Network, krajowe sieci aniołów biznesu.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l-PL" sz="18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Fundusze Venture </a:t>
            </a:r>
            <a:r>
              <a:rPr lang="pl-PL" sz="1800" b="0" i="0" u="none" strike="noStrike" cap="none" dirty="0" err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capital</a:t>
            </a:r>
            <a:r>
              <a:rPr lang="pl-PL" sz="18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– Index, </a:t>
            </a:r>
            <a:r>
              <a:rPr lang="pl-PL" sz="1800" b="0" i="0" u="none" strike="noStrike" cap="none" dirty="0" err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Accel</a:t>
            </a:r>
            <a:r>
              <a:rPr lang="pl-PL" sz="18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, HV </a:t>
            </a:r>
            <a:r>
              <a:rPr lang="pl-PL" sz="1800" b="0" i="0" u="none" strike="noStrike" cap="none" dirty="0" err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Holtzbrinck</a:t>
            </a:r>
            <a:r>
              <a:rPr lang="pl-PL" sz="18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pl-PL" sz="1800" b="0" i="0" u="none" strike="noStrike" cap="none" dirty="0" err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Ventures</a:t>
            </a:r>
            <a:r>
              <a:rPr lang="pl-PL" sz="18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, </a:t>
            </a:r>
            <a:r>
              <a:rPr lang="pl-PL" sz="1800" b="0" i="0" u="none" strike="noStrike" cap="none" dirty="0" err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Northzone</a:t>
            </a:r>
            <a:r>
              <a:rPr lang="pl-PL" sz="18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, etc.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18"/>
          <p:cNvSpPr txBox="1">
            <a:spLocks noGrp="1"/>
          </p:cNvSpPr>
          <p:nvPr>
            <p:ph type="title"/>
          </p:nvPr>
        </p:nvSpPr>
        <p:spPr>
          <a:xfrm>
            <a:off x="677333" y="609600"/>
            <a:ext cx="1043915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</a:pPr>
            <a:r>
              <a:rPr lang="pl-PL" sz="4000" dirty="0"/>
              <a:t>Anioły biznesu a fundusze  venture </a:t>
            </a:r>
            <a:r>
              <a:rPr lang="pl-PL" sz="4000" dirty="0" err="1"/>
              <a:t>capital</a:t>
            </a:r>
            <a:endParaRPr dirty="0"/>
          </a:p>
        </p:txBody>
      </p:sp>
      <p:sp>
        <p:nvSpPr>
          <p:cNvPr id="315" name="Google Shape;315;p18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lang="pl-PL" dirty="0"/>
              <a:t>Różnice</a:t>
            </a:r>
            <a:endParaRPr dirty="0"/>
          </a:p>
          <a:p>
            <a:pPr marL="342900" lvl="0" indent="-3429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pl-PL" dirty="0"/>
              <a:t>Znacznie mniej formalny charakter procesu inwestowania.</a:t>
            </a:r>
            <a:endParaRPr dirty="0"/>
          </a:p>
          <a:p>
            <a:pPr marL="342900" lvl="0" indent="-3429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pl-PL" dirty="0"/>
              <a:t>Prywatne wycofywanie się z inwestycji (głównie).</a:t>
            </a:r>
            <a:endParaRPr dirty="0"/>
          </a:p>
          <a:p>
            <a:pPr marL="342900" lvl="0" indent="-3429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pl-PL" dirty="0"/>
              <a:t>Regionalny zakres działalności</a:t>
            </a:r>
            <a:endParaRPr dirty="0"/>
          </a:p>
          <a:p>
            <a:pPr marL="342900" lvl="0" indent="-3429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pl-PL" dirty="0"/>
              <a:t>Niższa wartość inwestycji.</a:t>
            </a:r>
            <a:endParaRPr dirty="0"/>
          </a:p>
          <a:p>
            <a:pPr marL="342900" lvl="0" indent="-3429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pl-PL" dirty="0"/>
              <a:t>Etap rozwoju firmy.</a:t>
            </a:r>
            <a:endParaRPr dirty="0"/>
          </a:p>
          <a:p>
            <a:pPr marL="342900" lvl="0" indent="-3429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pl-PL" dirty="0"/>
              <a:t>Elastyczność inwestowania.</a:t>
            </a:r>
            <a:endParaRPr dirty="0"/>
          </a:p>
        </p:txBody>
      </p:sp>
      <p:sp>
        <p:nvSpPr>
          <p:cNvPr id="316" name="Google Shape;316;p18"/>
          <p:cNvSpPr txBox="1">
            <a:spLocks noGrp="1"/>
          </p:cNvSpPr>
          <p:nvPr>
            <p:ph type="body" idx="2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lang="pl-PL" dirty="0"/>
              <a:t>Podobieństwa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pl-PL" dirty="0"/>
              <a:t>Stosunkowo wysokie ryzyko inwestycyjne.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pl-PL" dirty="0"/>
              <a:t>Wysoka oczekiwana stopa zwrotu.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pl-PL" dirty="0"/>
              <a:t>Czas trwania inwestycji.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pl-PL" dirty="0"/>
              <a:t>Inwestowanie na podstawie potencjału ludzkiego.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pl-PL" dirty="0"/>
              <a:t>Sektory objęte inwestowaniem.</a:t>
            </a:r>
            <a:endParaRPr dirty="0"/>
          </a:p>
        </p:txBody>
      </p:sp>
      <p:sp>
        <p:nvSpPr>
          <p:cNvPr id="317" name="Google Shape;317;p18"/>
          <p:cNvSpPr txBox="1"/>
          <p:nvPr/>
        </p:nvSpPr>
        <p:spPr>
          <a:xfrm>
            <a:off x="6812280" y="2679192"/>
            <a:ext cx="5053584" cy="4077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251459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</a:pPr>
            <a:endParaRPr sz="1800" b="0" i="0" u="none" strike="noStrike" cap="none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19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pl-PL" dirty="0"/>
              <a:t>Firma jako inwestor - </a:t>
            </a:r>
            <a:br>
              <a:rPr lang="pl-PL" dirty="0"/>
            </a:br>
            <a:r>
              <a:rPr lang="pl-PL" dirty="0"/>
              <a:t>korporacyjny venture </a:t>
            </a:r>
            <a:r>
              <a:rPr lang="pl-PL" dirty="0" err="1"/>
              <a:t>capital</a:t>
            </a:r>
            <a:r>
              <a:rPr lang="pl-PL" dirty="0"/>
              <a:t> (CVC)</a:t>
            </a:r>
            <a:endParaRPr dirty="0"/>
          </a:p>
        </p:txBody>
      </p:sp>
      <p:sp>
        <p:nvSpPr>
          <p:cNvPr id="323" name="Google Shape;323;p19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325955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25145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pl-PL" dirty="0"/>
              <a:t>Kapitał jest inwestowany przez duże firmy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pl-PL" dirty="0"/>
              <a:t>Inwestycje zorientowane na projekty wprowadzające nowe rozwiązania techniczne i nowe rozwiązania rynkowe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pl-PL" dirty="0"/>
              <a:t>Dość często, po udanej inwestycji, inwestor jest gotów przejąć kontrolę nad firmą.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pl-PL" dirty="0"/>
              <a:t>VC mogą mieć cechy wspólnego przedsięwzięcia - inwestor /przedsiębiorstwo na skutek swoich działań może:</a:t>
            </a:r>
            <a:endParaRPr dirty="0"/>
          </a:p>
          <a:p>
            <a:pPr marL="742950" lvl="1" indent="-2857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Char char="►"/>
            </a:pPr>
            <a:r>
              <a:rPr lang="pl-PL" dirty="0"/>
              <a:t>wspierać portfolio firmy w zakresie marketingu, zarządzania produkcją, zarządzania finansowego i</a:t>
            </a:r>
            <a:endParaRPr dirty="0"/>
          </a:p>
          <a:p>
            <a:pPr marL="742950" lvl="1" indent="-2857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Char char="►"/>
            </a:pPr>
            <a:r>
              <a:rPr lang="pl-PL" dirty="0"/>
              <a:t>współpracy w dystrybucji lub promocji.</a:t>
            </a:r>
            <a:endParaRPr dirty="0"/>
          </a:p>
        </p:txBody>
      </p:sp>
      <p:sp>
        <p:nvSpPr>
          <p:cNvPr id="324" name="Google Shape;324;p19"/>
          <p:cNvSpPr/>
          <p:nvPr/>
        </p:nvSpPr>
        <p:spPr>
          <a:xfrm>
            <a:off x="9003289" y="707201"/>
            <a:ext cx="2953512" cy="290677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 cap="rnd" cmpd="sng">
            <a:solidFill>
              <a:srgbClr val="364A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l-PL" sz="1800" b="0" i="0" u="none" strike="noStrike" cap="none" dirty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Przykłady funduszy CVC: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2075" marR="0" lvl="0" indent="-920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rebuchet MS"/>
              <a:buChar char="-"/>
            </a:pPr>
            <a:r>
              <a:rPr lang="pl-PL" sz="1800" b="0" i="0" u="none" strike="noStrike" cap="none" dirty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Google </a:t>
            </a:r>
            <a:r>
              <a:rPr lang="pl-PL" sz="1800" b="0" i="0" u="none" strike="noStrike" cap="none" dirty="0" err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Ventures</a:t>
            </a:r>
            <a:endParaRPr sz="1800" b="0" i="0" u="none" strike="noStrike" cap="none" dirty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92075" marR="0" lvl="0" indent="-920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rebuchet MS"/>
              <a:buChar char="-"/>
            </a:pPr>
            <a:r>
              <a:rPr lang="pl-PL" sz="1800" b="0" i="0" u="none" strike="noStrike" cap="none" dirty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Yamaha Motor </a:t>
            </a:r>
            <a:r>
              <a:rPr lang="pl-PL" sz="1800" b="0" i="0" u="none" strike="noStrike" cap="none" dirty="0" err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Ventures</a:t>
            </a:r>
            <a:endParaRPr sz="1800" b="0" i="0" u="none" strike="noStrike" cap="none" dirty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92075" marR="0" lvl="0" indent="-920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rebuchet MS"/>
              <a:buChar char="-"/>
            </a:pPr>
            <a:r>
              <a:rPr lang="pl-PL" sz="1800" b="0" i="0" u="none" strike="noStrike" cap="none" dirty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Intel Capital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2075" marR="0" lvl="0" indent="-920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rebuchet MS"/>
              <a:buChar char="-"/>
            </a:pPr>
            <a:r>
              <a:rPr lang="pl-PL" sz="1800" b="0" i="0" u="none" strike="noStrike" cap="none" dirty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DELL Technologies Capital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2075" marR="0" lvl="0" indent="-920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rebuchet MS"/>
              <a:buChar char="-"/>
            </a:pPr>
            <a:r>
              <a:rPr lang="pl-PL" sz="1800" b="0" i="0" u="none" strike="noStrike" cap="none" dirty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Orange Digital </a:t>
            </a:r>
            <a:r>
              <a:rPr lang="pl-PL" sz="1800" b="0" i="0" u="none" strike="noStrike" cap="none" dirty="0" err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Ventures</a:t>
            </a:r>
            <a:endParaRPr sz="1800" b="0" i="0" u="none" strike="noStrike" cap="none" dirty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pl-PL" dirty="0"/>
              <a:t>Plan prezentacji</a:t>
            </a:r>
            <a:endParaRPr dirty="0"/>
          </a:p>
        </p:txBody>
      </p:sp>
      <p:sp>
        <p:nvSpPr>
          <p:cNvPr id="167" name="Google Shape;167;p2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40"/>
              <a:buFont typeface="Trebuchet MS"/>
              <a:buAutoNum type="arabicPeriod"/>
            </a:pPr>
            <a:r>
              <a:rPr lang="pl-PL" sz="2800" dirty="0"/>
              <a:t>Inwestorzy finansowi jako potencjalni partnerzy</a:t>
            </a:r>
            <a:endParaRPr sz="2800"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240"/>
              <a:buFont typeface="Trebuchet MS"/>
              <a:buAutoNum type="arabicPeriod"/>
            </a:pPr>
            <a:r>
              <a:rPr lang="pl-PL" sz="2800" dirty="0"/>
              <a:t>Rodzaje inwestorów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240"/>
              <a:buFont typeface="Trebuchet MS"/>
              <a:buAutoNum type="arabicPeriod"/>
            </a:pPr>
            <a:r>
              <a:rPr lang="pl-PL" sz="2800" dirty="0"/>
              <a:t>Jak dobić targu z inwestorem? Proces inwestycyjny.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240"/>
              <a:buFont typeface="Trebuchet MS"/>
              <a:buAutoNum type="arabicPeriod"/>
            </a:pPr>
            <a:r>
              <a:rPr lang="pl-PL" sz="2800" dirty="0"/>
              <a:t>Umowa inwestycyjna </a:t>
            </a:r>
            <a:endParaRPr sz="2800" dirty="0"/>
          </a:p>
          <a:p>
            <a:pPr marL="342900" lvl="0" indent="-20066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240"/>
              <a:buFont typeface="Trebuchet MS"/>
              <a:buNone/>
            </a:pPr>
            <a:endParaRPr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20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pl-PL" dirty="0"/>
              <a:t>Anioły biznesu i fundusze venture </a:t>
            </a:r>
            <a:r>
              <a:rPr lang="pl-PL" dirty="0" err="1"/>
              <a:t>capital</a:t>
            </a:r>
            <a:r>
              <a:rPr lang="pl-PL" dirty="0"/>
              <a:t> – analizy przypadków</a:t>
            </a:r>
            <a:endParaRPr dirty="0"/>
          </a:p>
        </p:txBody>
      </p:sp>
      <p:sp>
        <p:nvSpPr>
          <p:cNvPr id="330" name="Google Shape;330;p20"/>
          <p:cNvSpPr txBox="1">
            <a:spLocks noGrp="1"/>
          </p:cNvSpPr>
          <p:nvPr>
            <p:ph type="body" idx="1"/>
          </p:nvPr>
        </p:nvSpPr>
        <p:spPr>
          <a:xfrm>
            <a:off x="339634" y="2160589"/>
            <a:ext cx="9784080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pl-PL" dirty="0"/>
              <a:t>Opisane przypadki wspieranych firm</a:t>
            </a:r>
            <a:endParaRPr dirty="0"/>
          </a:p>
          <a:p>
            <a:pPr marL="742950" lvl="1" indent="-2857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Char char="►"/>
            </a:pPr>
            <a:r>
              <a:rPr lang="pl-PL" dirty="0"/>
              <a:t>East </a:t>
            </a:r>
            <a:r>
              <a:rPr lang="pl-PL" dirty="0" err="1"/>
              <a:t>Midlands</a:t>
            </a:r>
            <a:r>
              <a:rPr lang="pl-PL" dirty="0"/>
              <a:t> Business </a:t>
            </a:r>
            <a:r>
              <a:rPr lang="pl-PL" dirty="0" err="1"/>
              <a:t>Angels</a:t>
            </a:r>
            <a:r>
              <a:rPr lang="pl-PL" dirty="0"/>
              <a:t> </a:t>
            </a:r>
            <a:r>
              <a:rPr lang="pl-PL" dirty="0" err="1"/>
              <a:t>Ltd</a:t>
            </a:r>
            <a:r>
              <a:rPr lang="pl-PL" dirty="0"/>
              <a:t> </a:t>
            </a:r>
            <a:r>
              <a:rPr lang="pl-PL" u="sng" dirty="0">
                <a:solidFill>
                  <a:schemeClr val="hlink"/>
                </a:solidFill>
                <a:hlinkClick r:id="rId3"/>
              </a:rPr>
              <a:t>http://www.em-ba.co.uk/case-studies/</a:t>
            </a:r>
            <a:endParaRPr dirty="0"/>
          </a:p>
          <a:p>
            <a:pPr marL="742950" lvl="1" indent="-2857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Char char="►"/>
            </a:pPr>
            <a:r>
              <a:rPr lang="pl-PL" dirty="0"/>
              <a:t>The British </a:t>
            </a:r>
            <a:r>
              <a:rPr lang="pl-PL" dirty="0" err="1"/>
              <a:t>Private</a:t>
            </a:r>
            <a:r>
              <a:rPr lang="pl-PL" dirty="0"/>
              <a:t> Equity &amp; Venture Capital </a:t>
            </a:r>
            <a:r>
              <a:rPr lang="pl-PL" dirty="0" err="1"/>
              <a:t>Association</a:t>
            </a:r>
            <a:r>
              <a:rPr lang="pl-PL" dirty="0"/>
              <a:t> (BVCA) </a:t>
            </a:r>
            <a:r>
              <a:rPr lang="pl-PL" u="sng" dirty="0">
                <a:solidFill>
                  <a:schemeClr val="hlink"/>
                </a:solidFill>
                <a:hlinkClick r:id="rId4"/>
              </a:rPr>
              <a:t>https://www.bvca.co.uk/Media-and-publications/Case-Studies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pl-PL" dirty="0" err="1"/>
              <a:t>Compendium</a:t>
            </a:r>
            <a:r>
              <a:rPr lang="pl-PL" dirty="0"/>
              <a:t> of </a:t>
            </a:r>
            <a:r>
              <a:rPr lang="pl-PL" dirty="0" err="1"/>
              <a:t>European</a:t>
            </a:r>
            <a:r>
              <a:rPr lang="pl-PL" dirty="0"/>
              <a:t> Co-Investment </a:t>
            </a:r>
            <a:r>
              <a:rPr lang="pl-PL" dirty="0" err="1"/>
              <a:t>Funds</a:t>
            </a:r>
            <a:r>
              <a:rPr lang="pl-PL" dirty="0"/>
              <a:t> with Business </a:t>
            </a:r>
            <a:r>
              <a:rPr lang="pl-PL" dirty="0" err="1"/>
              <a:t>Angels</a:t>
            </a:r>
            <a:r>
              <a:rPr lang="pl-PL" dirty="0"/>
              <a:t> by </a:t>
            </a:r>
            <a:r>
              <a:rPr lang="pl-PL" dirty="0" err="1"/>
              <a:t>European</a:t>
            </a:r>
            <a:r>
              <a:rPr lang="pl-PL" dirty="0"/>
              <a:t> Business Angel Network </a:t>
            </a:r>
            <a:r>
              <a:rPr lang="pl-PL" u="sng" dirty="0">
                <a:solidFill>
                  <a:schemeClr val="hlink"/>
                </a:solidFill>
                <a:hlinkClick r:id="rId5"/>
              </a:rPr>
              <a:t>http://www.eban.org/coinvestment-compendium-2018</a:t>
            </a:r>
            <a:endParaRPr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21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pl-PL" dirty="0"/>
              <a:t>Jak znaleźć inwestorów?</a:t>
            </a:r>
            <a:endParaRPr dirty="0"/>
          </a:p>
        </p:txBody>
      </p:sp>
      <p:sp>
        <p:nvSpPr>
          <p:cNvPr id="336" name="Google Shape;336;p21"/>
          <p:cNvSpPr/>
          <p:nvPr/>
        </p:nvSpPr>
        <p:spPr>
          <a:xfrm>
            <a:off x="5894306" y="2010812"/>
            <a:ext cx="4173238" cy="3658468"/>
          </a:xfrm>
          <a:prstGeom prst="flowChartAlternateProcess">
            <a:avLst/>
          </a:prstGeom>
          <a:solidFill>
            <a:schemeClr val="accent1"/>
          </a:solidFill>
          <a:ln w="19050" cap="rnd" cmpd="sng">
            <a:solidFill>
              <a:srgbClr val="364A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rmAutofit fontScale="925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40"/>
              <a:buFont typeface="Noto Sans Symbols"/>
              <a:buNone/>
            </a:pPr>
            <a:r>
              <a:rPr lang="pl-PL" sz="1800" b="1" dirty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Anioły biznesu</a:t>
            </a:r>
            <a:endParaRPr sz="1800" b="1" i="0" u="none" strike="noStrike" cap="none" dirty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40"/>
              <a:buFont typeface="Arial"/>
              <a:buChar char="•"/>
            </a:pPr>
            <a:r>
              <a:rPr lang="pl-PL" sz="1800" b="1" i="0" u="none" strike="noStrike" cap="none" dirty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Poszukać w sieciach AB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40"/>
              <a:buFont typeface="Arial"/>
              <a:buChar char="•"/>
            </a:pPr>
            <a:r>
              <a:rPr lang="pl-PL" sz="1800" b="1" i="0" u="none" strike="noStrike" cap="none" dirty="0" err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European</a:t>
            </a:r>
            <a:r>
              <a:rPr lang="pl-PL" sz="1800" b="1" i="0" u="none" strike="noStrike" cap="none" dirty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 Business </a:t>
            </a:r>
            <a:r>
              <a:rPr lang="pl-PL" sz="1800" b="1" i="0" u="none" strike="noStrike" cap="none" dirty="0" err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Angels</a:t>
            </a:r>
            <a:r>
              <a:rPr lang="pl-PL" sz="1800" b="1" i="0" u="none" strike="noStrike" cap="none" dirty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 Network – na poziomie europejskim</a:t>
            </a:r>
            <a:endParaRPr sz="1800" b="1" i="0" u="none" strike="noStrike" cap="none" dirty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40"/>
              <a:buFont typeface="Arial"/>
              <a:buChar char="•"/>
            </a:pPr>
            <a:r>
              <a:rPr lang="pl-PL" sz="1800" b="1" i="0" u="none" strike="noStrike" cap="none" dirty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Znaleźć info o spotkaniach start-</a:t>
            </a:r>
            <a:r>
              <a:rPr lang="pl-PL" sz="1800" b="1" i="0" u="none" strike="noStrike" cap="none" dirty="0" err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up’ów</a:t>
            </a:r>
            <a:r>
              <a:rPr lang="pl-PL" sz="1800" b="1" i="0" u="none" strike="noStrike" cap="none" dirty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 z udziałem inwestora</a:t>
            </a:r>
            <a:endParaRPr sz="1800" b="1" i="0" u="none" strike="noStrike" cap="none" dirty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40"/>
              <a:buFont typeface="Arial"/>
              <a:buChar char="•"/>
            </a:pPr>
            <a:r>
              <a:rPr lang="pl-PL" sz="1800" b="1" i="0" u="none" strike="noStrike" cap="none" dirty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Wykorzystać znajomości w biznesie – księgowa, prawnik,  etc.</a:t>
            </a:r>
            <a:endParaRPr sz="1800" b="1" i="0" u="none" strike="noStrike" cap="none" dirty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37" name="Google Shape;337;p21"/>
          <p:cNvSpPr>
            <a:spLocks noGrp="1"/>
          </p:cNvSpPr>
          <p:nvPr>
            <p:ph type="body" idx="1"/>
          </p:nvPr>
        </p:nvSpPr>
        <p:spPr>
          <a:xfrm>
            <a:off x="975262" y="2030361"/>
            <a:ext cx="4154522" cy="3638919"/>
          </a:xfrm>
          <a:prstGeom prst="flowChartAlternateProcess">
            <a:avLst/>
          </a:prstGeom>
          <a:solidFill>
            <a:schemeClr val="accent1"/>
          </a:solidFill>
          <a:ln w="19050" cap="rnd" cmpd="sng">
            <a:solidFill>
              <a:srgbClr val="364A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40"/>
              <a:buNone/>
            </a:pPr>
            <a:r>
              <a:rPr lang="pl-PL" b="1" dirty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Fundusze VC</a:t>
            </a:r>
            <a:endParaRPr b="1" dirty="0">
              <a:solidFill>
                <a:schemeClr val="lt1"/>
              </a:solidFill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40"/>
              <a:buFont typeface="Arial"/>
              <a:buChar char="•"/>
            </a:pPr>
            <a:r>
              <a:rPr lang="pl-PL" b="1" dirty="0">
                <a:solidFill>
                  <a:schemeClr val="lt1"/>
                </a:solidFill>
              </a:rPr>
              <a:t>Poszukać w stowarzyszeniach </a:t>
            </a:r>
            <a:r>
              <a:rPr lang="pl-PL" b="1" dirty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venture </a:t>
            </a:r>
            <a:endParaRPr b="1" dirty="0">
              <a:solidFill>
                <a:schemeClr val="lt1"/>
              </a:solidFill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40"/>
              <a:buFont typeface="Arial"/>
              <a:buChar char="•"/>
            </a:pPr>
            <a:r>
              <a:rPr lang="pl-PL" b="1" dirty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Znaleźć info o spotkaniach  start-</a:t>
            </a:r>
            <a:r>
              <a:rPr lang="pl-PL" b="1" dirty="0" err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up’ów</a:t>
            </a:r>
            <a:r>
              <a:rPr lang="pl-PL" b="1" dirty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 z udziałem inwestora</a:t>
            </a:r>
            <a:endParaRPr b="1" dirty="0">
              <a:solidFill>
                <a:schemeClr val="lt1"/>
              </a:solidFill>
            </a:endParaRPr>
          </a:p>
          <a:p>
            <a:pPr marL="342900" lvl="0" indent="-25145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40"/>
              <a:buFont typeface="Arial"/>
              <a:buNone/>
            </a:pPr>
            <a:endParaRPr b="1" dirty="0">
              <a:solidFill>
                <a:schemeClr val="lt1"/>
              </a:solidFill>
            </a:endParaRPr>
          </a:p>
          <a:p>
            <a:pPr marL="342900" lvl="0" indent="-25145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40"/>
              <a:buFont typeface="Arial"/>
              <a:buNone/>
            </a:pPr>
            <a:endParaRPr b="1" dirty="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22"/>
          <p:cNvSpPr txBox="1"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</a:pPr>
            <a:r>
              <a:rPr lang="pl-PL" dirty="0"/>
              <a:t>Jak dobić targu z inwestorem? </a:t>
            </a:r>
            <a:br>
              <a:rPr lang="pl-PL" dirty="0"/>
            </a:br>
            <a:r>
              <a:rPr lang="pl-PL" dirty="0"/>
              <a:t>Proces inwestycyjny</a:t>
            </a:r>
            <a:endParaRPr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p23"/>
          <p:cNvSpPr/>
          <p:nvPr/>
        </p:nvSpPr>
        <p:spPr>
          <a:xfrm rot="5400000">
            <a:off x="3194813" y="1109317"/>
            <a:ext cx="403225" cy="1255383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FFFF99"/>
          </a:solidFill>
          <a:ln w="22225" cap="flat" cmpd="sng">
            <a:solidFill>
              <a:srgbClr val="FFCC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49" name="Google Shape;349;p23"/>
          <p:cNvSpPr txBox="1">
            <a:spLocks noGrp="1"/>
          </p:cNvSpPr>
          <p:nvPr>
            <p:ph type="title"/>
          </p:nvPr>
        </p:nvSpPr>
        <p:spPr>
          <a:xfrm>
            <a:off x="1934867" y="330293"/>
            <a:ext cx="7158037" cy="10746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pl-PL" dirty="0"/>
              <a:t>Cykl życia inwestycji VC </a:t>
            </a:r>
            <a:endParaRPr dirty="0"/>
          </a:p>
        </p:txBody>
      </p:sp>
      <p:sp>
        <p:nvSpPr>
          <p:cNvPr id="350" name="Google Shape;350;p23"/>
          <p:cNvSpPr/>
          <p:nvPr/>
        </p:nvSpPr>
        <p:spPr>
          <a:xfrm rot="5400000">
            <a:off x="3714777" y="1607063"/>
            <a:ext cx="403225" cy="1255383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FFFF99"/>
          </a:solidFill>
          <a:ln w="22225" cap="flat" cmpd="sng">
            <a:solidFill>
              <a:srgbClr val="FFCC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51" name="Google Shape;351;p23"/>
          <p:cNvSpPr/>
          <p:nvPr/>
        </p:nvSpPr>
        <p:spPr>
          <a:xfrm rot="5400000">
            <a:off x="4402165" y="2251587"/>
            <a:ext cx="403225" cy="1255383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FFFF99"/>
          </a:solidFill>
          <a:ln w="22225" cap="flat" cmpd="sng">
            <a:solidFill>
              <a:srgbClr val="FFCC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52" name="Google Shape;352;p23"/>
          <p:cNvSpPr/>
          <p:nvPr/>
        </p:nvSpPr>
        <p:spPr>
          <a:xfrm rot="5400000">
            <a:off x="5045102" y="2908813"/>
            <a:ext cx="403225" cy="1255383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FFFF99"/>
          </a:solidFill>
          <a:ln w="22225" cap="flat" cmpd="sng">
            <a:solidFill>
              <a:srgbClr val="FFCC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53" name="Google Shape;353;p23"/>
          <p:cNvSpPr/>
          <p:nvPr/>
        </p:nvSpPr>
        <p:spPr>
          <a:xfrm rot="5400000">
            <a:off x="5761389" y="3480535"/>
            <a:ext cx="330984" cy="1255383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FFFF99"/>
          </a:solidFill>
          <a:ln w="22225" cap="flat" cmpd="sng">
            <a:solidFill>
              <a:srgbClr val="FFCC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54" name="Google Shape;354;p23"/>
          <p:cNvSpPr/>
          <p:nvPr/>
        </p:nvSpPr>
        <p:spPr>
          <a:xfrm rot="5400000">
            <a:off x="6387619" y="4051306"/>
            <a:ext cx="524890" cy="1255383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FFFF99"/>
          </a:solidFill>
          <a:ln w="22225" cap="flat" cmpd="sng">
            <a:solidFill>
              <a:srgbClr val="FFCC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55" name="Google Shape;355;p23"/>
          <p:cNvSpPr/>
          <p:nvPr/>
        </p:nvSpPr>
        <p:spPr>
          <a:xfrm rot="5400000">
            <a:off x="6764044" y="4581432"/>
            <a:ext cx="378135" cy="1255383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FFFF99"/>
          </a:solidFill>
          <a:ln w="22225" cap="flat" cmpd="sng">
            <a:solidFill>
              <a:srgbClr val="FFCC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56" name="Google Shape;356;p23"/>
          <p:cNvSpPr/>
          <p:nvPr/>
        </p:nvSpPr>
        <p:spPr>
          <a:xfrm rot="5400000">
            <a:off x="7851801" y="5260142"/>
            <a:ext cx="403225" cy="1255383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FFFF99"/>
          </a:solidFill>
          <a:ln w="22225" cap="flat" cmpd="sng">
            <a:solidFill>
              <a:srgbClr val="FFCC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57" name="Google Shape;357;p23"/>
          <p:cNvSpPr/>
          <p:nvPr/>
        </p:nvSpPr>
        <p:spPr>
          <a:xfrm>
            <a:off x="6708857" y="973714"/>
            <a:ext cx="3376042" cy="1301444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dist="107763" dir="2700000" algn="ctr" rotWithShape="0">
              <a:schemeClr val="lt2">
                <a:alpha val="49411"/>
              </a:schemeClr>
            </a:outerShdw>
          </a:effectLst>
        </p:spPr>
        <p:txBody>
          <a:bodyPr spcFirstLastPara="1" wrap="square" lIns="90000" tIns="46800" rIns="90000" bIns="468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rPr lang="pl-PL" sz="18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Porażka – projekty, które nie znalazły inwestora</a:t>
            </a:r>
            <a:endParaRPr sz="1800" b="1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8" name="Google Shape;358;p23"/>
          <p:cNvSpPr/>
          <p:nvPr/>
        </p:nvSpPr>
        <p:spPr>
          <a:xfrm rot="-1278078">
            <a:off x="4995812" y="1947820"/>
            <a:ext cx="1786784" cy="737996"/>
          </a:xfrm>
          <a:prstGeom prst="rightArrow">
            <a:avLst>
              <a:gd name="adj1" fmla="val 50000"/>
              <a:gd name="adj2" fmla="val 158514"/>
            </a:avLst>
          </a:prstGeom>
          <a:solidFill>
            <a:srgbClr val="FFC000"/>
          </a:solidFill>
          <a:ln w="22225" cap="flat" cmpd="sng">
            <a:solidFill>
              <a:srgbClr val="B54D1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9" name="Google Shape;359;p23"/>
          <p:cNvSpPr/>
          <p:nvPr/>
        </p:nvSpPr>
        <p:spPr>
          <a:xfrm rot="-2041058">
            <a:off x="5584757" y="2498188"/>
            <a:ext cx="1584302" cy="737996"/>
          </a:xfrm>
          <a:prstGeom prst="rightArrow">
            <a:avLst>
              <a:gd name="adj1" fmla="val 50000"/>
              <a:gd name="adj2" fmla="val 123944"/>
            </a:avLst>
          </a:prstGeom>
          <a:solidFill>
            <a:srgbClr val="FFC000"/>
          </a:solidFill>
          <a:ln w="22225" cap="flat" cmpd="sng">
            <a:solidFill>
              <a:srgbClr val="B54D1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0" name="Google Shape;360;p23"/>
          <p:cNvSpPr/>
          <p:nvPr/>
        </p:nvSpPr>
        <p:spPr>
          <a:xfrm rot="-2657893">
            <a:off x="6120830" y="2951474"/>
            <a:ext cx="1597678" cy="737996"/>
          </a:xfrm>
          <a:prstGeom prst="rightArrow">
            <a:avLst>
              <a:gd name="adj1" fmla="val 50000"/>
              <a:gd name="adj2" fmla="val 122069"/>
            </a:avLst>
          </a:prstGeom>
          <a:solidFill>
            <a:srgbClr val="FFC000"/>
          </a:solidFill>
          <a:ln w="22225" cap="flat" cmpd="sng">
            <a:solidFill>
              <a:srgbClr val="B54D1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1" name="Google Shape;361;p23"/>
          <p:cNvSpPr/>
          <p:nvPr/>
        </p:nvSpPr>
        <p:spPr>
          <a:xfrm rot="-2913935">
            <a:off x="6727630" y="3267755"/>
            <a:ext cx="1860546" cy="737996"/>
          </a:xfrm>
          <a:prstGeom prst="rightArrow">
            <a:avLst>
              <a:gd name="adj1" fmla="val 50000"/>
              <a:gd name="adj2" fmla="val 127994"/>
            </a:avLst>
          </a:prstGeom>
          <a:solidFill>
            <a:srgbClr val="FFC000"/>
          </a:solidFill>
          <a:ln w="22225" cap="flat" cmpd="sng">
            <a:solidFill>
              <a:srgbClr val="B54D1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2" name="Google Shape;362;p23"/>
          <p:cNvSpPr/>
          <p:nvPr/>
        </p:nvSpPr>
        <p:spPr>
          <a:xfrm>
            <a:off x="320041" y="1446067"/>
            <a:ext cx="2828678" cy="376984"/>
          </a:xfrm>
          <a:prstGeom prst="flowChartAlternateProcess">
            <a:avLst/>
          </a:prstGeom>
          <a:solidFill>
            <a:srgbClr val="FFCC00"/>
          </a:solidFill>
          <a:ln w="22225" cap="flat" cmpd="sng">
            <a:solidFill>
              <a:srgbClr val="FF99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pl-PL" sz="1600" b="1" dirty="0">
                <a:solidFill>
                  <a:schemeClr val="dk1"/>
                </a:solidFill>
              </a:rPr>
              <a:t>Poszukiwanie inwestora</a:t>
            </a:r>
            <a:endParaRPr sz="16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3" name="Google Shape;363;p23"/>
          <p:cNvSpPr/>
          <p:nvPr/>
        </p:nvSpPr>
        <p:spPr>
          <a:xfrm>
            <a:off x="1291680" y="2425543"/>
            <a:ext cx="2796255" cy="921814"/>
          </a:xfrm>
          <a:prstGeom prst="flowChartAlternateProcess">
            <a:avLst/>
          </a:prstGeom>
          <a:solidFill>
            <a:srgbClr val="FFCC00"/>
          </a:solidFill>
          <a:ln w="22225" cap="flat" cmpd="sng">
            <a:solidFill>
              <a:srgbClr val="FF99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pl-PL" sz="1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Screening – wstępna ocena projektu przez inwestora</a:t>
            </a:r>
            <a:endParaRPr sz="16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4" name="Google Shape;364;p23"/>
          <p:cNvSpPr/>
          <p:nvPr/>
        </p:nvSpPr>
        <p:spPr>
          <a:xfrm>
            <a:off x="652565" y="1950893"/>
            <a:ext cx="2743861" cy="376984"/>
          </a:xfrm>
          <a:prstGeom prst="flowChartAlternateProcess">
            <a:avLst/>
          </a:prstGeom>
          <a:solidFill>
            <a:srgbClr val="FFCC00"/>
          </a:solidFill>
          <a:ln w="22225" cap="flat" cmpd="sng">
            <a:solidFill>
              <a:srgbClr val="FF99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pl-PL" sz="1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Specjalista ds. inwestycji</a:t>
            </a:r>
            <a:endParaRPr sz="16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5" name="Google Shape;365;p23"/>
          <p:cNvSpPr/>
          <p:nvPr/>
        </p:nvSpPr>
        <p:spPr>
          <a:xfrm>
            <a:off x="2005782" y="3175994"/>
            <a:ext cx="2814690" cy="649399"/>
          </a:xfrm>
          <a:prstGeom prst="flowChartAlternateProcess">
            <a:avLst/>
          </a:prstGeom>
          <a:solidFill>
            <a:srgbClr val="FFCC00"/>
          </a:solidFill>
          <a:ln w="22225" cap="flat" cmpd="sng">
            <a:solidFill>
              <a:srgbClr val="FF99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pl-PL" sz="1600" b="1" dirty="0">
                <a:solidFill>
                  <a:schemeClr val="dk1"/>
                </a:solidFill>
              </a:rPr>
              <a:t>Wstępne warunki finansowania</a:t>
            </a:r>
            <a:endParaRPr sz="16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6" name="Google Shape;366;p23"/>
          <p:cNvSpPr/>
          <p:nvPr/>
        </p:nvSpPr>
        <p:spPr>
          <a:xfrm>
            <a:off x="2191248" y="3793592"/>
            <a:ext cx="3322638" cy="376984"/>
          </a:xfrm>
          <a:prstGeom prst="flowChartAlternateProcess">
            <a:avLst/>
          </a:prstGeom>
          <a:solidFill>
            <a:srgbClr val="FFCC00"/>
          </a:solidFill>
          <a:ln w="22225" cap="flat" cmpd="sng">
            <a:solidFill>
              <a:srgbClr val="FF99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pl-PL" sz="1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Proces </a:t>
            </a:r>
            <a:r>
              <a:rPr lang="pl-PL" sz="16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due</a:t>
            </a:r>
            <a:r>
              <a:rPr lang="pl-PL" sz="1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sz="16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diligence</a:t>
            </a:r>
            <a:r>
              <a:rPr lang="pl-PL" sz="1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6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7" name="Google Shape;367;p23"/>
          <p:cNvSpPr/>
          <p:nvPr/>
        </p:nvSpPr>
        <p:spPr>
          <a:xfrm>
            <a:off x="3536184" y="4313405"/>
            <a:ext cx="2568575" cy="376984"/>
          </a:xfrm>
          <a:prstGeom prst="flowChartAlternateProcess">
            <a:avLst/>
          </a:prstGeom>
          <a:solidFill>
            <a:srgbClr val="FFCC00"/>
          </a:solidFill>
          <a:ln w="22225" cap="flat" cmpd="sng">
            <a:solidFill>
              <a:srgbClr val="FF99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pl-PL" sz="1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Końcowa umowa </a:t>
            </a:r>
            <a:endParaRPr sz="16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8" name="Google Shape;368;p23"/>
          <p:cNvSpPr/>
          <p:nvPr/>
        </p:nvSpPr>
        <p:spPr>
          <a:xfrm>
            <a:off x="4103909" y="4757126"/>
            <a:ext cx="2568575" cy="376984"/>
          </a:xfrm>
          <a:prstGeom prst="flowChartAlternateProcess">
            <a:avLst/>
          </a:prstGeom>
          <a:solidFill>
            <a:srgbClr val="FFCC00"/>
          </a:solidFill>
          <a:ln w="22225" cap="flat" cmpd="sng">
            <a:solidFill>
              <a:srgbClr val="FF99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pl-PL" sz="1600" b="1" dirty="0">
                <a:solidFill>
                  <a:schemeClr val="dk1"/>
                </a:solidFill>
              </a:rPr>
              <a:t>Proces rozwoju biznesu</a:t>
            </a:r>
            <a:endParaRPr sz="16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9" name="Google Shape;369;p23"/>
          <p:cNvSpPr/>
          <p:nvPr/>
        </p:nvSpPr>
        <p:spPr>
          <a:xfrm>
            <a:off x="4991101" y="5442606"/>
            <a:ext cx="2568575" cy="921814"/>
          </a:xfrm>
          <a:prstGeom prst="flowChartAlternateProcess">
            <a:avLst/>
          </a:prstGeom>
          <a:solidFill>
            <a:srgbClr val="FFCC00"/>
          </a:solidFill>
          <a:ln w="22225" cap="flat" cmpd="sng">
            <a:solidFill>
              <a:srgbClr val="FF99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pl-PL" sz="1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Procedury monitorowania inwestycji </a:t>
            </a:r>
            <a:r>
              <a:rPr lang="pl-PL" sz="16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vc</a:t>
            </a:r>
            <a:endParaRPr sz="16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0" name="Google Shape;370;p23"/>
          <p:cNvSpPr/>
          <p:nvPr/>
        </p:nvSpPr>
        <p:spPr>
          <a:xfrm>
            <a:off x="6141435" y="6136420"/>
            <a:ext cx="2568575" cy="649399"/>
          </a:xfrm>
          <a:prstGeom prst="flowChartAlternateProcess">
            <a:avLst/>
          </a:prstGeom>
          <a:solidFill>
            <a:srgbClr val="FFCC00"/>
          </a:solidFill>
          <a:ln w="22225" cap="flat" cmpd="sng">
            <a:solidFill>
              <a:srgbClr val="FF99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pl-PL" sz="1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Wycofanie się z inwestycji</a:t>
            </a:r>
            <a:endParaRPr sz="16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p24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pl-PL" dirty="0"/>
              <a:t>Projekt dla VC – co trzeba przygotować?</a:t>
            </a:r>
            <a:endParaRPr dirty="0"/>
          </a:p>
        </p:txBody>
      </p:sp>
      <p:sp>
        <p:nvSpPr>
          <p:cNvPr id="376" name="Google Shape;376;p24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pl-PL" dirty="0"/>
              <a:t>Biznes plan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lang="pl-PL" dirty="0"/>
              <a:t>oraz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pl-PL" dirty="0"/>
              <a:t>Streszczenie projektu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pl-PL" dirty="0"/>
              <a:t>Finanse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pl-PL" dirty="0"/>
              <a:t>Biznes model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pl-PL" dirty="0"/>
              <a:t>Prezentacja projektu</a:t>
            </a:r>
            <a:endParaRPr dirty="0"/>
          </a:p>
          <a:p>
            <a:pPr marL="742950" lvl="1" indent="-2857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Char char="►"/>
            </a:pPr>
            <a:r>
              <a:rPr lang="pl-PL" dirty="0"/>
              <a:t>potrzebna na spotkanie z inwestorem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pl-PL" dirty="0"/>
              <a:t>Własna wycena projektu</a:t>
            </a:r>
            <a:endParaRPr dirty="0"/>
          </a:p>
          <a:p>
            <a:pPr marL="742950" lvl="1" indent="-2857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Char char="►"/>
            </a:pPr>
            <a:r>
              <a:rPr lang="pl-PL" dirty="0"/>
              <a:t>potrzebna do negocjowania wstępnych warunków finansowania</a:t>
            </a:r>
            <a:endParaRPr dirty="0"/>
          </a:p>
          <a:p>
            <a:pPr marL="742950" lvl="1" indent="-20446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</a:pPr>
            <a:endParaRPr dirty="0"/>
          </a:p>
        </p:txBody>
      </p:sp>
      <p:sp>
        <p:nvSpPr>
          <p:cNvPr id="377" name="Google Shape;377;p24"/>
          <p:cNvSpPr/>
          <p:nvPr/>
        </p:nvSpPr>
        <p:spPr>
          <a:xfrm>
            <a:off x="6340476" y="1812925"/>
            <a:ext cx="4664075" cy="47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47675" marR="0" lvl="0" indent="-3587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p25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pl-PL" dirty="0"/>
              <a:t>Biznes plan dla VC</a:t>
            </a:r>
            <a:br>
              <a:rPr lang="pl-PL" dirty="0"/>
            </a:br>
            <a:r>
              <a:rPr lang="pl-PL" sz="2800" dirty="0"/>
              <a:t>Główne kwestie</a:t>
            </a:r>
            <a:endParaRPr dirty="0"/>
          </a:p>
        </p:txBody>
      </p:sp>
      <p:sp>
        <p:nvSpPr>
          <p:cNvPr id="383" name="Google Shape;383;p25"/>
          <p:cNvSpPr txBox="1">
            <a:spLocks noGrp="1"/>
          </p:cNvSpPr>
          <p:nvPr>
            <p:ph type="body" idx="1"/>
          </p:nvPr>
        </p:nvSpPr>
        <p:spPr>
          <a:xfrm>
            <a:off x="404949" y="2160589"/>
            <a:ext cx="9601200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9999"/>
              <a:buChar char="►"/>
            </a:pPr>
            <a:r>
              <a:rPr lang="pl-PL" dirty="0"/>
              <a:t>Podsumowanie biznes planu, </a:t>
            </a:r>
            <a:endParaRPr dirty="0"/>
          </a:p>
          <a:p>
            <a:pPr marL="742950" lvl="1" indent="-2857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80000"/>
              <a:buChar char="►"/>
            </a:pPr>
            <a:r>
              <a:rPr lang="pl-PL" dirty="0"/>
              <a:t>które zainteresuje inwestora na tyle, że przeczyta on/a resztę dokumentu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79999"/>
              <a:buChar char="►"/>
            </a:pPr>
            <a:r>
              <a:rPr lang="pl-PL" dirty="0"/>
              <a:t>Opis technologii – zrozumiały dla nie-techników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79999"/>
              <a:buChar char="►"/>
            </a:pPr>
            <a:r>
              <a:rPr lang="pl-PL" dirty="0"/>
              <a:t>Dlaczego to przedsięwzięcie podbije rynek?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79999"/>
              <a:buChar char="►"/>
            </a:pPr>
            <a:r>
              <a:rPr lang="pl-PL" dirty="0"/>
              <a:t>Kto będzie klientem i dlaczego?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79999"/>
              <a:buChar char="►"/>
            </a:pPr>
            <a:r>
              <a:rPr lang="pl-PL" dirty="0"/>
              <a:t>Otoczenie konkurencyjne od lokalnego do globalnego</a:t>
            </a:r>
            <a:endParaRPr dirty="0"/>
          </a:p>
          <a:p>
            <a:pPr marL="742950" lvl="1" indent="-2857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80000"/>
              <a:buChar char="►"/>
            </a:pPr>
            <a:r>
              <a:rPr lang="pl-PL" dirty="0"/>
              <a:t>Jak to robią na świecie?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79999"/>
              <a:buChar char="►"/>
            </a:pPr>
            <a:r>
              <a:rPr lang="pl-PL" dirty="0"/>
              <a:t>Projekcje przy udokumentowanych założeniach</a:t>
            </a:r>
            <a:endParaRPr dirty="0"/>
          </a:p>
          <a:p>
            <a:pPr marL="742950" lvl="1" indent="-2857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80000"/>
              <a:buChar char="►"/>
            </a:pPr>
            <a:r>
              <a:rPr lang="pl-PL" dirty="0"/>
              <a:t> Odpowiedni poziom analizy – nie trzeba obliczać kosztów zbyt dokładnie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79999"/>
              <a:buChar char="►"/>
            </a:pPr>
            <a:r>
              <a:rPr lang="pl-PL" dirty="0"/>
              <a:t>Pokazanie struktury finansowania przy minimalnym możliwym zaangażowaniu kapitałowym inwestora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79999"/>
              <a:buChar char="►"/>
            </a:pPr>
            <a:r>
              <a:rPr lang="pl-PL" dirty="0"/>
              <a:t>Różne scenariusze rozwoju przedsiębiorstwa</a:t>
            </a:r>
            <a:endParaRPr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Google Shape;388;p26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pl-PL"/>
              <a:t>Due diligence </a:t>
            </a:r>
            <a:br>
              <a:rPr lang="pl-PL"/>
            </a:br>
            <a:endParaRPr/>
          </a:p>
        </p:txBody>
      </p:sp>
      <p:sp>
        <p:nvSpPr>
          <p:cNvPr id="389" name="Google Shape;389;p26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pl-PL" sz="2000" dirty="0"/>
              <a:t>Typy badania </a:t>
            </a:r>
            <a:r>
              <a:rPr lang="pl-PL" sz="2000" dirty="0" err="1"/>
              <a:t>due</a:t>
            </a:r>
            <a:r>
              <a:rPr lang="pl-PL" sz="2000" dirty="0"/>
              <a:t> </a:t>
            </a:r>
            <a:r>
              <a:rPr lang="pl-PL" sz="2000" dirty="0" err="1"/>
              <a:t>diligence</a:t>
            </a:r>
            <a:r>
              <a:rPr lang="pl-PL" sz="2000" dirty="0"/>
              <a:t>:</a:t>
            </a:r>
            <a:endParaRPr sz="2000"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►"/>
            </a:pPr>
            <a:r>
              <a:rPr lang="pl-PL" sz="2000" dirty="0"/>
              <a:t>komercyjne</a:t>
            </a:r>
            <a:endParaRPr sz="2000"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►"/>
            </a:pPr>
            <a:r>
              <a:rPr lang="pl-PL" sz="2000" dirty="0"/>
              <a:t>prawne</a:t>
            </a:r>
            <a:endParaRPr sz="2000"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►"/>
            </a:pPr>
            <a:r>
              <a:rPr lang="pl-PL" sz="2000" dirty="0"/>
              <a:t>operacyjne</a:t>
            </a:r>
            <a:endParaRPr sz="2000"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►"/>
            </a:pPr>
            <a:r>
              <a:rPr lang="pl-PL" sz="2000" dirty="0"/>
              <a:t>technologiczne i IP (prawa </a:t>
            </a:r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rPr lang="pl-PL" sz="2000" dirty="0"/>
              <a:t>własności intelektualnej)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►"/>
            </a:pPr>
            <a:r>
              <a:rPr lang="pl-PL" sz="2000" dirty="0"/>
              <a:t>finansowe i podatkowe</a:t>
            </a:r>
            <a:endParaRPr sz="2000"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►"/>
            </a:pPr>
            <a:r>
              <a:rPr lang="pl-PL" sz="2000" dirty="0"/>
              <a:t>inne</a:t>
            </a:r>
            <a:endParaRPr sz="2000" dirty="0"/>
          </a:p>
          <a:p>
            <a:pPr marL="342900" lvl="0" indent="-2413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endParaRPr sz="2000" dirty="0"/>
          </a:p>
        </p:txBody>
      </p:sp>
      <p:sp>
        <p:nvSpPr>
          <p:cNvPr id="390" name="Google Shape;390;p26"/>
          <p:cNvSpPr/>
          <p:nvPr/>
        </p:nvSpPr>
        <p:spPr>
          <a:xfrm>
            <a:off x="5577840" y="2482487"/>
            <a:ext cx="3959352" cy="256032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 cap="rnd" cmpd="sng">
            <a:solidFill>
              <a:srgbClr val="364A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l-PL" sz="1800" b="0" i="0" u="none" strike="noStrike" cap="none" dirty="0" err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Due</a:t>
            </a:r>
            <a:r>
              <a:rPr lang="pl-PL" sz="1800" b="0" i="0" u="none" strike="noStrike" cap="none" dirty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pl-PL" sz="1800" b="0" i="0" u="none" strike="noStrike" cap="none" dirty="0" err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diligence</a:t>
            </a:r>
            <a:r>
              <a:rPr lang="pl-PL" sz="1800" b="0" i="0" u="none" strike="noStrike" cap="none" dirty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endParaRPr sz="1800" b="0" i="0" u="none" strike="noStrike" cap="none" dirty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l-PL" sz="1800" b="0" i="0" u="none" strike="noStrike" cap="none" dirty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- </a:t>
            </a:r>
            <a:r>
              <a:rPr lang="pl-PL" sz="1800" dirty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c</a:t>
            </a:r>
            <a:r>
              <a:rPr lang="pl-PL" sz="1800" b="0" i="0" u="none" strike="noStrike" cap="none" dirty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ałościowa ocena działalności  przeprowadzona przez potencjalnego kupującego, głównie w celu ustalenia aktywów i zobowiązań i ocenienia potencjału komercyjnego.</a:t>
            </a:r>
            <a:endParaRPr sz="1800" b="0" i="0" u="none" strike="noStrike" cap="none" dirty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Google Shape;395;p27"/>
          <p:cNvSpPr txBox="1"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</a:pPr>
            <a:r>
              <a:rPr lang="pl-PL" dirty="0"/>
              <a:t>Umowa inwestycyjna VC </a:t>
            </a:r>
            <a:endParaRPr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Google Shape;401;p28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pl-PL" dirty="0"/>
              <a:t>Umowa – główne punkty</a:t>
            </a:r>
            <a:endParaRPr dirty="0"/>
          </a:p>
        </p:txBody>
      </p:sp>
      <p:sp>
        <p:nvSpPr>
          <p:cNvPr id="402" name="Google Shape;402;p28"/>
          <p:cNvSpPr txBox="1">
            <a:spLocks noGrp="1"/>
          </p:cNvSpPr>
          <p:nvPr>
            <p:ph type="body" idx="1"/>
          </p:nvPr>
        </p:nvSpPr>
        <p:spPr>
          <a:xfrm>
            <a:off x="326570" y="1559698"/>
            <a:ext cx="9522823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0000"/>
              <a:buChar char="►"/>
            </a:pPr>
            <a:r>
              <a:rPr lang="pl-PL" sz="2000" dirty="0"/>
              <a:t>Kwestie finansowe</a:t>
            </a:r>
            <a:endParaRPr sz="2000" dirty="0"/>
          </a:p>
          <a:p>
            <a:pPr marL="742950" lvl="1" indent="-2857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79999"/>
              <a:buChar char="►"/>
            </a:pPr>
            <a:r>
              <a:rPr lang="pl-PL" sz="1800" dirty="0"/>
              <a:t>Wielkość i etapy inwestowania</a:t>
            </a:r>
            <a:endParaRPr dirty="0"/>
          </a:p>
          <a:p>
            <a:pPr marL="742950" lvl="1" indent="-2857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79999"/>
              <a:buChar char="►"/>
            </a:pPr>
            <a:r>
              <a:rPr lang="pl-PL" sz="1800" dirty="0"/>
              <a:t>Struktura finansowania: kapitałowe i dłużne</a:t>
            </a:r>
            <a:endParaRPr sz="1800"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80000"/>
              <a:buChar char="►"/>
            </a:pPr>
            <a:r>
              <a:rPr lang="pl-PL" sz="2000" dirty="0"/>
              <a:t>Kwestie organizacyjne i prawne</a:t>
            </a:r>
            <a:endParaRPr sz="2000" dirty="0"/>
          </a:p>
          <a:p>
            <a:pPr marL="742950" lvl="1" indent="-2857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79999"/>
              <a:buChar char="►"/>
            </a:pPr>
            <a:r>
              <a:rPr lang="pl-PL" sz="1800" dirty="0"/>
              <a:t>Organizacyjna i prawna struktura firmy</a:t>
            </a:r>
            <a:endParaRPr sz="1800" dirty="0"/>
          </a:p>
          <a:p>
            <a:pPr marL="742950" lvl="1" indent="-2857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79999"/>
              <a:buChar char="►"/>
            </a:pPr>
            <a:r>
              <a:rPr lang="pl-PL" sz="1800" dirty="0"/>
              <a:t>Wkład rzeczowy</a:t>
            </a:r>
            <a:endParaRPr sz="1800" dirty="0"/>
          </a:p>
          <a:p>
            <a:pPr marL="742950" lvl="1" indent="-2857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79999"/>
              <a:buChar char="►"/>
            </a:pPr>
            <a:r>
              <a:rPr lang="pl-PL" sz="1800" dirty="0"/>
              <a:t>Klauzula </a:t>
            </a:r>
            <a:r>
              <a:rPr lang="pl-PL" sz="1800" dirty="0" err="1"/>
              <a:t>Liquidation</a:t>
            </a:r>
            <a:r>
              <a:rPr lang="pl-PL" sz="1800" dirty="0"/>
              <a:t> </a:t>
            </a:r>
            <a:r>
              <a:rPr lang="pl-PL" sz="1800" dirty="0" err="1"/>
              <a:t>Preference</a:t>
            </a:r>
            <a:endParaRPr sz="1800"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80000"/>
              <a:buChar char="►"/>
            </a:pPr>
            <a:r>
              <a:rPr lang="pl-PL" sz="2000" dirty="0"/>
              <a:t>Wyjaśnienie wzajemnych relacji pomiędzy obecnymi udziałowcami a inwestorami</a:t>
            </a:r>
            <a:endParaRPr sz="2000" dirty="0"/>
          </a:p>
          <a:p>
            <a:pPr marL="742950" lvl="1" indent="-2857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79999"/>
              <a:buChar char="►"/>
            </a:pPr>
            <a:r>
              <a:rPr lang="pl-PL" sz="1800" dirty="0"/>
              <a:t>Zarząd</a:t>
            </a:r>
            <a:endParaRPr sz="1800" dirty="0"/>
          </a:p>
          <a:p>
            <a:pPr marL="742950" lvl="1" indent="-2857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79999"/>
              <a:buChar char="►"/>
            </a:pPr>
            <a:r>
              <a:rPr lang="pl-PL" sz="1800" dirty="0"/>
              <a:t>Zarządzanie prawami do informacji</a:t>
            </a:r>
            <a:endParaRPr sz="1800"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80000"/>
              <a:buChar char="►"/>
            </a:pPr>
            <a:r>
              <a:rPr lang="pl-PL" sz="2000" dirty="0"/>
              <a:t>Parametry finansowe inwestycji i sposoby ich osiągnięcia</a:t>
            </a:r>
            <a:endParaRPr sz="20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p29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pl-PL" dirty="0"/>
              <a:t>Obszary szczególnego nadzoru  </a:t>
            </a:r>
            <a:br>
              <a:rPr lang="pl-PL" dirty="0"/>
            </a:br>
            <a:r>
              <a:rPr lang="pl-PL" sz="2800" dirty="0"/>
              <a:t>perspektywa inwestora VC</a:t>
            </a:r>
            <a:endParaRPr sz="2800" dirty="0"/>
          </a:p>
        </p:txBody>
      </p:sp>
      <p:sp>
        <p:nvSpPr>
          <p:cNvPr id="408" name="Google Shape;408;p29"/>
          <p:cNvSpPr txBox="1">
            <a:spLocks noGrp="1"/>
          </p:cNvSpPr>
          <p:nvPr>
            <p:ph type="body" idx="1"/>
          </p:nvPr>
        </p:nvSpPr>
        <p:spPr>
          <a:xfrm>
            <a:off x="235131" y="2160589"/>
            <a:ext cx="9548949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lang="pl-PL" dirty="0"/>
              <a:t>Wszelkie działania, które mogą wpłynąć na równowagę sił w firmie, w którą się inwestuje, w szczególności: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pl-PL" dirty="0"/>
              <a:t>zmiany w statucie firmy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pl-PL" dirty="0"/>
              <a:t>emisja nowych akcji lub obligacji zamiennych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pl-PL" dirty="0"/>
              <a:t>sprzedaż/fuzja firmy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pl-PL" dirty="0"/>
              <a:t>zobowiązania pozabilansowe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pl-PL" dirty="0"/>
              <a:t>realizacja strategii i roczne budżety operacyjne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pl-PL" dirty="0"/>
              <a:t>stosunki z innymi filiami właścicieli innej firmy (!)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pl-PL" dirty="0"/>
              <a:t>kredyty bankowe</a:t>
            </a:r>
            <a:endParaRPr dirty="0"/>
          </a:p>
          <a:p>
            <a:pPr marL="342900" lvl="0" indent="-25145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3"/>
          <p:cNvSpPr txBox="1">
            <a:spLocks noGrp="1"/>
          </p:cNvSpPr>
          <p:nvPr>
            <p:ph type="title"/>
          </p:nvPr>
        </p:nvSpPr>
        <p:spPr>
          <a:xfrm>
            <a:off x="639235" y="207221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</a:pPr>
            <a:r>
              <a:rPr lang="pl-PL" dirty="0"/>
              <a:t>Inwestorzy finansowi jako potencjalni partnerzy</a:t>
            </a:r>
            <a:endParaRPr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Google Shape;413;p30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pl-PL" dirty="0"/>
              <a:t>Inwestorzy VC  </a:t>
            </a:r>
            <a:br>
              <a:rPr lang="pl-PL" dirty="0"/>
            </a:br>
            <a:r>
              <a:rPr lang="pl-PL" sz="2800" dirty="0"/>
              <a:t>działania w zakresie wartości dodanej</a:t>
            </a:r>
            <a:endParaRPr dirty="0"/>
          </a:p>
        </p:txBody>
      </p:sp>
      <p:sp>
        <p:nvSpPr>
          <p:cNvPr id="414" name="Google Shape;414;p30"/>
          <p:cNvSpPr txBox="1">
            <a:spLocks noGrp="1"/>
          </p:cNvSpPr>
          <p:nvPr>
            <p:ph type="body" idx="1"/>
          </p:nvPr>
        </p:nvSpPr>
        <p:spPr>
          <a:xfrm>
            <a:off x="339633" y="2160589"/>
            <a:ext cx="9993087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9999"/>
              <a:buChar char="►"/>
            </a:pPr>
            <a:r>
              <a:rPr lang="pl-PL" dirty="0"/>
              <a:t>Inwestorzy </a:t>
            </a:r>
            <a:r>
              <a:rPr lang="pl-PL" dirty="0" err="1"/>
              <a:t>hands-on</a:t>
            </a:r>
            <a:r>
              <a:rPr lang="pl-PL" dirty="0"/>
              <a:t> a </a:t>
            </a:r>
            <a:r>
              <a:rPr lang="pl-PL" dirty="0" err="1"/>
              <a:t>hands</a:t>
            </a:r>
            <a:r>
              <a:rPr lang="pl-PL" dirty="0"/>
              <a:t>-off  </a:t>
            </a:r>
            <a:endParaRPr dirty="0"/>
          </a:p>
          <a:p>
            <a:pPr marL="742950" lvl="1" indent="-2857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80000"/>
              <a:buChar char="►"/>
            </a:pPr>
            <a:r>
              <a:rPr lang="pl-PL" dirty="0"/>
              <a:t>inwestorzy </a:t>
            </a:r>
            <a:r>
              <a:rPr lang="pl-PL" dirty="0" err="1"/>
              <a:t>hands-on</a:t>
            </a:r>
            <a:r>
              <a:rPr lang="pl-PL" dirty="0"/>
              <a:t> wnoszą swoje umiejętności, doświadczenie, wiedzę i kontakty do biznesu, a który inwestują</a:t>
            </a:r>
            <a:endParaRPr dirty="0"/>
          </a:p>
          <a:p>
            <a:pPr marL="742950" lvl="1" indent="-2857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80000"/>
              <a:buChar char="►"/>
            </a:pPr>
            <a:r>
              <a:rPr lang="pl-PL" dirty="0"/>
              <a:t>inwestorzy </a:t>
            </a:r>
            <a:r>
              <a:rPr lang="pl-PL" dirty="0" err="1"/>
              <a:t>hands</a:t>
            </a:r>
            <a:r>
              <a:rPr lang="pl-PL" dirty="0"/>
              <a:t>-off koncentrują się głównie na stronie finansowej inwestycji, nie oferują wiele wsparcia dla firm w portfolio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79999"/>
              <a:buChar char="►"/>
            </a:pPr>
            <a:r>
              <a:rPr lang="pl-PL" dirty="0"/>
              <a:t>Główne obszary wsparcia</a:t>
            </a:r>
            <a:endParaRPr dirty="0"/>
          </a:p>
          <a:p>
            <a:pPr marL="742950" lvl="1" indent="-2857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80000"/>
              <a:buChar char="►"/>
            </a:pPr>
            <a:r>
              <a:rPr lang="pl-PL" dirty="0"/>
              <a:t>Anioły biznesu – głownie inwestorzy </a:t>
            </a:r>
            <a:r>
              <a:rPr lang="pl-PL" dirty="0" err="1"/>
              <a:t>hands-on</a:t>
            </a:r>
            <a:endParaRPr dirty="0"/>
          </a:p>
          <a:p>
            <a:pPr marL="1143000" lvl="2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80000"/>
              <a:buChar char="►"/>
            </a:pPr>
            <a:r>
              <a:rPr lang="pl-PL" dirty="0"/>
              <a:t>wspierają doświadczeniem w branży, kontaktami w biznesie, doświadczeniem w zakresie rozwijania firmy, itp. </a:t>
            </a:r>
            <a:endParaRPr dirty="0"/>
          </a:p>
          <a:p>
            <a:pPr marL="742950" lvl="1" indent="-2857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80000"/>
              <a:buChar char="►"/>
            </a:pPr>
            <a:r>
              <a:rPr lang="pl-PL" dirty="0"/>
              <a:t>Fundusze VC – różne strategie</a:t>
            </a:r>
            <a:endParaRPr dirty="0"/>
          </a:p>
          <a:p>
            <a:pPr marL="1143000" lvl="2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80000"/>
              <a:buChar char="►"/>
            </a:pPr>
            <a:r>
              <a:rPr lang="pl-PL" dirty="0"/>
              <a:t>doradztwo prawne </a:t>
            </a:r>
            <a:endParaRPr dirty="0"/>
          </a:p>
          <a:p>
            <a:pPr marL="1143000" lvl="2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80000"/>
              <a:buChar char="►"/>
            </a:pPr>
            <a:r>
              <a:rPr lang="pl-PL" dirty="0"/>
              <a:t>doradztwo księgowe</a:t>
            </a:r>
            <a:endParaRPr dirty="0"/>
          </a:p>
          <a:p>
            <a:pPr marL="1143000" lvl="2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80000"/>
              <a:buChar char="►"/>
            </a:pPr>
            <a:r>
              <a:rPr lang="pl-PL" dirty="0"/>
              <a:t>zarządzanie ogólne</a:t>
            </a:r>
            <a:endParaRPr dirty="0"/>
          </a:p>
          <a:p>
            <a:pPr marL="742950" lvl="1" indent="-210566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80000"/>
              <a:buNone/>
            </a:pPr>
            <a:endParaRPr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Google Shape;419;p31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pl-PL" dirty="0"/>
              <a:t>Opcje wycofywania się z inwestycji VC </a:t>
            </a:r>
            <a:endParaRPr dirty="0"/>
          </a:p>
        </p:txBody>
      </p:sp>
      <p:sp>
        <p:nvSpPr>
          <p:cNvPr id="420" name="Google Shape;420;p31"/>
          <p:cNvSpPr txBox="1">
            <a:spLocks noGrp="1"/>
          </p:cNvSpPr>
          <p:nvPr>
            <p:ph type="body" idx="1"/>
          </p:nvPr>
        </p:nvSpPr>
        <p:spPr>
          <a:xfrm>
            <a:off x="346844" y="2016897"/>
            <a:ext cx="5390980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9999"/>
              <a:buChar char="►"/>
            </a:pPr>
            <a:r>
              <a:rPr lang="pl-PL" dirty="0"/>
              <a:t>Sprzedaż</a:t>
            </a:r>
            <a:endParaRPr dirty="0"/>
          </a:p>
          <a:p>
            <a:pPr marL="742950" lvl="1" indent="-2857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80000"/>
              <a:buChar char="►"/>
            </a:pPr>
            <a:r>
              <a:rPr lang="pl-PL" dirty="0"/>
              <a:t>Sprzedaż innej firmie; zwykle z tej samej/podobnej branży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79999"/>
              <a:buChar char="►"/>
            </a:pPr>
            <a:r>
              <a:rPr lang="pl-PL" dirty="0"/>
              <a:t>Sprzedaż innej firmie </a:t>
            </a:r>
            <a:r>
              <a:rPr lang="pl-PL" dirty="0" err="1"/>
              <a:t>private</a:t>
            </a:r>
            <a:r>
              <a:rPr lang="pl-PL" dirty="0"/>
              <a:t> equity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79999"/>
              <a:buChar char="►"/>
            </a:pPr>
            <a:r>
              <a:rPr lang="pl-PL" dirty="0"/>
              <a:t>Pierwsza oferta publiczna (IPO)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79999"/>
              <a:buChar char="►"/>
            </a:pPr>
            <a:r>
              <a:rPr lang="pl-PL" dirty="0"/>
              <a:t>Sprzedaż instytucji finansowej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79999"/>
              <a:buChar char="►"/>
            </a:pPr>
            <a:r>
              <a:rPr lang="pl-PL" dirty="0"/>
              <a:t>Odkupienie przez zarząd/właściciela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79999"/>
              <a:buChar char="►"/>
            </a:pPr>
            <a:r>
              <a:rPr lang="pl-PL" dirty="0"/>
              <a:t>Spłata udziałów/kredytów preferencyjnych lub finansowania typu ‚</a:t>
            </a:r>
            <a:r>
              <a:rPr lang="pl-PL" dirty="0" err="1"/>
              <a:t>mezzanine</a:t>
            </a:r>
            <a:r>
              <a:rPr lang="pl-PL" dirty="0"/>
              <a:t>’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79999"/>
              <a:buChar char="►"/>
            </a:pPr>
            <a:r>
              <a:rPr lang="pl-PL" dirty="0"/>
              <a:t>Odpis</a:t>
            </a:r>
            <a:endParaRPr dirty="0"/>
          </a:p>
          <a:p>
            <a:pPr marL="742950" lvl="1" indent="-2857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80000"/>
              <a:buChar char="►"/>
            </a:pPr>
            <a:r>
              <a:rPr lang="pl-PL" dirty="0"/>
              <a:t>Zwykle w przypadku niepowodzenia firmy</a:t>
            </a:r>
            <a:endParaRPr dirty="0"/>
          </a:p>
          <a:p>
            <a:pPr marL="342900" lvl="0" indent="-258318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79999"/>
              <a:buNone/>
            </a:pPr>
            <a:endParaRPr dirty="0"/>
          </a:p>
        </p:txBody>
      </p:sp>
      <p:sp>
        <p:nvSpPr>
          <p:cNvPr id="421" name="Google Shape;421;p31"/>
          <p:cNvSpPr txBox="1"/>
          <p:nvPr/>
        </p:nvSpPr>
        <p:spPr>
          <a:xfrm>
            <a:off x="7141465" y="6041362"/>
            <a:ext cx="4446924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pl-PL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Source: Central and Eastern Europe Statistics, Invest Europe, 2019</a:t>
            </a: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22" name="Google Shape;422;p3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771341" y="1635261"/>
            <a:ext cx="5510931" cy="4471416"/>
          </a:xfrm>
          <a:prstGeom prst="rect">
            <a:avLst/>
          </a:prstGeom>
          <a:noFill/>
          <a:ln>
            <a:noFill/>
          </a:ln>
        </p:spPr>
      </p:pic>
      <p:sp>
        <p:nvSpPr>
          <p:cNvPr id="423" name="Google Shape;423;p31"/>
          <p:cNvSpPr txBox="1"/>
          <p:nvPr/>
        </p:nvSpPr>
        <p:spPr>
          <a:xfrm>
            <a:off x="6372232" y="1298176"/>
            <a:ext cx="4446924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pl-PL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Divestment structure in Central and Eastern Europe</a:t>
            </a: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Google Shape;428;gd0874396ff_0_10"/>
          <p:cNvSpPr txBox="1">
            <a:spLocks noGrp="1"/>
          </p:cNvSpPr>
          <p:nvPr>
            <p:ph type="subTitle" idx="1"/>
          </p:nvPr>
        </p:nvSpPr>
        <p:spPr>
          <a:xfrm>
            <a:off x="1349124" y="4192148"/>
            <a:ext cx="7767000" cy="196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557"/>
              <a:buNone/>
            </a:pPr>
            <a:r>
              <a:rPr lang="pl-PL" dirty="0"/>
              <a:t>Tydzień szkoleniowy 3</a:t>
            </a:r>
            <a:endParaRPr dirty="0"/>
          </a:p>
          <a:p>
            <a:pPr marL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557"/>
              <a:buNone/>
            </a:pPr>
            <a:r>
              <a:rPr lang="pl-PL" dirty="0"/>
              <a:t>Łódź, Polska (online)</a:t>
            </a:r>
            <a:endParaRPr dirty="0"/>
          </a:p>
          <a:p>
            <a:pPr marL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557"/>
              <a:buNone/>
            </a:pPr>
            <a:endParaRPr dirty="0"/>
          </a:p>
          <a:p>
            <a:pPr marL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557"/>
              <a:buNone/>
            </a:pPr>
            <a:r>
              <a:rPr lang="pl-PL" dirty="0"/>
              <a:t>Dr Paweł Głodek</a:t>
            </a:r>
            <a:endParaRPr dirty="0"/>
          </a:p>
          <a:p>
            <a:pPr marL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557"/>
              <a:buNone/>
            </a:pPr>
            <a:r>
              <a:rPr lang="pl-PL" dirty="0"/>
              <a:t>Wydział Zarządzania, Uniwersytet Łódzki</a:t>
            </a:r>
            <a:endParaRPr dirty="0"/>
          </a:p>
        </p:txBody>
      </p:sp>
      <p:sp>
        <p:nvSpPr>
          <p:cNvPr id="429" name="Google Shape;429;gd0874396ff_0_10"/>
          <p:cNvSpPr txBox="1"/>
          <p:nvPr/>
        </p:nvSpPr>
        <p:spPr>
          <a:xfrm>
            <a:off x="664749" y="1953491"/>
            <a:ext cx="9135600" cy="223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55000" lnSpcReduction="20000"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rebuchet MS"/>
              <a:buNone/>
            </a:pPr>
            <a:r>
              <a:rPr lang="pl-PL" sz="7200" b="0" i="0" u="none" strike="noStrike" cap="none" dirty="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Łączenie inwestorów, </a:t>
            </a:r>
            <a:br>
              <a:rPr lang="pl-PL" sz="7200" b="0" i="0" u="none" strike="noStrike" cap="none" dirty="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pl-PL" sz="7200" b="0" i="0" u="none" strike="noStrike" cap="none" dirty="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Aniołów Biznesu z </a:t>
            </a:r>
            <a:br>
              <a:rPr lang="pl-PL" sz="7200" b="0" i="0" u="none" strike="noStrike" cap="none" dirty="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pl-PL" sz="7200" b="0" i="0" u="none" strike="noStrike" cap="none" dirty="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cyfrowymi &amp; odpowiedzialnymi start-</a:t>
            </a:r>
            <a:r>
              <a:rPr lang="pl-PL" sz="72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up’ami</a:t>
            </a:r>
            <a:endParaRPr sz="8000" b="1" i="0" u="none" strike="noStrike" cap="none" dirty="0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4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pl-PL" dirty="0"/>
              <a:t>Cyfrowe &amp; Odpowiedzialne Startupy</a:t>
            </a:r>
            <a:br>
              <a:rPr lang="pl-PL" dirty="0"/>
            </a:br>
            <a:r>
              <a:rPr lang="pl-PL" sz="2800" dirty="0"/>
              <a:t>Inwestorzy finansowi jako potencjalni partnerzy</a:t>
            </a:r>
            <a:endParaRPr dirty="0"/>
          </a:p>
        </p:txBody>
      </p:sp>
      <p:pic>
        <p:nvPicPr>
          <p:cNvPr id="179" name="Google Shape;179;p4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3857644" y="2929557"/>
            <a:ext cx="3048425" cy="1400370"/>
          </a:xfrm>
          <a:prstGeom prst="rect">
            <a:avLst/>
          </a:prstGeom>
          <a:noFill/>
          <a:ln>
            <a:noFill/>
          </a:ln>
        </p:spPr>
      </p:pic>
      <p:sp>
        <p:nvSpPr>
          <p:cNvPr id="180" name="Google Shape;180;p4"/>
          <p:cNvSpPr/>
          <p:nvPr/>
        </p:nvSpPr>
        <p:spPr>
          <a:xfrm>
            <a:off x="677334" y="1930399"/>
            <a:ext cx="3080849" cy="374281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 cap="rnd" cmpd="sng">
            <a:solidFill>
              <a:srgbClr val="364A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l-PL" sz="1800" b="0" i="0" u="none" strike="noStrike" cap="none" dirty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Cyfrowe &amp; Odpowiedzialne Startupy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l-PL" sz="1800" b="0" i="0" u="none" strike="noStrike" cap="none" dirty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Wnoszą: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rebuchet MS"/>
              <a:buChar char="-"/>
            </a:pPr>
            <a:r>
              <a:rPr lang="pl-PL" sz="1800" dirty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nowe pomysły na</a:t>
            </a:r>
            <a:r>
              <a:rPr lang="pl-PL" sz="1800" b="0" i="0" u="none" strike="noStrike" cap="none" dirty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 produkt </a:t>
            </a:r>
            <a:endParaRPr sz="1800" b="0" i="0" u="none" strike="noStrike" cap="none" dirty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rebuchet MS"/>
              <a:buChar char="-"/>
            </a:pPr>
            <a:r>
              <a:rPr lang="pl-PL" sz="1800" b="0" i="0" u="none" strike="noStrike" cap="none" dirty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technologie</a:t>
            </a:r>
            <a:endParaRPr sz="1800" b="0" i="0" u="none" strike="noStrike" cap="none" dirty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l-PL" sz="1800" dirty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Potrzebują</a:t>
            </a:r>
            <a:r>
              <a:rPr lang="pl-PL" sz="1800" b="0" i="0" u="none" strike="noStrike" cap="none" dirty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: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rebuchet MS"/>
              <a:buChar char="-"/>
            </a:pPr>
            <a:r>
              <a:rPr lang="pl-PL" sz="1800" b="0" i="0" u="none" strike="noStrike" cap="none" dirty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środków na rozwój firmy i produktów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rebuchet MS"/>
              <a:buChar char="-"/>
            </a:pPr>
            <a:r>
              <a:rPr lang="pl-PL" sz="1800" b="0" i="0" u="none" strike="noStrike" cap="none" dirty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doświadczenia branżowego i biznesowego</a:t>
            </a:r>
            <a:endParaRPr sz="1800" b="0" i="0" u="none" strike="noStrike" cap="none" dirty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81" name="Google Shape;181;p4"/>
          <p:cNvSpPr/>
          <p:nvPr/>
        </p:nvSpPr>
        <p:spPr>
          <a:xfrm>
            <a:off x="6906069" y="1930399"/>
            <a:ext cx="3216339" cy="392962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 cap="rnd" cmpd="sng">
            <a:solidFill>
              <a:srgbClr val="364A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l-PL" sz="1800" b="0" i="0" u="none" strike="noStrike" cap="none" dirty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Inwestorzy</a:t>
            </a:r>
            <a:endParaRPr sz="1800" b="0" i="0" u="none" strike="noStrike" cap="none" dirty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l-PL" sz="1800" dirty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Wnoszą</a:t>
            </a:r>
            <a:r>
              <a:rPr lang="pl-PL" sz="1800" b="0" i="0" u="none" strike="noStrike" cap="none" dirty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: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rebuchet MS"/>
              <a:buChar char="-"/>
            </a:pPr>
            <a:r>
              <a:rPr lang="pl-PL" sz="1800" b="0" i="0" u="none" strike="noStrike" cap="none" dirty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pieniądze</a:t>
            </a:r>
            <a:endParaRPr sz="1800" b="0" i="0" u="none" strike="noStrike" cap="none" dirty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rebuchet MS"/>
              <a:buChar char="-"/>
            </a:pPr>
            <a:r>
              <a:rPr lang="pl-PL" sz="1800" dirty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d</a:t>
            </a:r>
            <a:r>
              <a:rPr lang="pl-PL" sz="1800" b="0" i="0" u="none" strike="noStrike" cap="none" dirty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oświadczenie branżowe/</a:t>
            </a:r>
            <a:br>
              <a:rPr lang="pl-PL" sz="1800" b="0" i="0" u="none" strike="noStrike" cap="none" dirty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pl-PL" sz="1800" b="0" i="0" u="none" strike="noStrike" cap="none" dirty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wiedzę zarządczą</a:t>
            </a:r>
            <a:endParaRPr sz="1800" b="0" i="0" u="none" strike="noStrike" cap="none" dirty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l-PL" sz="1800" dirty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Potrzebują</a:t>
            </a:r>
            <a:r>
              <a:rPr lang="pl-PL" sz="1800" b="0" i="0" u="none" strike="noStrike" cap="none" dirty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: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rebuchet MS"/>
              <a:buChar char="-"/>
            </a:pPr>
            <a:r>
              <a:rPr lang="pl-PL" sz="1800" b="0" i="0" u="none" strike="noStrike" cap="none" dirty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świeżych pomysłów biznesowych</a:t>
            </a:r>
            <a:endParaRPr sz="1800" b="0" i="0" u="none" strike="noStrike" cap="none" dirty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rebuchet MS"/>
              <a:buChar char="-"/>
            </a:pPr>
            <a:r>
              <a:rPr lang="pl-PL" sz="1800" dirty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propozycji biznesowych z potencjałem rozwojowym</a:t>
            </a:r>
            <a:endParaRPr sz="1800" b="0" i="0" u="none" strike="noStrike" cap="none" dirty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2857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2857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5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pl-PL" dirty="0"/>
              <a:t>Czego poszukuje inwestor? </a:t>
            </a:r>
            <a:br>
              <a:rPr lang="pl-PL" dirty="0"/>
            </a:br>
            <a:r>
              <a:rPr lang="pl-PL" sz="2800" dirty="0"/>
              <a:t>- poszukiwane parametry projektu</a:t>
            </a:r>
            <a:endParaRPr sz="2800" dirty="0"/>
          </a:p>
        </p:txBody>
      </p:sp>
      <p:sp>
        <p:nvSpPr>
          <p:cNvPr id="187" name="Google Shape;187;p5"/>
          <p:cNvSpPr txBox="1">
            <a:spLocks noGrp="1"/>
          </p:cNvSpPr>
          <p:nvPr>
            <p:ph type="body" idx="1"/>
          </p:nvPr>
        </p:nvSpPr>
        <p:spPr>
          <a:xfrm>
            <a:off x="323850" y="2160589"/>
            <a:ext cx="10020300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pl-PL" dirty="0"/>
              <a:t>Stopa zwrotu powyżej 20-25% rocznie, a dla nowych projektów 60-90% rocznie (różne preferencje inwestorów)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pl-PL" dirty="0"/>
              <a:t>Mile widziana jest kombinacja instrumentów kapitałowych i dłużnych</a:t>
            </a:r>
            <a:endParaRPr dirty="0"/>
          </a:p>
          <a:p>
            <a:pPr marL="742950" lvl="1" indent="-2857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Char char="►"/>
            </a:pPr>
            <a:r>
              <a:rPr lang="pl-PL" dirty="0"/>
              <a:t>Instrumenty kapitałowe – szansa na zwrot z inwestycji wyższy od przeciętnego</a:t>
            </a:r>
          </a:p>
          <a:p>
            <a:pPr marL="742950" lvl="1" indent="-2857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Char char="►"/>
            </a:pPr>
            <a:r>
              <a:rPr lang="pl-PL" dirty="0"/>
              <a:t>Instrumenty dłużne – ochrona ryzyka</a:t>
            </a:r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pl-PL" dirty="0"/>
              <a:t>Finansowanie w transzach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pl-PL" dirty="0"/>
              <a:t>Możliwa kontrola nad realizacją projektu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pl-PL" dirty="0"/>
              <a:t>Optymalna inwestycja</a:t>
            </a:r>
            <a:endParaRPr dirty="0"/>
          </a:p>
          <a:p>
            <a:pPr marL="742950" lvl="1" indent="-2857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Char char="►"/>
            </a:pPr>
            <a:r>
              <a:rPr lang="pl-PL" dirty="0"/>
              <a:t>Inwestorzy określają minimalną i maksymalną kwotę swojego zaangażowania kapitałowego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pl-PL" dirty="0"/>
              <a:t>Branża projektu odpowiadająca preferencjom inwestora</a:t>
            </a: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6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9571566" cy="1657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rebuchet MS"/>
              <a:buNone/>
            </a:pPr>
            <a:r>
              <a:rPr lang="pl-PL" dirty="0"/>
              <a:t/>
            </a:r>
            <a:br>
              <a:rPr lang="pl-PL" dirty="0"/>
            </a:br>
            <a:r>
              <a:rPr lang="pl-PL" dirty="0"/>
              <a:t>Kryteria oceny projektu – perspektywa kapitałowa (VC-venture </a:t>
            </a:r>
            <a:r>
              <a:rPr lang="pl-PL" dirty="0" err="1"/>
              <a:t>capital</a:t>
            </a:r>
            <a:r>
              <a:rPr lang="pl-PL" dirty="0"/>
              <a:t>)</a:t>
            </a:r>
            <a:endParaRPr dirty="0"/>
          </a:p>
        </p:txBody>
      </p:sp>
      <p:sp>
        <p:nvSpPr>
          <p:cNvPr id="193" name="Google Shape;193;p6"/>
          <p:cNvSpPr txBox="1">
            <a:spLocks noGrp="1"/>
          </p:cNvSpPr>
          <p:nvPr>
            <p:ph type="body" idx="1"/>
          </p:nvPr>
        </p:nvSpPr>
        <p:spPr>
          <a:xfrm>
            <a:off x="582084" y="2655889"/>
            <a:ext cx="8596668" cy="29829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20"/>
              <a:buChar char="►"/>
            </a:pPr>
            <a:r>
              <a:rPr lang="pl-PL" sz="2400" dirty="0"/>
              <a:t>Potencjał komercjalizacji oferty rynkowej</a:t>
            </a:r>
            <a:endParaRPr sz="2400"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Char char="►"/>
            </a:pPr>
            <a:r>
              <a:rPr lang="pl-PL" sz="2400" dirty="0"/>
              <a:t>Potencjał wzrostu i poziom rozwoju projektu</a:t>
            </a:r>
            <a:endParaRPr sz="2400"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Char char="►"/>
            </a:pPr>
            <a:r>
              <a:rPr lang="pl-PL" sz="2400" dirty="0"/>
              <a:t>Jakość i doświadczenie zespołu projektowego</a:t>
            </a:r>
            <a:endParaRPr sz="2400"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Char char="►"/>
            </a:pPr>
            <a:r>
              <a:rPr lang="pl-PL" sz="2400" dirty="0"/>
              <a:t>Ochrona praw własności intelektualnej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Char char="►"/>
            </a:pPr>
            <a:r>
              <a:rPr lang="pl-PL" sz="2400" dirty="0"/>
              <a:t>Orientacja rynkowa</a:t>
            </a:r>
            <a:endParaRPr sz="2400" dirty="0"/>
          </a:p>
          <a:p>
            <a:pPr marL="342900" lvl="0" indent="-22098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None/>
            </a:pPr>
            <a:endParaRPr sz="2400" dirty="0"/>
          </a:p>
          <a:p>
            <a:pPr marL="342900" lvl="0" indent="-22098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None/>
            </a:pPr>
            <a:endParaRPr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7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pl-PL" dirty="0"/>
              <a:t>Metodologia </a:t>
            </a:r>
            <a:r>
              <a:rPr lang="pl-PL" dirty="0" err="1"/>
              <a:t>Quick</a:t>
            </a:r>
            <a:r>
              <a:rPr lang="pl-PL" dirty="0"/>
              <a:t> </a:t>
            </a:r>
            <a:r>
              <a:rPr lang="pl-PL" dirty="0" err="1"/>
              <a:t>Look</a:t>
            </a:r>
            <a:r>
              <a:rPr lang="pl-PL" baseline="30000" dirty="0"/>
              <a:t>™</a:t>
            </a:r>
            <a:r>
              <a:rPr lang="pl-PL" dirty="0"/>
              <a:t> </a:t>
            </a:r>
            <a:endParaRPr dirty="0"/>
          </a:p>
        </p:txBody>
      </p:sp>
      <p:sp>
        <p:nvSpPr>
          <p:cNvPr id="199" name="Google Shape;199;p7"/>
          <p:cNvSpPr txBox="1">
            <a:spLocks noGrp="1"/>
          </p:cNvSpPr>
          <p:nvPr>
            <p:ph type="body" idx="1"/>
          </p:nvPr>
        </p:nvSpPr>
        <p:spPr>
          <a:xfrm>
            <a:off x="266700" y="2160589"/>
            <a:ext cx="10039350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pl-PL" dirty="0"/>
              <a:t>Stworzona przez IC</a:t>
            </a:r>
            <a:r>
              <a:rPr lang="pl-PL" baseline="30000" dirty="0"/>
              <a:t>2</a:t>
            </a:r>
            <a:r>
              <a:rPr lang="pl-PL" dirty="0"/>
              <a:t> na Uniwersytecie Teksańskim, przekazana i udostępniana przez Uniwersytet Łódzki</a:t>
            </a:r>
            <a:endParaRPr lang="en-US"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pl-PL" dirty="0"/>
              <a:t>Celem </a:t>
            </a:r>
            <a:r>
              <a:rPr lang="en-US" dirty="0" err="1"/>
              <a:t>metodolog</a:t>
            </a:r>
            <a:r>
              <a:rPr lang="pl-PL" dirty="0"/>
              <a:t>ii jest szybka ocena potencjału rynku/komercjalizacji danej innowacji/technologii</a:t>
            </a:r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pl-PL" dirty="0"/>
              <a:t>Etapy wymagane dla realizacji procesu </a:t>
            </a:r>
            <a:r>
              <a:rPr lang="pl-PL" dirty="0" err="1"/>
              <a:t>Quicklook</a:t>
            </a:r>
            <a:r>
              <a:rPr lang="pl-PL" dirty="0"/>
              <a:t>:</a:t>
            </a:r>
            <a:endParaRPr dirty="0"/>
          </a:p>
          <a:p>
            <a:pPr marL="742950" lvl="1" indent="-2857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Char char="►"/>
            </a:pPr>
            <a:r>
              <a:rPr lang="pl-PL" sz="1800" dirty="0"/>
              <a:t>Określenie potencjalnych zastosowań i rynków dla potrzeb wiedzy naukowej i technologii.</a:t>
            </a:r>
            <a:endParaRPr sz="1800" dirty="0"/>
          </a:p>
          <a:p>
            <a:pPr marL="742950" lvl="1" indent="-2857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Char char="►"/>
            </a:pPr>
            <a:r>
              <a:rPr lang="pl-PL" sz="1800" dirty="0"/>
              <a:t>Ustalenie potencjalnych użytkowników, dystrybutorów i licencjobiorców.</a:t>
            </a:r>
            <a:endParaRPr sz="1800" dirty="0"/>
          </a:p>
          <a:p>
            <a:pPr marL="742950" lvl="1" indent="-2857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Char char="►"/>
            </a:pPr>
            <a:r>
              <a:rPr lang="pl-PL" sz="1800" dirty="0"/>
              <a:t>Skontaktowanie się z ekspertami i firmami w celu przeanalizowania możliwości zastosowania technologii i rynków powiązanych.</a:t>
            </a:r>
            <a:endParaRPr sz="1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8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pl-PL" dirty="0"/>
              <a:t>Metodologia </a:t>
            </a:r>
            <a:r>
              <a:rPr lang="pl-PL" dirty="0" err="1"/>
              <a:t>Quick</a:t>
            </a:r>
            <a:r>
              <a:rPr lang="pl-PL" dirty="0"/>
              <a:t> </a:t>
            </a:r>
            <a:r>
              <a:rPr lang="pl-PL" dirty="0" err="1"/>
              <a:t>Look</a:t>
            </a:r>
            <a:r>
              <a:rPr lang="pl-PL" baseline="30000" dirty="0"/>
              <a:t>™</a:t>
            </a:r>
            <a:r>
              <a:rPr lang="pl-PL" dirty="0"/>
              <a:t> </a:t>
            </a:r>
            <a:endParaRPr dirty="0"/>
          </a:p>
        </p:txBody>
      </p:sp>
      <p:sp>
        <p:nvSpPr>
          <p:cNvPr id="205" name="Google Shape;205;p8"/>
          <p:cNvSpPr txBox="1">
            <a:spLocks noGrp="1"/>
          </p:cNvSpPr>
          <p:nvPr>
            <p:ph type="body" idx="1"/>
          </p:nvPr>
        </p:nvSpPr>
        <p:spPr>
          <a:xfrm>
            <a:off x="182879" y="1428750"/>
            <a:ext cx="10894423" cy="4612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9999"/>
              <a:buChar char="►"/>
            </a:pPr>
            <a:r>
              <a:rPr lang="pl-PL" sz="1500" dirty="0"/>
              <a:t>Pytania zadawane w czasie oceny (ważne również przy ocenie projektu przez inwestora)</a:t>
            </a:r>
            <a:endParaRPr sz="1500" dirty="0"/>
          </a:p>
          <a:p>
            <a:pPr marL="742950" lvl="1" indent="-2857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80000"/>
              <a:buChar char="►"/>
            </a:pPr>
            <a:r>
              <a:rPr lang="pl-PL" sz="1500" dirty="0"/>
              <a:t>Jakie produkty, usługi lub procesy można stworzyć na podstawie wiedzy lub technologii?</a:t>
            </a:r>
            <a:endParaRPr sz="1500" dirty="0"/>
          </a:p>
          <a:p>
            <a:pPr marL="742950" lvl="1" indent="-2857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80000"/>
              <a:buChar char="►"/>
            </a:pPr>
            <a:r>
              <a:rPr lang="pl-PL" sz="1500" dirty="0"/>
              <a:t>Jakich korzyści poszukują potencjalni klienci w technologii? Dlaczego?</a:t>
            </a:r>
            <a:endParaRPr sz="1500" dirty="0"/>
          </a:p>
          <a:p>
            <a:pPr marL="742950" lvl="1" indent="-2857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80000"/>
              <a:buChar char="►"/>
            </a:pPr>
            <a:r>
              <a:rPr lang="pl-PL" sz="1500" dirty="0"/>
              <a:t>Jaka jest szacowana wielkość potencjalnych rynków w liczbach zakupionych jednostek  pomnożonych przez przeciętną cenę sprzedaży w kolejnych trzech latach? ‚Najlepsze oszacowanie’ wystarczy w tym momencie, ponieważ próbujemy określić rząd wielkości możliwych przychodów.</a:t>
            </a:r>
            <a:endParaRPr sz="1500" dirty="0"/>
          </a:p>
          <a:p>
            <a:pPr marL="742950" lvl="1" indent="-2857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80000"/>
              <a:buChar char="►"/>
            </a:pPr>
            <a:r>
              <a:rPr lang="pl-PL" sz="1500" dirty="0"/>
              <a:t>Jaki jest poziom zainteresowania wyrażany przez respondentów? Są podekscytowani czy nie?</a:t>
            </a:r>
            <a:endParaRPr sz="1500" dirty="0"/>
          </a:p>
          <a:p>
            <a:pPr marL="742950" lvl="1" indent="-2857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80000"/>
              <a:buChar char="►"/>
            </a:pPr>
            <a:r>
              <a:rPr lang="pl-PL" sz="1500" dirty="0"/>
              <a:t>Jakie konkurencyjne technologie używane obecnie odpowiadają na potrzeby klientów?</a:t>
            </a:r>
            <a:endParaRPr sz="1500" dirty="0"/>
          </a:p>
          <a:p>
            <a:pPr marL="742950" lvl="1" indent="-2857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80000"/>
              <a:buChar char="►"/>
            </a:pPr>
            <a:r>
              <a:rPr lang="pl-PL" sz="1500" dirty="0"/>
              <a:t>Kto dziś używa lub dostarcza rozwiązań klientom? To mogą być potencjalni licencjobiorcy Twojej technologii.</a:t>
            </a:r>
            <a:endParaRPr sz="1500" dirty="0"/>
          </a:p>
          <a:p>
            <a:pPr marL="742950" lvl="1" indent="-2857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80000"/>
              <a:buChar char="►"/>
            </a:pPr>
            <a:r>
              <a:rPr lang="pl-PL" sz="1500" dirty="0"/>
              <a:t>Jaka jest możliwa do zademonstrowania i trwała przewaga Twojej technologii nad konkurencyjnymi alternatywami obecnymi dziś na rynku? Proszę oszacować ilościowo o ile ‚lepsze, szybsze lub tańsze’ jest Twoje rozwiązanie technologiczne od rozwiązań konkurencyjnych.</a:t>
            </a:r>
            <a:endParaRPr sz="1500" dirty="0"/>
          </a:p>
          <a:p>
            <a:pPr marL="742950" lvl="1" indent="-2857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80000"/>
              <a:buChar char="►"/>
            </a:pPr>
            <a:r>
              <a:rPr lang="pl-PL" sz="1500" dirty="0"/>
              <a:t>Czy są jakieś bariery w wejściu na rynek? Jeśli tak, jakie to bariery i jak można je pokonać?</a:t>
            </a:r>
            <a:endParaRPr sz="1500" dirty="0"/>
          </a:p>
          <a:p>
            <a:pPr marL="742950" lvl="1" indent="-2857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80000"/>
              <a:buChar char="►"/>
            </a:pPr>
            <a:r>
              <a:rPr lang="pl-PL" sz="1500" dirty="0"/>
              <a:t>Czy podczas wywiadów zidentyfikowałeś inne wyzwania dotyczące technologii lub rynku, takie jak kompatybilność z obecnie stosowanymi procesami i procedurami organizacyjnymi?</a:t>
            </a:r>
            <a:endParaRPr sz="15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9"/>
          <p:cNvSpPr txBox="1">
            <a:spLocks noGrp="1"/>
          </p:cNvSpPr>
          <p:nvPr>
            <p:ph type="title"/>
          </p:nvPr>
        </p:nvSpPr>
        <p:spPr>
          <a:xfrm>
            <a:off x="651210" y="2269793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</a:pPr>
            <a:r>
              <a:rPr lang="pl-PL" dirty="0"/>
              <a:t>Typy inwestorów kapitałowych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Blue Warm">
      <a:dk1>
        <a:srgbClr val="000000"/>
      </a:dk1>
      <a:lt1>
        <a:srgbClr val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3384</TotalTime>
  <Words>1665</Words>
  <Application>Microsoft Office PowerPoint</Application>
  <PresentationFormat>Niestandardowy</PresentationFormat>
  <Paragraphs>307</Paragraphs>
  <Slides>32</Slides>
  <Notes>32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32</vt:i4>
      </vt:variant>
    </vt:vector>
  </HeadingPairs>
  <TitlesOfParts>
    <vt:vector size="33" baseType="lpstr">
      <vt:lpstr>Faseta</vt:lpstr>
      <vt:lpstr>Slajd 1</vt:lpstr>
      <vt:lpstr>Plan prezentacji</vt:lpstr>
      <vt:lpstr>Inwestorzy finansowi jako potencjalni partnerzy</vt:lpstr>
      <vt:lpstr>Cyfrowe &amp; Odpowiedzialne Startupy Inwestorzy finansowi jako potencjalni partnerzy</vt:lpstr>
      <vt:lpstr>Czego poszukuje inwestor?  - poszukiwane parametry projektu</vt:lpstr>
      <vt:lpstr> Kryteria oceny projektu – perspektywa kapitałowa (VC-venture capital)</vt:lpstr>
      <vt:lpstr>Metodologia Quick Look™ </vt:lpstr>
      <vt:lpstr>Metodologia Quick Look™ </vt:lpstr>
      <vt:lpstr>Typy inwestorów kapitałowych</vt:lpstr>
      <vt:lpstr>Kapitał podwyższonego ryzyka (VC) –zróżnicowany sektor</vt:lpstr>
      <vt:lpstr>Venture Capital – kapitał podwyższonego ryzyka</vt:lpstr>
      <vt:lpstr>Anioły biznesu</vt:lpstr>
      <vt:lpstr>Dywersyfikacja Aniołów Biznesu</vt:lpstr>
      <vt:lpstr>Fundusze venture capital  Opis ogólny</vt:lpstr>
      <vt:lpstr>Typy funduszy venture capital</vt:lpstr>
      <vt:lpstr>Inwestycje PE/VC (private equity/venture capital) w Europie (mld €)</vt:lpstr>
      <vt:lpstr>Anioły biznesu a fundusze venture capital</vt:lpstr>
      <vt:lpstr>Anioły biznesu a fundusze  venture capital</vt:lpstr>
      <vt:lpstr>Firma jako inwestor -  korporacyjny venture capital (CVC)</vt:lpstr>
      <vt:lpstr>Anioły biznesu i fundusze venture capital – analizy przypadków</vt:lpstr>
      <vt:lpstr>Jak znaleźć inwestorów?</vt:lpstr>
      <vt:lpstr>Jak dobić targu z inwestorem?  Proces inwestycyjny</vt:lpstr>
      <vt:lpstr>Cykl życia inwestycji VC </vt:lpstr>
      <vt:lpstr>Projekt dla VC – co trzeba przygotować?</vt:lpstr>
      <vt:lpstr>Biznes plan dla VC Główne kwestie</vt:lpstr>
      <vt:lpstr>Due diligence  </vt:lpstr>
      <vt:lpstr>Umowa inwestycyjna VC </vt:lpstr>
      <vt:lpstr>Umowa – główne punkty</vt:lpstr>
      <vt:lpstr>Obszary szczególnego nadzoru   perspektywa inwestora VC</vt:lpstr>
      <vt:lpstr>Inwestorzy VC   działania w zakresie wartości dodanej</vt:lpstr>
      <vt:lpstr>Opcje wycofywania się z inwestycji VC </vt:lpstr>
      <vt:lpstr>Slajd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Bartek Kalinowski</dc:creator>
  <cp:lastModifiedBy>Łukasz Kielan</cp:lastModifiedBy>
  <cp:revision>37</cp:revision>
  <dcterms:created xsi:type="dcterms:W3CDTF">2016-09-07T12:06:41Z</dcterms:created>
  <dcterms:modified xsi:type="dcterms:W3CDTF">2021-08-31T12:33:49Z</dcterms:modified>
</cp:coreProperties>
</file>