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9928225"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gADv+Qj2sGN+iKcVKbe2OAPvGqw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A61EF74-6259-41AF-8251-B017F89CE7C9}">
  <a:tblStyle styleId="{BA61EF74-6259-41AF-8251-B017F89CE7C9}"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AF1"/>
          </a:solidFill>
        </a:fill>
      </a:tcStyle>
    </a:wholeTbl>
    <a:band1H>
      <a:tcTxStyle b="off" i="off"/>
      <a:tcStyle>
        <a:tcBdr/>
        <a:fill>
          <a:solidFill>
            <a:srgbClr val="CED2E2"/>
          </a:solidFill>
        </a:fill>
      </a:tcStyle>
    </a:band1H>
    <a:band2H>
      <a:tcTxStyle b="off" i="off"/>
      <a:tcStyle>
        <a:tcBdr/>
      </a:tcStyle>
    </a:band2H>
    <a:band1V>
      <a:tcTxStyle b="off" i="off"/>
      <a:tcStyle>
        <a:tcBdr/>
        <a:fill>
          <a:solidFill>
            <a:srgbClr val="CED2E2"/>
          </a:solidFill>
        </a:fill>
      </a:tcStyle>
    </a:band1V>
    <a:band2V>
      <a:tcTxStyle b="off" i="off"/>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p:restoredTop sz="93089"/>
  </p:normalViewPr>
  <p:slideViewPr>
    <p:cSldViewPr snapToGrid="0">
      <p:cViewPr varScale="1">
        <p:scale>
          <a:sx n="119" d="100"/>
          <a:sy n="119" d="100"/>
        </p:scale>
        <p:origin x="312"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9" Type="http://customschemas.google.com/relationships/presentationmetadata" Target="metadata"/><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02125" cy="34131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22925" y="0"/>
            <a:ext cx="4303713" cy="34131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456363"/>
            <a:ext cx="4302125" cy="34131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22925" y="6456363"/>
            <a:ext cx="4303713" cy="3413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l-PL"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24383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p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33758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p1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76424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1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1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78001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7" name="Google Shape;247;p1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248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3: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3" name="Google Shape;253;p13: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7359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2" name="Google Shape;282;p1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12272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15: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9" name="Google Shape;289;p15: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01163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16: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7" name="Google Shape;297;p16: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3476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17: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5" name="Google Shape;305;p17: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3327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8: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2" name="Google Shape;312;p18: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08139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19: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0" name="Google Shape;320;p19: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062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3829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2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7" name="Google Shape;327;p2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0373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2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3" name="Google Shape;333;p2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76603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0" name="Google Shape;340;p2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46596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23: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6" name="Google Shape;346;p23: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051273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2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3" name="Google Shape;373;p2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722627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25: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0" name="Google Shape;380;p25: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08639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p26: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6" name="Google Shape;386;p26: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294238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27: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3" name="Google Shape;393;p27: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950608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28: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9" name="Google Shape;399;p28: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380043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p29: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5" name="Google Shape;405;p29: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66241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3: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0" name="Google Shape;170;p3: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707976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p30: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11" name="Google Shape;411;p3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196741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3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17" name="Google Shape;417;p3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523832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d0874396ff_0_10:notes"/>
          <p:cNvSpPr txBox="1">
            <a:spLocks noGrp="1"/>
          </p:cNvSpPr>
          <p:nvPr>
            <p:ph type="body" idx="1"/>
          </p:nvPr>
        </p:nvSpPr>
        <p:spPr>
          <a:xfrm>
            <a:off x="992188" y="3271838"/>
            <a:ext cx="7943700" cy="2676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6" name="Google Shape;426;gd0874396ff_0_1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3560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p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67874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5: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5: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74216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6: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p6: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40758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7: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p7: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54393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8: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8: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2092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9: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8" name="Google Shape;208;p9: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16178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lajd tytułowy" type="title">
  <p:cSld name="TITLE">
    <p:spTree>
      <p:nvGrpSpPr>
        <p:cNvPr id="1" name="Shape 29"/>
        <p:cNvGrpSpPr/>
        <p:nvPr/>
      </p:nvGrpSpPr>
      <p:grpSpPr>
        <a:xfrm>
          <a:off x="0" y="0"/>
          <a:ext cx="0" cy="0"/>
          <a:chOff x="0" y="0"/>
          <a:chExt cx="0" cy="0"/>
        </a:xfrm>
      </p:grpSpPr>
      <p:grpSp>
        <p:nvGrpSpPr>
          <p:cNvPr id="30" name="Google Shape;30;p34"/>
          <p:cNvGrpSpPr/>
          <p:nvPr/>
        </p:nvGrpSpPr>
        <p:grpSpPr>
          <a:xfrm>
            <a:off x="0" y="-8467"/>
            <a:ext cx="12192000" cy="6866467"/>
            <a:chOff x="0" y="-8467"/>
            <a:chExt cx="12192000" cy="6866467"/>
          </a:xfrm>
        </p:grpSpPr>
        <p:cxnSp>
          <p:nvCxnSpPr>
            <p:cNvPr id="31" name="Google Shape;31;p34"/>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32" name="Google Shape;32;p34"/>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3" name="Google Shape;33;p34"/>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34" name="Google Shape;34;p34"/>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5" name="Google Shape;35;p34"/>
            <p:cNvSpPr/>
            <p:nvPr/>
          </p:nvSpPr>
          <p:spPr>
            <a:xfrm>
              <a:off x="8932333" y="3048000"/>
              <a:ext cx="3259667" cy="3810000"/>
            </a:xfrm>
            <a:prstGeom prst="triangle">
              <a:avLst>
                <a:gd name="adj" fmla="val 100000"/>
              </a:avLst>
            </a:prstGeom>
            <a:solidFill>
              <a:schemeClr val="accent2">
                <a:alpha val="71372"/>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34"/>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477B2">
                <a:alpha val="69411"/>
              </a:srgbClr>
            </a:solidFill>
            <a:ln>
              <a:noFill/>
            </a:ln>
          </p:spPr>
        </p:sp>
        <p:sp>
          <p:nvSpPr>
            <p:cNvPr id="37" name="Google Shape;37;p34"/>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8FA1CF">
                <a:alpha val="69411"/>
              </a:srgbClr>
            </a:solidFill>
            <a:ln>
              <a:noFill/>
            </a:ln>
          </p:spPr>
        </p:sp>
        <p:sp>
          <p:nvSpPr>
            <p:cNvPr id="38" name="Google Shape;38;p34"/>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39" name="Google Shape;39;p34"/>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34"/>
            <p:cNvSpPr/>
            <p:nvPr/>
          </p:nvSpPr>
          <p:spPr>
            <a:xfrm rot="10800000">
              <a:off x="0" y="0"/>
              <a:ext cx="842596" cy="5666154"/>
            </a:xfrm>
            <a:prstGeom prst="triangle">
              <a:avLst>
                <a:gd name="adj" fmla="val 100000"/>
              </a:avLst>
            </a:prstGeom>
            <a:solidFill>
              <a:schemeClr val="accent1">
                <a:alpha val="8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1" name="Google Shape;41;p34"/>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4"/>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a:endParaRPr/>
          </a:p>
        </p:txBody>
      </p:sp>
      <p:sp>
        <p:nvSpPr>
          <p:cNvPr id="43" name="Google Shape;43;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pic>
        <p:nvPicPr>
          <p:cNvPr id="46" name="Google Shape;46;p34"/>
          <p:cNvPicPr preferRelativeResize="0"/>
          <p:nvPr/>
        </p:nvPicPr>
        <p:blipFill rotWithShape="1">
          <a:blip r:embed="rId2">
            <a:alphaModFix/>
          </a:blip>
          <a:srcRect/>
          <a:stretch/>
        </p:blipFill>
        <p:spPr>
          <a:xfrm>
            <a:off x="5139711" y="299849"/>
            <a:ext cx="3583657" cy="788834"/>
          </a:xfrm>
          <a:prstGeom prst="rect">
            <a:avLst/>
          </a:prstGeom>
          <a:noFill/>
          <a:ln>
            <a:noFill/>
          </a:ln>
        </p:spPr>
      </p:pic>
      <p:sp>
        <p:nvSpPr>
          <p:cNvPr id="47" name="Google Shape;47;p34"/>
          <p:cNvSpPr/>
          <p:nvPr/>
        </p:nvSpPr>
        <p:spPr>
          <a:xfrm>
            <a:off x="606448" y="6455477"/>
            <a:ext cx="864834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pl-PL" sz="800" b="1" i="0" u="none" strike="noStrike" cap="non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sz="800" b="0" i="0" u="none" strike="noStrike" cap="none">
              <a:solidFill>
                <a:schemeClr val="dk1"/>
              </a:solidFill>
              <a:latin typeface="Trebuchet MS"/>
              <a:ea typeface="Trebuchet MS"/>
              <a:cs typeface="Trebuchet MS"/>
              <a:sym typeface="Trebuchet MS"/>
            </a:endParaRPr>
          </a:p>
        </p:txBody>
      </p:sp>
      <p:pic>
        <p:nvPicPr>
          <p:cNvPr id="48" name="Google Shape;48;p34"/>
          <p:cNvPicPr preferRelativeResize="0"/>
          <p:nvPr/>
        </p:nvPicPr>
        <p:blipFill rotWithShape="1">
          <a:blip r:embed="rId3">
            <a:alphaModFix/>
          </a:blip>
          <a:srcRect/>
          <a:stretch/>
        </p:blipFill>
        <p:spPr>
          <a:xfrm>
            <a:off x="3234239" y="312162"/>
            <a:ext cx="1447364" cy="76420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braz z podpisem" type="picTx">
  <p:cSld name="PICTURE_WITH_CAPTION_TEXT">
    <p:spTree>
      <p:nvGrpSpPr>
        <p:cNvPr id="1" name="Shape 100"/>
        <p:cNvGrpSpPr/>
        <p:nvPr/>
      </p:nvGrpSpPr>
      <p:grpSpPr>
        <a:xfrm>
          <a:off x="0" y="0"/>
          <a:ext cx="0" cy="0"/>
          <a:chOff x="0" y="0"/>
          <a:chExt cx="0" cy="0"/>
        </a:xfrm>
      </p:grpSpPr>
      <p:sp>
        <p:nvSpPr>
          <p:cNvPr id="101" name="Google Shape;101;p43"/>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Trebuchet MS"/>
              <a:buNone/>
              <a:defRPr sz="2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43"/>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103" name="Google Shape;103;p43"/>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960"/>
              <a:buNone/>
              <a:defRPr sz="1200"/>
            </a:lvl1pPr>
            <a:lvl2pPr marL="914400" lvl="1" indent="-228600" algn="l">
              <a:lnSpc>
                <a:spcPct val="100000"/>
              </a:lnSpc>
              <a:spcBef>
                <a:spcPts val="1000"/>
              </a:spcBef>
              <a:spcAft>
                <a:spcPts val="0"/>
              </a:spcAft>
              <a:buSzPts val="960"/>
              <a:buNone/>
              <a:defRPr sz="1200"/>
            </a:lvl2pPr>
            <a:lvl3pPr marL="1371600" lvl="2" indent="-228600" algn="l">
              <a:lnSpc>
                <a:spcPct val="100000"/>
              </a:lnSpc>
              <a:spcBef>
                <a:spcPts val="1000"/>
              </a:spcBef>
              <a:spcAft>
                <a:spcPts val="0"/>
              </a:spcAft>
              <a:buSzPts val="800"/>
              <a:buNone/>
              <a:defRPr sz="1000"/>
            </a:lvl3pPr>
            <a:lvl4pPr marL="1828800" lvl="3" indent="-228600" algn="l">
              <a:lnSpc>
                <a:spcPct val="100000"/>
              </a:lnSpc>
              <a:spcBef>
                <a:spcPts val="1000"/>
              </a:spcBef>
              <a:spcAft>
                <a:spcPts val="0"/>
              </a:spcAft>
              <a:buSzPts val="720"/>
              <a:buNone/>
              <a:defRPr sz="900"/>
            </a:lvl4pPr>
            <a:lvl5pPr marL="2286000" lvl="4" indent="-228600" algn="l">
              <a:lnSpc>
                <a:spcPct val="100000"/>
              </a:lnSpc>
              <a:spcBef>
                <a:spcPts val="1000"/>
              </a:spcBef>
              <a:spcAft>
                <a:spcPts val="0"/>
              </a:spcAft>
              <a:buSzPts val="720"/>
              <a:buNone/>
              <a:defRPr sz="900"/>
            </a:lvl5pPr>
            <a:lvl6pPr marL="2743200" lvl="5" indent="-228600" algn="l">
              <a:lnSpc>
                <a:spcPct val="100000"/>
              </a:lnSpc>
              <a:spcBef>
                <a:spcPts val="1000"/>
              </a:spcBef>
              <a:spcAft>
                <a:spcPts val="0"/>
              </a:spcAft>
              <a:buSzPts val="720"/>
              <a:buNone/>
              <a:defRPr sz="900"/>
            </a:lvl6pPr>
            <a:lvl7pPr marL="3200400" lvl="6" indent="-228600" algn="l">
              <a:lnSpc>
                <a:spcPct val="100000"/>
              </a:lnSpc>
              <a:spcBef>
                <a:spcPts val="1000"/>
              </a:spcBef>
              <a:spcAft>
                <a:spcPts val="0"/>
              </a:spcAft>
              <a:buSzPts val="720"/>
              <a:buNone/>
              <a:defRPr sz="900"/>
            </a:lvl7pPr>
            <a:lvl8pPr marL="3657600" lvl="7" indent="-228600" algn="l">
              <a:lnSpc>
                <a:spcPct val="100000"/>
              </a:lnSpc>
              <a:spcBef>
                <a:spcPts val="1000"/>
              </a:spcBef>
              <a:spcAft>
                <a:spcPts val="0"/>
              </a:spcAft>
              <a:buSzPts val="720"/>
              <a:buNone/>
              <a:defRPr sz="900"/>
            </a:lvl8pPr>
            <a:lvl9pPr marL="4114800" lvl="8" indent="-228600" algn="l">
              <a:lnSpc>
                <a:spcPct val="100000"/>
              </a:lnSpc>
              <a:spcBef>
                <a:spcPts val="1000"/>
              </a:spcBef>
              <a:spcAft>
                <a:spcPts val="0"/>
              </a:spcAft>
              <a:buSzPts val="720"/>
              <a:buNone/>
              <a:defRPr sz="900"/>
            </a:lvl9pPr>
          </a:lstStyle>
          <a:p>
            <a:endParaRPr/>
          </a:p>
        </p:txBody>
      </p:sp>
      <p:sp>
        <p:nvSpPr>
          <p:cNvPr id="104" name="Google Shape;104;p4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4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4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ytuł i podpis">
  <p:cSld name="Tytuł i podpis">
    <p:spTree>
      <p:nvGrpSpPr>
        <p:cNvPr id="1" name="Shape 107"/>
        <p:cNvGrpSpPr/>
        <p:nvPr/>
      </p:nvGrpSpPr>
      <p:grpSpPr>
        <a:xfrm>
          <a:off x="0" y="0"/>
          <a:ext cx="0" cy="0"/>
          <a:chOff x="0" y="0"/>
          <a:chExt cx="0" cy="0"/>
        </a:xfrm>
      </p:grpSpPr>
      <p:sp>
        <p:nvSpPr>
          <p:cNvPr id="108" name="Google Shape;108;p44"/>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44"/>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0" name="Google Shape;110;p4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4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4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ferta z podpisem">
  <p:cSld name="Oferta z podpisem">
    <p:spTree>
      <p:nvGrpSpPr>
        <p:cNvPr id="1" name="Shape 113"/>
        <p:cNvGrpSpPr/>
        <p:nvPr/>
      </p:nvGrpSpPr>
      <p:grpSpPr>
        <a:xfrm>
          <a:off x="0" y="0"/>
          <a:ext cx="0" cy="0"/>
          <a:chOff x="0" y="0"/>
          <a:chExt cx="0" cy="0"/>
        </a:xfrm>
      </p:grpSpPr>
      <p:sp>
        <p:nvSpPr>
          <p:cNvPr id="114" name="Google Shape;114;p45"/>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45"/>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1280"/>
              <a:buFont typeface="Trebuchet MS"/>
              <a:buNone/>
              <a:defRPr sz="1600">
                <a:solidFill>
                  <a:srgbClr val="7F7F7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16" name="Google Shape;116;p45"/>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7" name="Google Shape;117;p4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4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4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
        <p:nvSpPr>
          <p:cNvPr id="120" name="Google Shape;120;p45"/>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21" name="Google Shape;121;p45"/>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800" b="0" i="0" u="none" strike="noStrike" cap="none">
              <a:solidFill>
                <a:srgbClr val="8FA1CF"/>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Karta nazwy">
  <p:cSld name="Karta nazwy">
    <p:spTree>
      <p:nvGrpSpPr>
        <p:cNvPr id="1" name="Shape 122"/>
        <p:cNvGrpSpPr/>
        <p:nvPr/>
      </p:nvGrpSpPr>
      <p:grpSpPr>
        <a:xfrm>
          <a:off x="0" y="0"/>
          <a:ext cx="0" cy="0"/>
          <a:chOff x="0" y="0"/>
          <a:chExt cx="0" cy="0"/>
        </a:xfrm>
      </p:grpSpPr>
      <p:sp>
        <p:nvSpPr>
          <p:cNvPr id="123" name="Google Shape;123;p46"/>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46"/>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25" name="Google Shape;125;p4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4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4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Karta nazwy cytatu">
  <p:cSld name="Karta nazwy cytatu">
    <p:spTree>
      <p:nvGrpSpPr>
        <p:cNvPr id="1" name="Shape 128"/>
        <p:cNvGrpSpPr/>
        <p:nvPr/>
      </p:nvGrpSpPr>
      <p:grpSpPr>
        <a:xfrm>
          <a:off x="0" y="0"/>
          <a:ext cx="0" cy="0"/>
          <a:chOff x="0" y="0"/>
          <a:chExt cx="0" cy="0"/>
        </a:xfrm>
      </p:grpSpPr>
      <p:sp>
        <p:nvSpPr>
          <p:cNvPr id="129" name="Google Shape;129;p47"/>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47"/>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rgbClr val="3F3F3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1" name="Google Shape;131;p47"/>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32" name="Google Shape;132;p4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4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4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
        <p:nvSpPr>
          <p:cNvPr id="135" name="Google Shape;135;p47"/>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36" name="Google Shape;136;p47"/>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rawda lub fałsz">
  <p:cSld name="Prawda lub fałsz">
    <p:spTree>
      <p:nvGrpSpPr>
        <p:cNvPr id="1" name="Shape 137"/>
        <p:cNvGrpSpPr/>
        <p:nvPr/>
      </p:nvGrpSpPr>
      <p:grpSpPr>
        <a:xfrm>
          <a:off x="0" y="0"/>
          <a:ext cx="0" cy="0"/>
          <a:chOff x="0" y="0"/>
          <a:chExt cx="0" cy="0"/>
        </a:xfrm>
      </p:grpSpPr>
      <p:sp>
        <p:nvSpPr>
          <p:cNvPr id="138" name="Google Shape;138;p48"/>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48"/>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chemeClr val="accent1"/>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0" name="Google Shape;140;p48"/>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41" name="Google Shape;141;p4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4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4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ytuł i tekst pionowy" type="vertTx">
  <p:cSld name="VERTICAL_TEXT">
    <p:spTree>
      <p:nvGrpSpPr>
        <p:cNvPr id="1" name="Shape 144"/>
        <p:cNvGrpSpPr/>
        <p:nvPr/>
      </p:nvGrpSpPr>
      <p:grpSpPr>
        <a:xfrm>
          <a:off x="0" y="0"/>
          <a:ext cx="0" cy="0"/>
          <a:chOff x="0" y="0"/>
          <a:chExt cx="0" cy="0"/>
        </a:xfrm>
      </p:grpSpPr>
      <p:sp>
        <p:nvSpPr>
          <p:cNvPr id="145" name="Google Shape;145;p4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49"/>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7" name="Google Shape;147;p4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4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4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ytuł pionowy i tekst" type="vertTitleAndTx">
  <p:cSld name="VERTICAL_TITLE_AND_VERTICAL_TEXT">
    <p:spTree>
      <p:nvGrpSpPr>
        <p:cNvPr id="1" name="Shape 150"/>
        <p:cNvGrpSpPr/>
        <p:nvPr/>
      </p:nvGrpSpPr>
      <p:grpSpPr>
        <a:xfrm>
          <a:off x="0" y="0"/>
          <a:ext cx="0" cy="0"/>
          <a:chOff x="0" y="0"/>
          <a:chExt cx="0" cy="0"/>
        </a:xfrm>
      </p:grpSpPr>
      <p:sp>
        <p:nvSpPr>
          <p:cNvPr id="151" name="Google Shape;151;p50"/>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50"/>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53" name="Google Shape;153;p5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5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5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ytuł i zawartość" type="obj">
  <p:cSld name="OBJECT">
    <p:spTree>
      <p:nvGrpSpPr>
        <p:cNvPr id="1" name="Shape 49"/>
        <p:cNvGrpSpPr/>
        <p:nvPr/>
      </p:nvGrpSpPr>
      <p:grpSpPr>
        <a:xfrm>
          <a:off x="0" y="0"/>
          <a:ext cx="0" cy="0"/>
          <a:chOff x="0" y="0"/>
          <a:chExt cx="0" cy="0"/>
        </a:xfrm>
      </p:grpSpPr>
      <p:sp>
        <p:nvSpPr>
          <p:cNvPr id="50" name="Google Shape;50;p3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2" name="Google Shape;52;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Nagłówek sekcji" type="secHead">
  <p:cSld name="SECTION_HEADER">
    <p:spTree>
      <p:nvGrpSpPr>
        <p:cNvPr id="1" name="Shape 55"/>
        <p:cNvGrpSpPr/>
        <p:nvPr/>
      </p:nvGrpSpPr>
      <p:grpSpPr>
        <a:xfrm>
          <a:off x="0" y="0"/>
          <a:ext cx="0" cy="0"/>
          <a:chOff x="0" y="0"/>
          <a:chExt cx="0" cy="0"/>
        </a:xfrm>
      </p:grpSpPr>
      <p:sp>
        <p:nvSpPr>
          <p:cNvPr id="56" name="Google Shape;56;p36"/>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000"/>
              <a:buFont typeface="Trebuchet MS"/>
              <a:buNone/>
              <a:defRPr sz="40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6"/>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600"/>
              <a:buNone/>
              <a:defRPr sz="20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58" name="Google Shape;58;p3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3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wa elementy zawartości" type="twoObj">
  <p:cSld name="TWO_OBJECTS">
    <p:spTree>
      <p:nvGrpSpPr>
        <p:cNvPr id="1" name="Shape 61"/>
        <p:cNvGrpSpPr/>
        <p:nvPr/>
      </p:nvGrpSpPr>
      <p:grpSpPr>
        <a:xfrm>
          <a:off x="0" y="0"/>
          <a:ext cx="0" cy="0"/>
          <a:chOff x="0" y="0"/>
          <a:chExt cx="0" cy="0"/>
        </a:xfrm>
      </p:grpSpPr>
      <p:sp>
        <p:nvSpPr>
          <p:cNvPr id="62" name="Google Shape;62;p3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7"/>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4" name="Google Shape;64;p37"/>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5" name="Google Shape;65;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ytuł, tekst i zawartość" type="txAndObj">
  <p:cSld name="TEXT_AND_OBJECT">
    <p:spTree>
      <p:nvGrpSpPr>
        <p:cNvPr id="1" name="Shape 68"/>
        <p:cNvGrpSpPr/>
        <p:nvPr/>
      </p:nvGrpSpPr>
      <p:grpSpPr>
        <a:xfrm>
          <a:off x="0" y="0"/>
          <a:ext cx="0" cy="0"/>
          <a:chOff x="0" y="0"/>
          <a:chExt cx="0" cy="0"/>
        </a:xfrm>
      </p:grpSpPr>
      <p:sp>
        <p:nvSpPr>
          <p:cNvPr id="69" name="Google Shape;69;p38"/>
          <p:cNvSpPr txBox="1">
            <a:spLocks noGrp="1"/>
          </p:cNvSpPr>
          <p:nvPr>
            <p:ph type="title"/>
          </p:nvPr>
        </p:nvSpPr>
        <p:spPr>
          <a:xfrm>
            <a:off x="609600" y="457200"/>
            <a:ext cx="10972800" cy="13716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8"/>
          <p:cNvSpPr txBox="1">
            <a:spLocks noGrp="1"/>
          </p:cNvSpPr>
          <p:nvPr>
            <p:ph type="body" idx="1"/>
          </p:nvPr>
        </p:nvSpPr>
        <p:spPr>
          <a:xfrm>
            <a:off x="609600" y="1981200"/>
            <a:ext cx="5384800" cy="388620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71" name="Google Shape;71;p38"/>
          <p:cNvSpPr txBox="1">
            <a:spLocks noGrp="1"/>
          </p:cNvSpPr>
          <p:nvPr>
            <p:ph type="body" idx="2"/>
          </p:nvPr>
        </p:nvSpPr>
        <p:spPr>
          <a:xfrm>
            <a:off x="6197600" y="1981200"/>
            <a:ext cx="5384800" cy="388620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72" name="Google Shape;72;p38"/>
          <p:cNvSpPr txBox="1">
            <a:spLocks noGrp="1"/>
          </p:cNvSpPr>
          <p:nvPr>
            <p:ph type="ftr" idx="11"/>
          </p:nvPr>
        </p:nvSpPr>
        <p:spPr>
          <a:xfrm>
            <a:off x="4165600" y="6248400"/>
            <a:ext cx="3860800" cy="457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8"/>
          <p:cNvSpPr txBox="1">
            <a:spLocks noGrp="1"/>
          </p:cNvSpPr>
          <p:nvPr>
            <p:ph type="sldNum" idx="12"/>
          </p:nvPr>
        </p:nvSpPr>
        <p:spPr>
          <a:xfrm>
            <a:off x="8737600" y="6248400"/>
            <a:ext cx="2844800" cy="457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
        <p:nvSpPr>
          <p:cNvPr id="74" name="Google Shape;74;p38"/>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ylko tytuł" type="titleOnly">
  <p:cSld name="TITLE_ONLY">
    <p:spTree>
      <p:nvGrpSpPr>
        <p:cNvPr id="1" name="Shape 75"/>
        <p:cNvGrpSpPr/>
        <p:nvPr/>
      </p:nvGrpSpPr>
      <p:grpSpPr>
        <a:xfrm>
          <a:off x="0" y="0"/>
          <a:ext cx="0" cy="0"/>
          <a:chOff x="0" y="0"/>
          <a:chExt cx="0" cy="0"/>
        </a:xfrm>
      </p:grpSpPr>
      <p:sp>
        <p:nvSpPr>
          <p:cNvPr id="76" name="Google Shape;76;p3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orównanie" type="twoTxTwoObj">
  <p:cSld name="TWO_OBJECTS_WITH_TEXT">
    <p:spTree>
      <p:nvGrpSpPr>
        <p:cNvPr id="1" name="Shape 80"/>
        <p:cNvGrpSpPr/>
        <p:nvPr/>
      </p:nvGrpSpPr>
      <p:grpSpPr>
        <a:xfrm>
          <a:off x="0" y="0"/>
          <a:ext cx="0" cy="0"/>
          <a:chOff x="0" y="0"/>
          <a:chExt cx="0" cy="0"/>
        </a:xfrm>
      </p:grpSpPr>
      <p:sp>
        <p:nvSpPr>
          <p:cNvPr id="81" name="Google Shape;81;p4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0"/>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83" name="Google Shape;83;p40"/>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84" name="Google Shape;84;p40"/>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85" name="Google Shape;85;p40"/>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86" name="Google Shape;86;p4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4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4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usty" type="blank">
  <p:cSld name="BLANK">
    <p:spTree>
      <p:nvGrpSpPr>
        <p:cNvPr id="1" name="Shape 89"/>
        <p:cNvGrpSpPr/>
        <p:nvPr/>
      </p:nvGrpSpPr>
      <p:grpSpPr>
        <a:xfrm>
          <a:off x="0" y="0"/>
          <a:ext cx="0" cy="0"/>
          <a:chOff x="0" y="0"/>
          <a:chExt cx="0" cy="0"/>
        </a:xfrm>
      </p:grpSpPr>
      <p:sp>
        <p:nvSpPr>
          <p:cNvPr id="90" name="Google Shape;90;p4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4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4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Zawartość z podpisem" type="objTx">
  <p:cSld name="OBJECT_WITH_CAPTION_TEXT">
    <p:spTree>
      <p:nvGrpSpPr>
        <p:cNvPr id="1" name="Shape 93"/>
        <p:cNvGrpSpPr/>
        <p:nvPr/>
      </p:nvGrpSpPr>
      <p:grpSpPr>
        <a:xfrm>
          <a:off x="0" y="0"/>
          <a:ext cx="0" cy="0"/>
          <a:chOff x="0" y="0"/>
          <a:chExt cx="0" cy="0"/>
        </a:xfrm>
      </p:grpSpPr>
      <p:sp>
        <p:nvSpPr>
          <p:cNvPr id="94" name="Google Shape;94;p42"/>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42"/>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96" name="Google Shape;96;p42"/>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20"/>
              <a:buNone/>
              <a:defRPr sz="1400"/>
            </a:lvl1pPr>
            <a:lvl2pPr marL="914400" lvl="1" indent="-228600" algn="l">
              <a:lnSpc>
                <a:spcPct val="100000"/>
              </a:lnSpc>
              <a:spcBef>
                <a:spcPts val="1000"/>
              </a:spcBef>
              <a:spcAft>
                <a:spcPts val="0"/>
              </a:spcAft>
              <a:buSzPts val="1120"/>
              <a:buNone/>
              <a:defRPr sz="1400"/>
            </a:lvl2pPr>
            <a:lvl3pPr marL="1371600" lvl="2" indent="-228600" algn="l">
              <a:lnSpc>
                <a:spcPct val="100000"/>
              </a:lnSpc>
              <a:spcBef>
                <a:spcPts val="1000"/>
              </a:spcBef>
              <a:spcAft>
                <a:spcPts val="0"/>
              </a:spcAft>
              <a:buSzPts val="960"/>
              <a:buNone/>
              <a:defRPr sz="1200"/>
            </a:lvl3pPr>
            <a:lvl4pPr marL="1828800" lvl="3" indent="-228600" algn="l">
              <a:lnSpc>
                <a:spcPct val="100000"/>
              </a:lnSpc>
              <a:spcBef>
                <a:spcPts val="1000"/>
              </a:spcBef>
              <a:spcAft>
                <a:spcPts val="0"/>
              </a:spcAft>
              <a:buSzPts val="800"/>
              <a:buNone/>
              <a:defRPr sz="1000"/>
            </a:lvl4pPr>
            <a:lvl5pPr marL="2286000" lvl="4" indent="-228600" algn="l">
              <a:lnSpc>
                <a:spcPct val="100000"/>
              </a:lnSpc>
              <a:spcBef>
                <a:spcPts val="1000"/>
              </a:spcBef>
              <a:spcAft>
                <a:spcPts val="0"/>
              </a:spcAft>
              <a:buSzPts val="800"/>
              <a:buNone/>
              <a:defRPr sz="1000"/>
            </a:lvl5pPr>
            <a:lvl6pPr marL="2743200" lvl="5" indent="-228600" algn="l">
              <a:lnSpc>
                <a:spcPct val="100000"/>
              </a:lnSpc>
              <a:spcBef>
                <a:spcPts val="1000"/>
              </a:spcBef>
              <a:spcAft>
                <a:spcPts val="0"/>
              </a:spcAft>
              <a:buSzPts val="800"/>
              <a:buNone/>
              <a:defRPr sz="1000"/>
            </a:lvl6pPr>
            <a:lvl7pPr marL="3200400" lvl="6" indent="-228600" algn="l">
              <a:lnSpc>
                <a:spcPct val="100000"/>
              </a:lnSpc>
              <a:spcBef>
                <a:spcPts val="1000"/>
              </a:spcBef>
              <a:spcAft>
                <a:spcPts val="0"/>
              </a:spcAft>
              <a:buSzPts val="800"/>
              <a:buNone/>
              <a:defRPr sz="1000"/>
            </a:lvl7pPr>
            <a:lvl8pPr marL="3657600" lvl="7" indent="-228600" algn="l">
              <a:lnSpc>
                <a:spcPct val="100000"/>
              </a:lnSpc>
              <a:spcBef>
                <a:spcPts val="1000"/>
              </a:spcBef>
              <a:spcAft>
                <a:spcPts val="0"/>
              </a:spcAft>
              <a:buSzPts val="800"/>
              <a:buNone/>
              <a:defRPr sz="1000"/>
            </a:lvl8pPr>
            <a:lvl9pPr marL="4114800" lvl="8" indent="-228600" algn="l">
              <a:lnSpc>
                <a:spcPct val="100000"/>
              </a:lnSpc>
              <a:spcBef>
                <a:spcPts val="1000"/>
              </a:spcBef>
              <a:spcAft>
                <a:spcPts val="0"/>
              </a:spcAft>
              <a:buSzPts val="800"/>
              <a:buNone/>
              <a:defRPr sz="1000"/>
            </a:lvl9pPr>
          </a:lstStyle>
          <a:p>
            <a:endParaRPr/>
          </a:p>
        </p:txBody>
      </p:sp>
      <p:sp>
        <p:nvSpPr>
          <p:cNvPr id="97" name="Google Shape;97;p4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4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4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2.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33"/>
          <p:cNvGrpSpPr/>
          <p:nvPr/>
        </p:nvGrpSpPr>
        <p:grpSpPr>
          <a:xfrm>
            <a:off x="0" y="-8467"/>
            <a:ext cx="12192000" cy="6866467"/>
            <a:chOff x="0" y="-8467"/>
            <a:chExt cx="12192000" cy="6866467"/>
          </a:xfrm>
        </p:grpSpPr>
        <p:cxnSp>
          <p:nvCxnSpPr>
            <p:cNvPr id="11" name="Google Shape;11;p3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33"/>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3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14" name="Google Shape;14;p3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33"/>
            <p:cNvSpPr/>
            <p:nvPr/>
          </p:nvSpPr>
          <p:spPr>
            <a:xfrm>
              <a:off x="8932333" y="3048000"/>
              <a:ext cx="3259667" cy="3810000"/>
            </a:xfrm>
            <a:prstGeom prst="triangle">
              <a:avLst>
                <a:gd name="adj" fmla="val 100000"/>
              </a:avLst>
            </a:prstGeom>
            <a:solidFill>
              <a:schemeClr val="accent2">
                <a:alpha val="71372"/>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3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477B2">
                <a:alpha val="69411"/>
              </a:srgbClr>
            </a:solidFill>
            <a:ln>
              <a:noFill/>
            </a:ln>
          </p:spPr>
        </p:sp>
        <p:sp>
          <p:nvSpPr>
            <p:cNvPr id="17" name="Google Shape;17;p3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8FA1CF">
                <a:alpha val="69411"/>
              </a:srgbClr>
            </a:solidFill>
            <a:ln>
              <a:noFill/>
            </a:ln>
          </p:spPr>
        </p:sp>
        <p:sp>
          <p:nvSpPr>
            <p:cNvPr id="18" name="Google Shape;18;p3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19" name="Google Shape;19;p3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33"/>
            <p:cNvSpPr/>
            <p:nvPr/>
          </p:nvSpPr>
          <p:spPr>
            <a:xfrm>
              <a:off x="0" y="4013200"/>
              <a:ext cx="448733" cy="2844800"/>
            </a:xfrm>
            <a:prstGeom prst="triangle">
              <a:avLst>
                <a:gd name="adj" fmla="val 0"/>
              </a:avLst>
            </a:prstGeom>
            <a:solidFill>
              <a:schemeClr val="accent1">
                <a:alpha val="8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1" name="Google Shape;21;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22" name="Google Shape;22;p3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t>‹n.›</a:t>
            </a:fld>
            <a:endParaRPr/>
          </a:p>
        </p:txBody>
      </p:sp>
      <p:pic>
        <p:nvPicPr>
          <p:cNvPr id="26" name="Google Shape;26;p33"/>
          <p:cNvPicPr preferRelativeResize="0"/>
          <p:nvPr/>
        </p:nvPicPr>
        <p:blipFill rotWithShape="1">
          <a:blip r:embed="rId19">
            <a:alphaModFix/>
          </a:blip>
          <a:srcRect/>
          <a:stretch/>
        </p:blipFill>
        <p:spPr>
          <a:xfrm>
            <a:off x="60298" y="94543"/>
            <a:ext cx="965131" cy="509589"/>
          </a:xfrm>
          <a:prstGeom prst="rect">
            <a:avLst/>
          </a:prstGeom>
          <a:noFill/>
          <a:ln>
            <a:noFill/>
          </a:ln>
        </p:spPr>
      </p:pic>
      <p:pic>
        <p:nvPicPr>
          <p:cNvPr id="27" name="Google Shape;27;p33"/>
          <p:cNvPicPr preferRelativeResize="0"/>
          <p:nvPr/>
        </p:nvPicPr>
        <p:blipFill rotWithShape="1">
          <a:blip r:embed="rId20">
            <a:alphaModFix/>
          </a:blip>
          <a:srcRect/>
          <a:stretch/>
        </p:blipFill>
        <p:spPr>
          <a:xfrm>
            <a:off x="7537647" y="147908"/>
            <a:ext cx="1830191" cy="402861"/>
          </a:xfrm>
          <a:prstGeom prst="rect">
            <a:avLst/>
          </a:prstGeom>
          <a:noFill/>
          <a:ln>
            <a:noFill/>
          </a:ln>
        </p:spPr>
      </p:pic>
      <p:sp>
        <p:nvSpPr>
          <p:cNvPr id="28" name="Google Shape;28;p33"/>
          <p:cNvSpPr/>
          <p:nvPr/>
        </p:nvSpPr>
        <p:spPr>
          <a:xfrm>
            <a:off x="606448" y="6455477"/>
            <a:ext cx="864834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pl-PL" sz="800" b="1" i="0" u="none" strike="noStrike" cap="non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sz="800" b="0" i="0" u="none" strike="noStrike" cap="none">
              <a:solidFill>
                <a:schemeClr val="dk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em-ba.co.uk/case-studies/" TargetMode="External"/><Relationship Id="rId4" Type="http://schemas.openxmlformats.org/officeDocument/2006/relationships/hyperlink" Target="https://www.bvca.co.uk/Media-and-publications/Case-Studies" TargetMode="External"/><Relationship Id="rId5" Type="http://schemas.openxmlformats.org/officeDocument/2006/relationships/hyperlink" Target="http://www.eban.org/coinvestment-compendium-2018"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
          <p:cNvSpPr txBox="1">
            <a:spLocks noGrp="1"/>
          </p:cNvSpPr>
          <p:nvPr>
            <p:ph type="subTitle" idx="1"/>
          </p:nvPr>
        </p:nvSpPr>
        <p:spPr>
          <a:xfrm>
            <a:off x="1349124" y="4192148"/>
            <a:ext cx="7766936" cy="1968028"/>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100000"/>
              </a:lnSpc>
              <a:spcBef>
                <a:spcPts val="1000"/>
              </a:spcBef>
              <a:spcAft>
                <a:spcPts val="0"/>
              </a:spcAft>
              <a:buSzPct val="86486"/>
              <a:buNone/>
            </a:pPr>
            <a:r>
              <a:rPr lang="pl-PL" noProof="1" smtClean="0"/>
              <a:t>III TCCP</a:t>
            </a:r>
            <a:endParaRPr noProof="1" smtClean="0"/>
          </a:p>
          <a:p>
            <a:pPr marL="0" lvl="0" indent="0" algn="ctr" rtl="0">
              <a:lnSpc>
                <a:spcPct val="100000"/>
              </a:lnSpc>
              <a:spcBef>
                <a:spcPts val="1000"/>
              </a:spcBef>
              <a:spcAft>
                <a:spcPts val="0"/>
              </a:spcAft>
              <a:buSzPct val="86486"/>
              <a:buNone/>
            </a:pPr>
            <a:r>
              <a:rPr lang="pl-PL" noProof="1" smtClean="0"/>
              <a:t>Lodz, Polonia (online)</a:t>
            </a:r>
            <a:endParaRPr noProof="1" smtClean="0"/>
          </a:p>
          <a:p>
            <a:pPr marL="0" lvl="0" indent="0" algn="ctr" rtl="0">
              <a:lnSpc>
                <a:spcPct val="100000"/>
              </a:lnSpc>
              <a:spcBef>
                <a:spcPts val="1000"/>
              </a:spcBef>
              <a:spcAft>
                <a:spcPts val="0"/>
              </a:spcAft>
              <a:buSzPct val="86486"/>
              <a:buNone/>
            </a:pPr>
            <a:endParaRPr noProof="1" smtClean="0"/>
          </a:p>
          <a:p>
            <a:pPr marL="0" lvl="0" indent="0" algn="ctr" rtl="0">
              <a:lnSpc>
                <a:spcPct val="100000"/>
              </a:lnSpc>
              <a:spcBef>
                <a:spcPts val="1000"/>
              </a:spcBef>
              <a:spcAft>
                <a:spcPts val="0"/>
              </a:spcAft>
              <a:buSzPct val="86486"/>
              <a:buNone/>
            </a:pPr>
            <a:r>
              <a:rPr lang="pl-PL" noProof="1" smtClean="0"/>
              <a:t>Paweł Głodek PhD </a:t>
            </a:r>
            <a:r>
              <a:rPr lang="pl-PL" noProof="1" smtClean="0"/>
              <a:t>DSc</a:t>
            </a:r>
            <a:endParaRPr noProof="1" smtClean="0"/>
          </a:p>
          <a:p>
            <a:pPr marL="0" lvl="0" indent="0" algn="ctr" rtl="0">
              <a:lnSpc>
                <a:spcPct val="100000"/>
              </a:lnSpc>
              <a:spcBef>
                <a:spcPts val="1000"/>
              </a:spcBef>
              <a:spcAft>
                <a:spcPts val="0"/>
              </a:spcAft>
              <a:buSzPct val="86486"/>
              <a:buNone/>
            </a:pPr>
            <a:r>
              <a:rPr lang="pl-PL" noProof="1" smtClean="0"/>
              <a:t>Facoltà di Management, Università di Lodz</a:t>
            </a:r>
            <a:endParaRPr noProof="1"/>
          </a:p>
        </p:txBody>
      </p:sp>
      <p:sp>
        <p:nvSpPr>
          <p:cNvPr id="161" name="Google Shape;161;p1"/>
          <p:cNvSpPr txBox="1"/>
          <p:nvPr/>
        </p:nvSpPr>
        <p:spPr>
          <a:xfrm>
            <a:off x="664749" y="1953491"/>
            <a:ext cx="9135687" cy="2238657"/>
          </a:xfrm>
          <a:prstGeom prst="rect">
            <a:avLst/>
          </a:prstGeom>
          <a:noFill/>
          <a:ln>
            <a:noFill/>
          </a:ln>
        </p:spPr>
        <p:txBody>
          <a:bodyPr spcFirstLastPara="1" wrap="square" lIns="91425" tIns="45700" rIns="91425" bIns="45700" anchor="b" anchorCtr="0">
            <a:normAutofit fontScale="75000" lnSpcReduction="20000"/>
          </a:bodyPr>
          <a:lstStyle/>
          <a:p>
            <a:pPr marL="0" marR="0" lvl="0" indent="0" algn="ctr" rtl="0">
              <a:lnSpc>
                <a:spcPct val="100000"/>
              </a:lnSpc>
              <a:spcBef>
                <a:spcPts val="0"/>
              </a:spcBef>
              <a:spcAft>
                <a:spcPts val="0"/>
              </a:spcAft>
              <a:buClr>
                <a:schemeClr val="accent1"/>
              </a:buClr>
              <a:buSzPct val="100000"/>
              <a:buFont typeface="Trebuchet MS"/>
              <a:buNone/>
            </a:pPr>
            <a:r>
              <a:rPr lang="pl-PL" sz="7200" b="0" i="0" u="none" strike="noStrike" cap="none" noProof="1" smtClean="0">
                <a:solidFill>
                  <a:schemeClr val="accent1"/>
                </a:solidFill>
                <a:latin typeface="Trebuchet MS"/>
                <a:ea typeface="Trebuchet MS"/>
                <a:cs typeface="Trebuchet MS"/>
                <a:sym typeface="Trebuchet MS"/>
              </a:rPr>
              <a:t>Connettere investitori, </a:t>
            </a:r>
            <a:br>
              <a:rPr lang="pl-PL" sz="7200" b="0" i="0" u="none" strike="noStrike" cap="none" noProof="1" smtClean="0">
                <a:solidFill>
                  <a:schemeClr val="accent1"/>
                </a:solidFill>
                <a:latin typeface="Trebuchet MS"/>
                <a:ea typeface="Trebuchet MS"/>
                <a:cs typeface="Trebuchet MS"/>
                <a:sym typeface="Trebuchet MS"/>
              </a:rPr>
            </a:br>
            <a:r>
              <a:rPr lang="pl-PL" sz="7200" b="0" i="0" u="none" strike="noStrike" cap="none" noProof="1" smtClean="0">
                <a:solidFill>
                  <a:schemeClr val="accent1"/>
                </a:solidFill>
                <a:latin typeface="Trebuchet MS"/>
                <a:ea typeface="Trebuchet MS"/>
                <a:cs typeface="Trebuchet MS"/>
                <a:sym typeface="Trebuchet MS"/>
              </a:rPr>
              <a:t>Business Angels e startup digitali e </a:t>
            </a:r>
            <a:r>
              <a:rPr lang="pl-PL" sz="7200" noProof="1" smtClean="0">
                <a:solidFill>
                  <a:schemeClr val="accent1"/>
                </a:solidFill>
                <a:latin typeface="Trebuchet MS"/>
                <a:ea typeface="Trebuchet MS"/>
                <a:cs typeface="Trebuchet MS"/>
                <a:sym typeface="Trebuchet MS"/>
              </a:rPr>
              <a:t>responsabili</a:t>
            </a:r>
            <a:endParaRPr lang="pl-PL" sz="8000" b="1" i="0" u="none" strike="noStrike" cap="none" noProof="1">
              <a:solidFill>
                <a:schemeClr val="accent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0"/>
          <p:cNvSpPr txBox="1">
            <a:spLocks noGrp="1"/>
          </p:cNvSpPr>
          <p:nvPr>
            <p:ph type="title"/>
          </p:nvPr>
        </p:nvSpPr>
        <p:spPr>
          <a:xfrm>
            <a:off x="677333" y="609600"/>
            <a:ext cx="8993791"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Il venture capital – un settore diversificato</a:t>
            </a:r>
            <a:endParaRPr lang="pl-PL" noProof="1"/>
          </a:p>
        </p:txBody>
      </p:sp>
      <p:grpSp>
        <p:nvGrpSpPr>
          <p:cNvPr id="217" name="Google Shape;217;p10"/>
          <p:cNvGrpSpPr/>
          <p:nvPr/>
        </p:nvGrpSpPr>
        <p:grpSpPr>
          <a:xfrm>
            <a:off x="2155957" y="2645242"/>
            <a:ext cx="6969635" cy="3307021"/>
            <a:chOff x="134163" y="549234"/>
            <a:chExt cx="6969635" cy="3307021"/>
          </a:xfrm>
        </p:grpSpPr>
        <p:sp>
          <p:nvSpPr>
            <p:cNvPr id="218" name="Google Shape;218;p10"/>
            <p:cNvSpPr/>
            <p:nvPr/>
          </p:nvSpPr>
          <p:spPr>
            <a:xfrm>
              <a:off x="2746513" y="2028189"/>
              <a:ext cx="1828066" cy="1828066"/>
            </a:xfrm>
            <a:prstGeom prst="ellipse">
              <a:avLst/>
            </a:prstGeom>
            <a:solidFill>
              <a:srgbClr val="072B62"/>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Google Shape;219;p10"/>
            <p:cNvSpPr txBox="1"/>
            <p:nvPr/>
          </p:nvSpPr>
          <p:spPr>
            <a:xfrm>
              <a:off x="3014227" y="2295903"/>
              <a:ext cx="1292638" cy="1292638"/>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pl-PL" sz="2400" b="0" i="0" u="none" strike="noStrike" cap="none" noProof="1" smtClean="0">
                  <a:solidFill>
                    <a:schemeClr val="lt1"/>
                  </a:solidFill>
                  <a:latin typeface="Trebuchet MS"/>
                  <a:ea typeface="Trebuchet MS"/>
                  <a:cs typeface="Trebuchet MS"/>
                  <a:sym typeface="Trebuchet MS"/>
                </a:rPr>
                <a:t>Tipologie di investitori VC</a:t>
              </a:r>
              <a:endParaRPr lang="pl-PL" sz="2400" b="0" i="0" u="none" strike="noStrike" cap="none" noProof="1">
                <a:solidFill>
                  <a:schemeClr val="lt1"/>
                </a:solidFill>
                <a:latin typeface="Trebuchet MS"/>
                <a:ea typeface="Trebuchet MS"/>
                <a:cs typeface="Trebuchet MS"/>
                <a:sym typeface="Trebuchet MS"/>
              </a:endParaRPr>
            </a:p>
          </p:txBody>
        </p:sp>
        <p:sp>
          <p:nvSpPr>
            <p:cNvPr id="220" name="Google Shape;220;p10"/>
            <p:cNvSpPr/>
            <p:nvPr/>
          </p:nvSpPr>
          <p:spPr>
            <a:xfrm rot="-10759920">
              <a:off x="1071326" y="2660763"/>
              <a:ext cx="1583167" cy="520998"/>
            </a:xfrm>
            <a:prstGeom prst="leftArrow">
              <a:avLst>
                <a:gd name="adj1" fmla="val 60000"/>
                <a:gd name="adj2" fmla="val 50000"/>
              </a:avLst>
            </a:prstGeom>
            <a:solidFill>
              <a:srgbClr val="2579C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10"/>
            <p:cNvSpPr/>
            <p:nvPr/>
          </p:nvSpPr>
          <p:spPr>
            <a:xfrm>
              <a:off x="134163" y="2494589"/>
              <a:ext cx="1874432" cy="834890"/>
            </a:xfrm>
            <a:prstGeom prst="roundRect">
              <a:avLst>
                <a:gd name="adj" fmla="val 10000"/>
              </a:avLst>
            </a:prstGeom>
            <a:solidFill>
              <a:srgbClr val="1A5C9B"/>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2" name="Google Shape;222;p10"/>
            <p:cNvSpPr txBox="1"/>
            <p:nvPr/>
          </p:nvSpPr>
          <p:spPr>
            <a:xfrm>
              <a:off x="158616" y="2519042"/>
              <a:ext cx="1825526" cy="785984"/>
            </a:xfrm>
            <a:prstGeom prst="rect">
              <a:avLst/>
            </a:prstGeom>
            <a:noFill/>
            <a:ln>
              <a:noFill/>
            </a:ln>
          </p:spPr>
          <p:txBody>
            <a:bodyPr spcFirstLastPara="1" wrap="square" lIns="43800" tIns="43800" rIns="43800" bIns="43800"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pl-PL" sz="2300" b="0" i="0" u="none" strike="noStrike" cap="none" noProof="1" smtClean="0">
                  <a:solidFill>
                    <a:schemeClr val="lt1"/>
                  </a:solidFill>
                  <a:latin typeface="Trebuchet MS"/>
                  <a:ea typeface="Trebuchet MS"/>
                  <a:cs typeface="Trebuchet MS"/>
                  <a:sym typeface="Trebuchet MS"/>
                </a:rPr>
                <a:t>Fondi VC</a:t>
              </a:r>
              <a:endParaRPr lang="pl-PL" sz="2300" b="0" i="0" u="none" strike="noStrike" cap="none" noProof="1">
                <a:solidFill>
                  <a:schemeClr val="lt1"/>
                </a:solidFill>
                <a:latin typeface="Trebuchet MS"/>
                <a:ea typeface="Trebuchet MS"/>
                <a:cs typeface="Trebuchet MS"/>
                <a:sym typeface="Trebuchet MS"/>
              </a:endParaRPr>
            </a:p>
          </p:txBody>
        </p:sp>
        <p:sp>
          <p:nvSpPr>
            <p:cNvPr id="223" name="Google Shape;223;p10"/>
            <p:cNvSpPr/>
            <p:nvPr/>
          </p:nvSpPr>
          <p:spPr>
            <a:xfrm rot="-5490936">
              <a:off x="3107217" y="1194406"/>
              <a:ext cx="1027952" cy="520998"/>
            </a:xfrm>
            <a:prstGeom prst="leftArrow">
              <a:avLst>
                <a:gd name="adj1" fmla="val 60000"/>
                <a:gd name="adj2" fmla="val 50000"/>
              </a:avLst>
            </a:prstGeom>
            <a:solidFill>
              <a:srgbClr val="89ABE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10"/>
            <p:cNvSpPr/>
            <p:nvPr/>
          </p:nvSpPr>
          <p:spPr>
            <a:xfrm>
              <a:off x="2582117" y="549234"/>
              <a:ext cx="2050964" cy="783749"/>
            </a:xfrm>
            <a:prstGeom prst="roundRect">
              <a:avLst>
                <a:gd name="adj" fmla="val 10000"/>
              </a:avLst>
            </a:prstGeom>
            <a:solidFill>
              <a:srgbClr val="749CDB"/>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10"/>
            <p:cNvSpPr txBox="1"/>
            <p:nvPr/>
          </p:nvSpPr>
          <p:spPr>
            <a:xfrm>
              <a:off x="2605072" y="572189"/>
              <a:ext cx="2005054" cy="737839"/>
            </a:xfrm>
            <a:prstGeom prst="rect">
              <a:avLst/>
            </a:prstGeom>
            <a:noFill/>
            <a:ln>
              <a:noFill/>
            </a:ln>
          </p:spPr>
          <p:txBody>
            <a:bodyPr spcFirstLastPara="1" wrap="square" lIns="43800" tIns="43800" rIns="43800" bIns="43800"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pl-PL" sz="2300" b="0" i="0" u="none" strike="noStrike" cap="none">
                  <a:solidFill>
                    <a:schemeClr val="lt1"/>
                  </a:solidFill>
                  <a:latin typeface="Trebuchet MS"/>
                  <a:ea typeface="Trebuchet MS"/>
                  <a:cs typeface="Trebuchet MS"/>
                  <a:sym typeface="Trebuchet MS"/>
                </a:rPr>
                <a:t>Business Angels</a:t>
              </a:r>
              <a:endParaRPr sz="2300" b="0" i="0" u="none" strike="noStrike" cap="none">
                <a:solidFill>
                  <a:schemeClr val="lt1"/>
                </a:solidFill>
                <a:latin typeface="Trebuchet MS"/>
                <a:ea typeface="Trebuchet MS"/>
                <a:cs typeface="Trebuchet MS"/>
                <a:sym typeface="Trebuchet MS"/>
              </a:endParaRPr>
            </a:p>
          </p:txBody>
        </p:sp>
        <p:sp>
          <p:nvSpPr>
            <p:cNvPr id="226" name="Google Shape;226;p10"/>
            <p:cNvSpPr/>
            <p:nvPr/>
          </p:nvSpPr>
          <p:spPr>
            <a:xfrm rot="-7176">
              <a:off x="4665924" y="2677986"/>
              <a:ext cx="1569543" cy="520998"/>
            </a:xfrm>
            <a:prstGeom prst="leftArrow">
              <a:avLst>
                <a:gd name="adj1" fmla="val 60000"/>
                <a:gd name="adj2" fmla="val 50000"/>
              </a:avLst>
            </a:prstGeom>
            <a:solidFill>
              <a:srgbClr val="89ABE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p10"/>
            <p:cNvSpPr/>
            <p:nvPr/>
          </p:nvSpPr>
          <p:spPr>
            <a:xfrm>
              <a:off x="5367135" y="2556810"/>
              <a:ext cx="1736663" cy="760074"/>
            </a:xfrm>
            <a:prstGeom prst="roundRect">
              <a:avLst>
                <a:gd name="adj" fmla="val 10000"/>
              </a:avLst>
            </a:prstGeom>
            <a:solidFill>
              <a:srgbClr val="749CDB"/>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10"/>
            <p:cNvSpPr txBox="1"/>
            <p:nvPr/>
          </p:nvSpPr>
          <p:spPr>
            <a:xfrm>
              <a:off x="5389397" y="2579072"/>
              <a:ext cx="1692139" cy="715550"/>
            </a:xfrm>
            <a:prstGeom prst="rect">
              <a:avLst/>
            </a:prstGeom>
            <a:noFill/>
            <a:ln>
              <a:noFill/>
            </a:ln>
          </p:spPr>
          <p:txBody>
            <a:bodyPr spcFirstLastPara="1" wrap="square" lIns="43800" tIns="43800" rIns="43800" bIns="43800"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pl-PL" sz="2300" b="0" i="0" u="none" strike="noStrike" cap="none">
                  <a:solidFill>
                    <a:schemeClr val="lt1"/>
                  </a:solidFill>
                  <a:latin typeface="Trebuchet MS"/>
                  <a:ea typeface="Trebuchet MS"/>
                  <a:cs typeface="Trebuchet MS"/>
                  <a:sym typeface="Trebuchet MS"/>
                </a:rPr>
                <a:t>Corporate VC</a:t>
              </a:r>
              <a:endParaRPr sz="1400" b="0" i="0" u="none" strike="noStrike" cap="none">
                <a:solidFill>
                  <a:srgbClr val="000000"/>
                </a:solidFill>
                <a:latin typeface="Arial"/>
                <a:ea typeface="Arial"/>
                <a:cs typeface="Arial"/>
                <a:sym typeface="Arial"/>
              </a:endParaRPr>
            </a:p>
          </p:txBody>
        </p:sp>
      </p:grpSp>
      <p:sp>
        <p:nvSpPr>
          <p:cNvPr id="229" name="Google Shape;229;p10"/>
          <p:cNvSpPr/>
          <p:nvPr/>
        </p:nvSpPr>
        <p:spPr>
          <a:xfrm>
            <a:off x="283463" y="3127247"/>
            <a:ext cx="1781691" cy="2557301"/>
          </a:xfrm>
          <a:prstGeom prst="roundRect">
            <a:avLst>
              <a:gd name="adj" fmla="val 16667"/>
            </a:avLst>
          </a:prstGeom>
          <a:solidFill>
            <a:schemeClr val="lt1"/>
          </a:solidFill>
          <a:ln w="19050" cap="rnd"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pl-PL" sz="1600" b="0" i="0" u="none" strike="noStrike" cap="none">
                <a:solidFill>
                  <a:schemeClr val="dk1"/>
                </a:solidFill>
                <a:latin typeface="Trebuchet MS"/>
                <a:ea typeface="Trebuchet MS"/>
                <a:cs typeface="Trebuchet MS"/>
                <a:sym typeface="Trebuchet MS"/>
              </a:rPr>
              <a:t>- </a:t>
            </a:r>
            <a:r>
              <a:rPr lang="pl-PL" sz="1600" b="0" i="0" u="none" strike="noStrike" cap="none" noProof="1" smtClean="0">
                <a:solidFill>
                  <a:schemeClr val="dk1"/>
                </a:solidFill>
                <a:latin typeface="Trebuchet MS"/>
                <a:ea typeface="Trebuchet MS"/>
                <a:cs typeface="Trebuchet MS"/>
                <a:sym typeface="Trebuchet MS"/>
              </a:rPr>
              <a:t>VC privato</a:t>
            </a:r>
            <a:endParaRPr sz="1400" b="0" i="0" u="none" strike="noStrike" cap="none" noProof="1" smtClean="0">
              <a:solidFill>
                <a:srgbClr val="000000"/>
              </a:solidFill>
              <a:sym typeface="Arial"/>
            </a:endParaRPr>
          </a:p>
          <a:p>
            <a:pPr marL="182563" marR="0" lvl="0" indent="-182563" algn="l" rtl="0">
              <a:lnSpc>
                <a:spcPct val="100000"/>
              </a:lnSpc>
              <a:spcBef>
                <a:spcPts val="0"/>
              </a:spcBef>
              <a:spcAft>
                <a:spcPts val="0"/>
              </a:spcAft>
              <a:buClr>
                <a:schemeClr val="dk1"/>
              </a:buClr>
              <a:buSzPts val="1600"/>
              <a:buFont typeface="Trebuchet MS"/>
              <a:buChar char="-"/>
            </a:pPr>
            <a:r>
              <a:rPr lang="pl-PL" sz="1600" b="0" i="0" u="none" strike="noStrike" cap="none" noProof="1" smtClean="0">
                <a:solidFill>
                  <a:schemeClr val="dk1"/>
                </a:solidFill>
                <a:latin typeface="Trebuchet MS"/>
                <a:ea typeface="Trebuchet MS"/>
                <a:cs typeface="Trebuchet MS"/>
                <a:sym typeface="Trebuchet MS"/>
              </a:rPr>
              <a:t>VC sponsorizzato da enti governativi</a:t>
            </a:r>
          </a:p>
          <a:p>
            <a:pPr marL="182563" marR="0" lvl="0" indent="-182563" algn="l" rtl="0">
              <a:lnSpc>
                <a:spcPct val="100000"/>
              </a:lnSpc>
              <a:spcBef>
                <a:spcPts val="0"/>
              </a:spcBef>
              <a:spcAft>
                <a:spcPts val="0"/>
              </a:spcAft>
              <a:buClr>
                <a:schemeClr val="dk1"/>
              </a:buClr>
              <a:buSzPts val="1600"/>
              <a:buFont typeface="Trebuchet MS"/>
              <a:buChar char="-"/>
            </a:pPr>
            <a:r>
              <a:rPr lang="pl-PL" sz="1600" b="0" i="0" u="none" strike="noStrike" cap="none" noProof="1" smtClean="0">
                <a:solidFill>
                  <a:schemeClr val="dk1"/>
                </a:solidFill>
                <a:latin typeface="Trebuchet MS"/>
                <a:ea typeface="Trebuchet MS"/>
                <a:cs typeface="Trebuchet MS"/>
                <a:sym typeface="Trebuchet MS"/>
              </a:rPr>
              <a:t>Seed funds</a:t>
            </a:r>
            <a:endParaRPr lang="pl-PL" sz="1600" noProof="1" smtClean="0">
              <a:solidFill>
                <a:schemeClr val="dk1"/>
              </a:solidFill>
              <a:latin typeface="Trebuchet MS"/>
              <a:ea typeface="Trebuchet MS"/>
              <a:cs typeface="Trebuchet MS"/>
              <a:sym typeface="Trebuchet MS"/>
            </a:endParaRPr>
          </a:p>
          <a:p>
            <a:pPr marL="182563" marR="0" lvl="0" indent="-182563" algn="l" rtl="0">
              <a:lnSpc>
                <a:spcPct val="100000"/>
              </a:lnSpc>
              <a:spcBef>
                <a:spcPts val="0"/>
              </a:spcBef>
              <a:spcAft>
                <a:spcPts val="0"/>
              </a:spcAft>
              <a:buClr>
                <a:schemeClr val="dk1"/>
              </a:buClr>
              <a:buSzPts val="1600"/>
              <a:buFont typeface="Trebuchet MS"/>
              <a:buChar char="-"/>
            </a:pPr>
            <a:r>
              <a:rPr lang="pl-PL" sz="1600" noProof="1" smtClean="0">
                <a:solidFill>
                  <a:schemeClr val="dk1"/>
                </a:solidFill>
                <a:latin typeface="Trebuchet MS"/>
                <a:ea typeface="Trebuchet MS"/>
                <a:cs typeface="Trebuchet MS"/>
                <a:sym typeface="Trebuchet MS"/>
              </a:rPr>
              <a:t>VC universitario</a:t>
            </a:r>
            <a:endParaRPr sz="1600" b="0" i="0" u="none" strike="noStrike" cap="none" noProof="1" smtClean="0">
              <a:solidFill>
                <a:schemeClr val="dk1"/>
              </a:solidFill>
              <a:latin typeface="Trebuchet MS"/>
              <a:ea typeface="Trebuchet MS"/>
              <a:cs typeface="Trebuchet MS"/>
              <a:sym typeface="Trebuchet MS"/>
            </a:endParaRPr>
          </a:p>
          <a:p>
            <a:pPr marL="182563" marR="0" lvl="0" indent="-182563" algn="l" rtl="0">
              <a:lnSpc>
                <a:spcPct val="100000"/>
              </a:lnSpc>
              <a:spcBef>
                <a:spcPts val="0"/>
              </a:spcBef>
              <a:spcAft>
                <a:spcPts val="0"/>
              </a:spcAft>
              <a:buClr>
                <a:schemeClr val="dk1"/>
              </a:buClr>
              <a:buSzPts val="1600"/>
              <a:buFont typeface="Trebuchet MS"/>
              <a:buChar char="-"/>
            </a:pPr>
            <a:r>
              <a:rPr lang="pl-PL" sz="1600" noProof="1" smtClean="0">
                <a:solidFill>
                  <a:schemeClr val="dk1"/>
                </a:solidFill>
                <a:latin typeface="Trebuchet MS"/>
                <a:ea typeface="Trebuchet MS"/>
                <a:cs typeface="Trebuchet MS"/>
                <a:sym typeface="Trebuchet MS"/>
              </a:rPr>
              <a:t>Altro</a:t>
            </a:r>
            <a:r>
              <a:rPr lang="is-IS" sz="1600" noProof="1" smtClean="0">
                <a:solidFill>
                  <a:schemeClr val="dk1"/>
                </a:solidFill>
                <a:latin typeface="Trebuchet MS"/>
                <a:ea typeface="Trebuchet MS"/>
                <a:cs typeface="Trebuchet MS"/>
                <a:sym typeface="Trebuchet MS"/>
              </a:rPr>
              <a:t>…</a:t>
            </a:r>
            <a:endParaRPr sz="1400" b="0" i="0" u="none" strike="noStrike" cap="none" noProof="1" smtClean="0">
              <a:solidFill>
                <a:srgbClr val="000000"/>
              </a:solidFill>
              <a:sym typeface="Arial"/>
            </a:endParaRPr>
          </a:p>
          <a:p>
            <a:pPr marL="285750" marR="0" lvl="0" indent="-184150" algn="l" rtl="0">
              <a:lnSpc>
                <a:spcPct val="100000"/>
              </a:lnSpc>
              <a:spcBef>
                <a:spcPts val="0"/>
              </a:spcBef>
              <a:spcAft>
                <a:spcPts val="0"/>
              </a:spcAft>
              <a:buClr>
                <a:schemeClr val="dk1"/>
              </a:buClr>
              <a:buSzPts val="1600"/>
              <a:buFont typeface="Trebuchet MS"/>
              <a:buNone/>
            </a:pPr>
            <a:endParaRPr sz="1600" b="0"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dirty="0">
              <a:solidFill>
                <a:schemeClr val="dk1"/>
              </a:solidFill>
              <a:latin typeface="Trebuchet MS"/>
              <a:ea typeface="Trebuchet MS"/>
              <a:cs typeface="Trebuchet MS"/>
              <a:sym typeface="Trebuchet MS"/>
            </a:endParaRPr>
          </a:p>
        </p:txBody>
      </p:sp>
      <p:sp>
        <p:nvSpPr>
          <p:cNvPr id="230" name="Google Shape;230;p10"/>
          <p:cNvSpPr/>
          <p:nvPr/>
        </p:nvSpPr>
        <p:spPr>
          <a:xfrm>
            <a:off x="1683466" y="1335786"/>
            <a:ext cx="2819401" cy="1652954"/>
          </a:xfrm>
          <a:prstGeom prst="roundRect">
            <a:avLst>
              <a:gd name="adj" fmla="val 16667"/>
            </a:avLst>
          </a:prstGeom>
          <a:solidFill>
            <a:schemeClr val="lt1"/>
          </a:solidFill>
          <a:ln w="19050" cap="rnd"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chemeClr val="dk1"/>
              </a:buClr>
              <a:buSzPts val="1600"/>
              <a:buFont typeface="Trebuchet MS"/>
              <a:buChar char="-"/>
            </a:pPr>
            <a:r>
              <a:rPr lang="pl-PL" sz="1600" b="0" i="0" u="none" strike="noStrike" cap="none" noProof="1" smtClean="0">
                <a:solidFill>
                  <a:schemeClr val="dk1"/>
                </a:solidFill>
                <a:latin typeface="Trebuchet MS"/>
                <a:ea typeface="Trebuchet MS"/>
                <a:cs typeface="Trebuchet MS"/>
                <a:sym typeface="Trebuchet MS"/>
              </a:rPr>
              <a:t>BA tempo pieno/part-time</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dk1"/>
              </a:buClr>
              <a:buSzPts val="1600"/>
              <a:buFont typeface="Trebuchet MS"/>
              <a:buChar char="-"/>
            </a:pPr>
            <a:r>
              <a:rPr lang="pl-PL" sz="1600" b="0" i="0" u="none" strike="noStrike" cap="none" noProof="1" smtClean="0">
                <a:solidFill>
                  <a:schemeClr val="dk1"/>
                </a:solidFill>
                <a:latin typeface="Trebuchet MS"/>
                <a:ea typeface="Trebuchet MS"/>
                <a:cs typeface="Trebuchet MS"/>
                <a:sym typeface="Trebuchet MS"/>
              </a:rPr>
              <a:t>Portfolio BA</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dk1"/>
              </a:buClr>
              <a:buSzPts val="1600"/>
              <a:buFont typeface="Trebuchet MS"/>
              <a:buChar char="-"/>
            </a:pPr>
            <a:r>
              <a:rPr lang="pl-PL" sz="1600" b="0" i="0" u="none" strike="noStrike" cap="none" noProof="1" smtClean="0">
                <a:solidFill>
                  <a:schemeClr val="dk1"/>
                </a:solidFill>
                <a:latin typeface="Trebuchet MS"/>
                <a:ea typeface="Trebuchet MS"/>
                <a:cs typeface="Trebuchet MS"/>
                <a:sym typeface="Trebuchet MS"/>
              </a:rPr>
              <a:t>Income seeking BA</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dk1"/>
              </a:buClr>
              <a:buSzPts val="1600"/>
              <a:buFont typeface="Trebuchet MS"/>
              <a:buChar char="-"/>
            </a:pPr>
            <a:r>
              <a:rPr lang="pl-PL" sz="1600" b="0" i="0" u="none" strike="noStrike" cap="none" noProof="1" smtClean="0">
                <a:solidFill>
                  <a:schemeClr val="dk1"/>
                </a:solidFill>
                <a:latin typeface="Trebuchet MS"/>
                <a:ea typeface="Trebuchet MS"/>
                <a:cs typeface="Trebuchet MS"/>
                <a:sym typeface="Trebuchet MS"/>
              </a:rPr>
              <a:t>Wealth Maximising BA</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dk1"/>
              </a:buClr>
              <a:buSzPts val="1600"/>
              <a:buFont typeface="Trebuchet MS"/>
              <a:buChar char="-"/>
            </a:pPr>
            <a:r>
              <a:rPr lang="pl-PL" sz="1600" noProof="1" smtClean="0">
                <a:solidFill>
                  <a:schemeClr val="dk1"/>
                </a:solidFill>
                <a:latin typeface="Trebuchet MS"/>
                <a:ea typeface="Trebuchet MS"/>
                <a:cs typeface="Trebuchet MS"/>
                <a:sym typeface="Trebuchet MS"/>
              </a:rPr>
              <a:t>Altro</a:t>
            </a:r>
            <a:r>
              <a:rPr lang="is-IS" sz="1600" noProof="1" smtClean="0">
                <a:solidFill>
                  <a:schemeClr val="dk1"/>
                </a:solidFill>
                <a:latin typeface="Trebuchet MS"/>
                <a:ea typeface="Trebuchet MS"/>
                <a:cs typeface="Trebuchet MS"/>
                <a:sym typeface="Trebuchet MS"/>
              </a:rPr>
              <a:t>…</a:t>
            </a:r>
            <a:endParaRPr sz="1400" b="0" i="0" u="none" strike="noStrike" cap="none" noProof="1" smtClean="0">
              <a:solidFill>
                <a:srgbClr val="000000"/>
              </a:solidFill>
              <a:sym typeface="Arial"/>
            </a:endParaRPr>
          </a:p>
          <a:p>
            <a:pPr marL="285750" marR="0" lvl="0" indent="-184150" algn="l" rtl="0">
              <a:lnSpc>
                <a:spcPct val="100000"/>
              </a:lnSpc>
              <a:spcBef>
                <a:spcPts val="0"/>
              </a:spcBef>
              <a:spcAft>
                <a:spcPts val="0"/>
              </a:spcAft>
              <a:buClr>
                <a:schemeClr val="dk1"/>
              </a:buClr>
              <a:buSzPts val="1600"/>
              <a:buFont typeface="Trebuchet MS"/>
              <a:buNone/>
            </a:pPr>
            <a:endParaRPr sz="1600" b="0"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dirty="0">
              <a:solidFill>
                <a:schemeClr val="dk1"/>
              </a:solidFill>
              <a:latin typeface="Trebuchet MS"/>
              <a:ea typeface="Trebuchet MS"/>
              <a:cs typeface="Trebuchet MS"/>
              <a:sym typeface="Trebuchet MS"/>
            </a:endParaRPr>
          </a:p>
        </p:txBody>
      </p:sp>
      <p:sp>
        <p:nvSpPr>
          <p:cNvPr id="231" name="Google Shape;231;p10"/>
          <p:cNvSpPr/>
          <p:nvPr/>
        </p:nvSpPr>
        <p:spPr>
          <a:xfrm>
            <a:off x="7508192" y="1737359"/>
            <a:ext cx="2819401" cy="2654551"/>
          </a:xfrm>
          <a:prstGeom prst="roundRect">
            <a:avLst>
              <a:gd name="adj" fmla="val 16667"/>
            </a:avLst>
          </a:prstGeom>
          <a:solidFill>
            <a:schemeClr val="lt1"/>
          </a:solidFill>
          <a:ln w="19050" cap="rnd"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chemeClr val="dk1"/>
              </a:buClr>
              <a:buSzPts val="1600"/>
              <a:buFont typeface="Trebuchet MS"/>
              <a:buChar char="-"/>
            </a:pPr>
            <a:r>
              <a:rPr lang="pl-PL" sz="1600" b="0" i="0" u="none" strike="noStrike" cap="none" noProof="1" smtClean="0">
                <a:solidFill>
                  <a:schemeClr val="dk1"/>
                </a:solidFill>
                <a:latin typeface="Trebuchet MS"/>
                <a:ea typeface="Trebuchet MS"/>
                <a:cs typeface="Trebuchet MS"/>
                <a:sym typeface="Trebuchet MS"/>
              </a:rPr>
              <a:t>Diverso background industriale; IT, farmaceutiche, bio-tech etc.</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dk1"/>
              </a:buClr>
              <a:buSzPts val="1600"/>
              <a:buFont typeface="Trebuchet MS"/>
              <a:buChar char="-"/>
            </a:pPr>
            <a:r>
              <a:rPr lang="pl-PL" sz="1600" b="0" i="0" u="none" strike="noStrike" cap="none" noProof="1" smtClean="0">
                <a:solidFill>
                  <a:schemeClr val="dk1"/>
                </a:solidFill>
                <a:latin typeface="Trebuchet MS"/>
                <a:ea typeface="Trebuchet MS"/>
                <a:cs typeface="Trebuchet MS"/>
                <a:sym typeface="Trebuchet MS"/>
              </a:rPr>
              <a:t>VC aziendale/interaziendale</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dk1"/>
              </a:buClr>
              <a:buSzPts val="1600"/>
              <a:buFont typeface="Trebuchet MS"/>
              <a:buChar char="-"/>
            </a:pPr>
            <a:r>
              <a:rPr lang="pl-PL" sz="1600" b="0" i="0" u="none" strike="noStrike" cap="none" noProof="1" smtClean="0">
                <a:solidFill>
                  <a:schemeClr val="dk1"/>
                </a:solidFill>
                <a:latin typeface="Trebuchet MS"/>
                <a:ea typeface="Trebuchet MS"/>
                <a:cs typeface="Trebuchet MS"/>
                <a:sym typeface="Trebuchet MS"/>
              </a:rPr>
              <a:t>Entità separate/VC aziendale  </a:t>
            </a:r>
          </a:p>
          <a:p>
            <a:pPr marL="285750" marR="0" lvl="0" indent="-285750" algn="l" rtl="0">
              <a:lnSpc>
                <a:spcPct val="100000"/>
              </a:lnSpc>
              <a:spcBef>
                <a:spcPts val="0"/>
              </a:spcBef>
              <a:spcAft>
                <a:spcPts val="0"/>
              </a:spcAft>
              <a:buClr>
                <a:schemeClr val="dk1"/>
              </a:buClr>
              <a:buSzPts val="1600"/>
              <a:buFont typeface="Trebuchet MS"/>
              <a:buChar char="-"/>
            </a:pPr>
            <a:r>
              <a:rPr lang="pl-PL" sz="1600" noProof="1" smtClean="0">
                <a:solidFill>
                  <a:schemeClr val="dk1"/>
                </a:solidFill>
                <a:latin typeface="Trebuchet MS"/>
                <a:ea typeface="Trebuchet MS"/>
                <a:cs typeface="Trebuchet MS"/>
                <a:sym typeface="Trebuchet MS"/>
              </a:rPr>
              <a:t>Altro</a:t>
            </a:r>
            <a:r>
              <a:rPr lang="is-IS" sz="1600" noProof="1" smtClean="0">
                <a:solidFill>
                  <a:schemeClr val="dk1"/>
                </a:solidFill>
                <a:latin typeface="Trebuchet MS"/>
                <a:ea typeface="Trebuchet MS"/>
                <a:cs typeface="Trebuchet MS"/>
                <a:sym typeface="Trebuchet MS"/>
              </a:rPr>
              <a:t>…</a:t>
            </a:r>
            <a:endParaRPr sz="1400" b="0" i="0" u="none" strike="noStrike" cap="none" noProof="1" smtClean="0">
              <a:solidFill>
                <a:srgbClr val="000000"/>
              </a:solidFill>
              <a:sym typeface="Arial"/>
            </a:endParaRPr>
          </a:p>
          <a:p>
            <a:pPr marL="285750" marR="0" lvl="0" indent="-184150" algn="l" rtl="0">
              <a:lnSpc>
                <a:spcPct val="100000"/>
              </a:lnSpc>
              <a:spcBef>
                <a:spcPts val="0"/>
              </a:spcBef>
              <a:spcAft>
                <a:spcPts val="0"/>
              </a:spcAft>
              <a:buClr>
                <a:schemeClr val="dk1"/>
              </a:buClr>
              <a:buSzPts val="1600"/>
              <a:buFont typeface="Trebuchet MS"/>
              <a:buNone/>
            </a:pPr>
            <a:endParaRPr sz="1600" b="0"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dirty="0">
              <a:solidFill>
                <a:schemeClr val="dk1"/>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a:t>Venture Capital</a:t>
            </a:r>
            <a:endParaRPr/>
          </a:p>
        </p:txBody>
      </p:sp>
      <p:sp>
        <p:nvSpPr>
          <p:cNvPr id="237" name="Google Shape;237;p11"/>
          <p:cNvSpPr txBox="1">
            <a:spLocks noGrp="1"/>
          </p:cNvSpPr>
          <p:nvPr>
            <p:ph type="body" idx="1"/>
          </p:nvPr>
        </p:nvSpPr>
        <p:spPr>
          <a:xfrm>
            <a:off x="1243584" y="1600200"/>
            <a:ext cx="8967216" cy="4925144"/>
          </a:xfrm>
          <a:prstGeom prst="rect">
            <a:avLst/>
          </a:prstGeom>
          <a:noFill/>
          <a:ln>
            <a:noFill/>
          </a:ln>
        </p:spPr>
        <p:txBody>
          <a:bodyPr spcFirstLastPara="1" wrap="square" lIns="91425" tIns="45700" rIns="91425" bIns="45700" anchor="t" anchorCtr="0">
            <a:normAutofit lnSpcReduction="10000"/>
          </a:bodyPr>
          <a:lstStyle/>
          <a:p>
            <a:pPr marL="273050" lvl="0" indent="-273050" algn="l" rtl="0">
              <a:lnSpc>
                <a:spcPct val="100000"/>
              </a:lnSpc>
              <a:spcBef>
                <a:spcPts val="0"/>
              </a:spcBef>
              <a:spcAft>
                <a:spcPts val="0"/>
              </a:spcAft>
              <a:buSzPct val="79999"/>
              <a:buFont typeface="Noto Sans Symbols"/>
              <a:buChar char="▪"/>
            </a:pPr>
            <a:r>
              <a:rPr lang="pl-PL" noProof="1" smtClean="0"/>
              <a:t>E’ offerto da investitori che possono essere soggetti privati, come i business angels, o istituzioni finanziarie, come i fondi di venture capital. </a:t>
            </a:r>
          </a:p>
          <a:p>
            <a:pPr marL="273050" lvl="0" indent="-273050" algn="l" rtl="0">
              <a:lnSpc>
                <a:spcPct val="100000"/>
              </a:lnSpc>
              <a:spcBef>
                <a:spcPts val="200"/>
              </a:spcBef>
              <a:spcAft>
                <a:spcPts val="0"/>
              </a:spcAft>
              <a:buSzPct val="79999"/>
              <a:buFont typeface="Noto Sans Symbols"/>
              <a:buChar char="▪"/>
            </a:pPr>
            <a:r>
              <a:rPr lang="pl-PL" noProof="1" smtClean="0"/>
              <a:t>Gli investitori possono entrare con il loro capitale in diverse fasi dello sviluppo del </a:t>
            </a:r>
            <a:r>
              <a:rPr lang="pl-PL" i="1" noProof="1" smtClean="0"/>
              <a:t>business.</a:t>
            </a:r>
          </a:p>
          <a:p>
            <a:pPr marL="273050" lvl="0" indent="-273050" algn="l" rtl="0">
              <a:lnSpc>
                <a:spcPct val="100000"/>
              </a:lnSpc>
              <a:spcBef>
                <a:spcPts val="200"/>
              </a:spcBef>
              <a:spcAft>
                <a:spcPts val="0"/>
              </a:spcAft>
              <a:buSzPct val="79999"/>
              <a:buFont typeface="Noto Sans Symbols"/>
              <a:buChar char="▪"/>
            </a:pPr>
            <a:r>
              <a:rPr lang="pl-PL" sz="1400" i="1" noProof="1" smtClean="0"/>
              <a:t>Usualmente ottengono quote dell’attività e il controllo su parte dei profitti.</a:t>
            </a:r>
            <a:endParaRPr noProof="1" smtClean="0"/>
          </a:p>
          <a:p>
            <a:pPr marL="273050" lvl="0" indent="-188468" algn="l" rtl="0">
              <a:lnSpc>
                <a:spcPct val="100000"/>
              </a:lnSpc>
              <a:spcBef>
                <a:spcPts val="200"/>
              </a:spcBef>
              <a:spcAft>
                <a:spcPts val="0"/>
              </a:spcAft>
              <a:buSzPct val="79999"/>
              <a:buFont typeface="Noto Sans Symbols"/>
              <a:buNone/>
            </a:pPr>
            <a:endParaRPr dirty="0"/>
          </a:p>
          <a:p>
            <a:pPr marL="273050" lvl="0" indent="-188468" algn="l" rtl="0">
              <a:lnSpc>
                <a:spcPct val="100000"/>
              </a:lnSpc>
              <a:spcBef>
                <a:spcPts val="200"/>
              </a:spcBef>
              <a:spcAft>
                <a:spcPts val="0"/>
              </a:spcAft>
              <a:buSzPct val="79999"/>
              <a:buFont typeface="Noto Sans Symbols"/>
              <a:buNone/>
            </a:pPr>
            <a:endParaRPr dirty="0"/>
          </a:p>
          <a:p>
            <a:pPr marL="273050" lvl="0" indent="-188468" algn="l" rtl="0">
              <a:lnSpc>
                <a:spcPct val="100000"/>
              </a:lnSpc>
              <a:spcBef>
                <a:spcPts val="200"/>
              </a:spcBef>
              <a:spcAft>
                <a:spcPts val="0"/>
              </a:spcAft>
              <a:buSzPct val="79999"/>
              <a:buFont typeface="Noto Sans Symbols"/>
              <a:buNone/>
            </a:pPr>
            <a:endParaRPr dirty="0"/>
          </a:p>
          <a:p>
            <a:pPr marL="273050" lvl="0" indent="-188468" algn="l" rtl="0">
              <a:lnSpc>
                <a:spcPct val="100000"/>
              </a:lnSpc>
              <a:spcBef>
                <a:spcPts val="200"/>
              </a:spcBef>
              <a:spcAft>
                <a:spcPts val="0"/>
              </a:spcAft>
              <a:buSzPct val="79999"/>
              <a:buFont typeface="Noto Sans Symbols"/>
              <a:buNone/>
            </a:pPr>
            <a:endParaRPr dirty="0"/>
          </a:p>
          <a:p>
            <a:pPr marL="273050" lvl="0" indent="-188468" algn="l" rtl="0">
              <a:lnSpc>
                <a:spcPct val="100000"/>
              </a:lnSpc>
              <a:spcBef>
                <a:spcPts val="200"/>
              </a:spcBef>
              <a:spcAft>
                <a:spcPts val="0"/>
              </a:spcAft>
              <a:buSzPct val="79999"/>
              <a:buFont typeface="Noto Sans Symbols"/>
              <a:buNone/>
            </a:pPr>
            <a:endParaRPr dirty="0"/>
          </a:p>
          <a:p>
            <a:pPr marL="273050" lvl="0" indent="-188468" algn="l" rtl="0">
              <a:lnSpc>
                <a:spcPct val="100000"/>
              </a:lnSpc>
              <a:spcBef>
                <a:spcPts val="200"/>
              </a:spcBef>
              <a:spcAft>
                <a:spcPts val="0"/>
              </a:spcAft>
              <a:buSzPct val="79999"/>
              <a:buFont typeface="Noto Sans Symbols"/>
              <a:buNone/>
            </a:pPr>
            <a:endParaRPr dirty="0"/>
          </a:p>
          <a:p>
            <a:pPr marL="273050" lvl="0" indent="-188468" algn="l" rtl="0">
              <a:lnSpc>
                <a:spcPct val="100000"/>
              </a:lnSpc>
              <a:spcBef>
                <a:spcPts val="200"/>
              </a:spcBef>
              <a:spcAft>
                <a:spcPts val="0"/>
              </a:spcAft>
              <a:buSzPct val="79999"/>
              <a:buFont typeface="Noto Sans Symbols"/>
              <a:buNone/>
            </a:pPr>
            <a:endParaRPr dirty="0"/>
          </a:p>
          <a:p>
            <a:pPr marL="273050" lvl="0" indent="-273050" algn="l" rtl="0">
              <a:lnSpc>
                <a:spcPct val="100000"/>
              </a:lnSpc>
              <a:spcBef>
                <a:spcPts val="200"/>
              </a:spcBef>
              <a:spcAft>
                <a:spcPts val="0"/>
              </a:spcAft>
              <a:buSzPct val="79999"/>
              <a:buFont typeface="Noto Sans Symbols"/>
              <a:buChar char="▪"/>
            </a:pPr>
            <a:r>
              <a:rPr lang="pl-PL" noProof="1" smtClean="0"/>
              <a:t>Gli investitori partecipano alla gestione del progetto offrendo: </a:t>
            </a:r>
          </a:p>
          <a:p>
            <a:pPr marL="273050" lvl="0" indent="-273050" algn="l" rtl="0">
              <a:lnSpc>
                <a:spcPct val="100000"/>
              </a:lnSpc>
              <a:spcBef>
                <a:spcPts val="200"/>
              </a:spcBef>
              <a:spcAft>
                <a:spcPts val="0"/>
              </a:spcAft>
              <a:buSzPct val="79999"/>
              <a:buFont typeface="Noto Sans Symbols"/>
              <a:buChar char="▪"/>
            </a:pPr>
            <a:r>
              <a:rPr lang="pl-PL" sz="1500" noProof="1" smtClean="0"/>
              <a:t>Supervisione</a:t>
            </a:r>
          </a:p>
          <a:p>
            <a:pPr marL="273050" lvl="0" indent="-273050" algn="l" rtl="0">
              <a:lnSpc>
                <a:spcPct val="100000"/>
              </a:lnSpc>
              <a:spcBef>
                <a:spcPts val="200"/>
              </a:spcBef>
              <a:spcAft>
                <a:spcPts val="0"/>
              </a:spcAft>
              <a:buSzPct val="79999"/>
              <a:buFont typeface="Noto Sans Symbols"/>
              <a:buChar char="▪"/>
            </a:pPr>
            <a:r>
              <a:rPr lang="pl-PL" sz="1500" noProof="1" smtClean="0"/>
              <a:t>Consulenza, contatti, promozione e supporto</a:t>
            </a:r>
            <a:endParaRPr sz="1500" noProof="1" smtClean="0"/>
          </a:p>
          <a:p>
            <a:pPr marL="273050" lvl="0" indent="-273050" algn="l" rtl="0">
              <a:lnSpc>
                <a:spcPct val="100000"/>
              </a:lnSpc>
              <a:spcBef>
                <a:spcPts val="200"/>
              </a:spcBef>
              <a:spcAft>
                <a:spcPts val="0"/>
              </a:spcAft>
              <a:buSzPct val="79999"/>
              <a:buFont typeface="Noto Sans Symbols"/>
              <a:buChar char="▪"/>
            </a:pPr>
            <a:r>
              <a:rPr lang="pl-PL" noProof="1" smtClean="0"/>
              <a:t>Gli investitori si attendono un elevato ritorno sull’investimento poichè si assumono rischi elevati (innovazione, nuove attività) - 60-100% nelle fasi di lancio, 30-50% nelle successive.</a:t>
            </a:r>
            <a:endParaRPr sz="1200" noProof="1" smtClean="0"/>
          </a:p>
          <a:p>
            <a:pPr marL="342900" lvl="0" indent="-258318" algn="l" rtl="0">
              <a:lnSpc>
                <a:spcPct val="100000"/>
              </a:lnSpc>
              <a:spcBef>
                <a:spcPts val="1200"/>
              </a:spcBef>
              <a:spcAft>
                <a:spcPts val="0"/>
              </a:spcAft>
              <a:buSzPct val="79999"/>
              <a:buNone/>
            </a:pPr>
            <a:endParaRPr noProof="1"/>
          </a:p>
        </p:txBody>
      </p:sp>
      <p:grpSp>
        <p:nvGrpSpPr>
          <p:cNvPr id="238" name="Google Shape;238;p11"/>
          <p:cNvGrpSpPr/>
          <p:nvPr/>
        </p:nvGrpSpPr>
        <p:grpSpPr>
          <a:xfrm>
            <a:off x="2639616" y="3216132"/>
            <a:ext cx="6912768" cy="1581021"/>
            <a:chOff x="1115616" y="2856091"/>
            <a:chExt cx="6912768" cy="1581021"/>
          </a:xfrm>
        </p:grpSpPr>
        <p:sp>
          <p:nvSpPr>
            <p:cNvPr id="239" name="Google Shape;239;p11"/>
            <p:cNvSpPr/>
            <p:nvPr/>
          </p:nvSpPr>
          <p:spPr>
            <a:xfrm>
              <a:off x="1115616" y="3170764"/>
              <a:ext cx="2376264" cy="1008112"/>
            </a:xfrm>
            <a:prstGeom prst="ellipse">
              <a:avLst/>
            </a:prstGeom>
            <a:solidFill>
              <a:schemeClr val="accent1"/>
            </a:solidFill>
            <a:ln w="19050" cap="rnd" cmpd="sng">
              <a:solidFill>
                <a:srgbClr val="364A7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pl-PL" sz="1800" noProof="1" smtClean="0">
                  <a:solidFill>
                    <a:schemeClr val="lt1"/>
                  </a:solidFill>
                  <a:latin typeface="Trebuchet MS"/>
                  <a:ea typeface="Trebuchet MS"/>
                  <a:cs typeface="Trebuchet MS"/>
                  <a:sym typeface="Trebuchet MS"/>
                </a:rPr>
                <a:t>Azienda</a:t>
              </a:r>
              <a:endParaRPr lang="pl-PL" sz="1800" b="0" i="0" u="none" strike="noStrike" cap="none" noProof="1">
                <a:solidFill>
                  <a:schemeClr val="lt1"/>
                </a:solidFill>
                <a:latin typeface="Trebuchet MS"/>
                <a:ea typeface="Trebuchet MS"/>
                <a:cs typeface="Trebuchet MS"/>
                <a:sym typeface="Trebuchet MS"/>
              </a:endParaRPr>
            </a:p>
          </p:txBody>
        </p:sp>
        <p:sp>
          <p:nvSpPr>
            <p:cNvPr id="240" name="Google Shape;240;p11"/>
            <p:cNvSpPr/>
            <p:nvPr/>
          </p:nvSpPr>
          <p:spPr>
            <a:xfrm>
              <a:off x="5652120" y="3116728"/>
              <a:ext cx="2376264" cy="1008112"/>
            </a:xfrm>
            <a:prstGeom prst="ellipse">
              <a:avLst/>
            </a:prstGeom>
            <a:solidFill>
              <a:schemeClr val="accent3"/>
            </a:solidFill>
            <a:ln w="19050" cap="rnd" cmpd="sng">
              <a:solidFill>
                <a:srgbClr val="1D5C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pl-PL" sz="1800" b="0" i="0" u="none" strike="noStrike" cap="none" noProof="1" smtClean="0">
                  <a:solidFill>
                    <a:schemeClr val="lt1"/>
                  </a:solidFill>
                  <a:latin typeface="Trebuchet MS"/>
                  <a:ea typeface="Trebuchet MS"/>
                  <a:cs typeface="Trebuchet MS"/>
                  <a:sym typeface="Trebuchet MS"/>
                </a:rPr>
                <a:t>Investitori</a:t>
              </a:r>
              <a:endParaRPr lang="pl-PL" sz="1800" b="0" i="0" u="none" strike="noStrike" cap="none" noProof="1">
                <a:solidFill>
                  <a:schemeClr val="lt1"/>
                </a:solidFill>
                <a:latin typeface="Trebuchet MS"/>
                <a:ea typeface="Trebuchet MS"/>
                <a:cs typeface="Trebuchet MS"/>
                <a:sym typeface="Trebuchet MS"/>
              </a:endParaRPr>
            </a:p>
          </p:txBody>
        </p:sp>
        <p:sp>
          <p:nvSpPr>
            <p:cNvPr id="241" name="Google Shape;241;p11"/>
            <p:cNvSpPr/>
            <p:nvPr/>
          </p:nvSpPr>
          <p:spPr>
            <a:xfrm>
              <a:off x="3275856" y="2856091"/>
              <a:ext cx="2592288" cy="504056"/>
            </a:xfrm>
            <a:prstGeom prst="curvedDownArrow">
              <a:avLst>
                <a:gd name="adj1" fmla="val 25000"/>
                <a:gd name="adj2" fmla="val 82751"/>
                <a:gd name="adj3" fmla="val 25000"/>
              </a:avLst>
            </a:prstGeom>
            <a:solidFill>
              <a:schemeClr val="accent4"/>
            </a:solidFill>
            <a:ln w="19050" cap="rnd" cmpd="sng">
              <a:solidFill>
                <a:srgbClr val="5C687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242" name="Google Shape;242;p11"/>
            <p:cNvSpPr/>
            <p:nvPr/>
          </p:nvSpPr>
          <p:spPr>
            <a:xfrm rot="10800000">
              <a:off x="3203848" y="3933056"/>
              <a:ext cx="2592288" cy="504056"/>
            </a:xfrm>
            <a:prstGeom prst="curvedDownArrow">
              <a:avLst>
                <a:gd name="adj1" fmla="val 25000"/>
                <a:gd name="adj2" fmla="val 82751"/>
                <a:gd name="adj3" fmla="val 25000"/>
              </a:avLst>
            </a:prstGeom>
            <a:solidFill>
              <a:schemeClr val="accent4"/>
            </a:solidFill>
            <a:ln w="19050" cap="rnd" cmpd="sng">
              <a:solidFill>
                <a:srgbClr val="5C687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243" name="Google Shape;243;p11"/>
            <p:cNvSpPr txBox="1"/>
            <p:nvPr/>
          </p:nvSpPr>
          <p:spPr>
            <a:xfrm>
              <a:off x="3941930" y="3947148"/>
              <a:ext cx="1278142"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pl-PL" sz="1800" noProof="1" smtClean="0">
                  <a:solidFill>
                    <a:schemeClr val="dk1"/>
                  </a:solidFill>
                  <a:latin typeface="Trebuchet MS"/>
                  <a:ea typeface="Trebuchet MS"/>
                  <a:cs typeface="Trebuchet MS"/>
                  <a:sym typeface="Trebuchet MS"/>
                </a:rPr>
                <a:t>Denaro</a:t>
              </a:r>
              <a:endParaRPr lang="pl-PL" sz="1800" b="0" i="0" u="none" strike="noStrike" cap="none" noProof="1">
                <a:solidFill>
                  <a:schemeClr val="dk1"/>
                </a:solidFill>
                <a:latin typeface="Trebuchet MS"/>
                <a:ea typeface="Trebuchet MS"/>
                <a:cs typeface="Trebuchet MS"/>
                <a:sym typeface="Trebuchet MS"/>
              </a:endParaRPr>
            </a:p>
          </p:txBody>
        </p:sp>
        <p:sp>
          <p:nvSpPr>
            <p:cNvPr id="244" name="Google Shape;244;p11"/>
            <p:cNvSpPr txBox="1"/>
            <p:nvPr/>
          </p:nvSpPr>
          <p:spPr>
            <a:xfrm>
              <a:off x="3941930" y="2923453"/>
              <a:ext cx="1116124"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pl-PL" sz="1600" noProof="1" smtClean="0">
                  <a:solidFill>
                    <a:schemeClr val="dk1"/>
                  </a:solidFill>
                  <a:latin typeface="Trebuchet MS"/>
                  <a:ea typeface="Trebuchet MS"/>
                  <a:cs typeface="Trebuchet MS"/>
                  <a:sym typeface="Trebuchet MS"/>
                </a:rPr>
                <a:t>Partecipazioni</a:t>
              </a:r>
              <a:endParaRPr lang="pl-PL" sz="1600" b="0" i="0" u="none" strike="noStrike" cap="none" noProof="1">
                <a:solidFill>
                  <a:schemeClr val="dk1"/>
                </a:solidFill>
                <a:latin typeface="Trebuchet MS"/>
                <a:ea typeface="Trebuchet MS"/>
                <a:cs typeface="Trebuchet MS"/>
                <a:sym typeface="Trebuchet MS"/>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a:t>Business Angels</a:t>
            </a:r>
            <a:endParaRPr/>
          </a:p>
        </p:txBody>
      </p:sp>
      <p:sp>
        <p:nvSpPr>
          <p:cNvPr id="250" name="Google Shape;250;p12"/>
          <p:cNvSpPr txBox="1">
            <a:spLocks noGrp="1"/>
          </p:cNvSpPr>
          <p:nvPr>
            <p:ph type="body" idx="1"/>
          </p:nvPr>
        </p:nvSpPr>
        <p:spPr>
          <a:xfrm>
            <a:off x="677334" y="1648525"/>
            <a:ext cx="8596668" cy="4624259"/>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Char char="►"/>
            </a:pPr>
            <a:r>
              <a:rPr lang="pl-PL" noProof="1" smtClean="0"/>
              <a:t>Investitori privati, informali che investono parte delle loro risorse finanziarie in nuove attività promettenti e innovative, di dimensioni piccole e medie. </a:t>
            </a:r>
          </a:p>
          <a:p>
            <a:pPr marL="342900" lvl="0" indent="-342900" algn="l" rtl="0">
              <a:lnSpc>
                <a:spcPct val="100000"/>
              </a:lnSpc>
              <a:spcBef>
                <a:spcPts val="0"/>
              </a:spcBef>
              <a:spcAft>
                <a:spcPts val="0"/>
              </a:spcAft>
              <a:buSzPts val="1440"/>
              <a:buChar char="►"/>
            </a:pPr>
            <a:endParaRPr lang="pl-PL" noProof="1" smtClean="0"/>
          </a:p>
          <a:p>
            <a:pPr marL="342900" lvl="0" indent="-342900" algn="l" rtl="0">
              <a:lnSpc>
                <a:spcPct val="100000"/>
              </a:lnSpc>
              <a:spcBef>
                <a:spcPts val="0"/>
              </a:spcBef>
              <a:spcAft>
                <a:spcPts val="0"/>
              </a:spcAft>
              <a:buSzPts val="1440"/>
              <a:buChar char="►"/>
            </a:pPr>
            <a:r>
              <a:rPr lang="pl-PL" noProof="1" smtClean="0"/>
              <a:t>Investono fondi privati</a:t>
            </a:r>
            <a:endParaRPr noProof="1" smtClean="0"/>
          </a:p>
          <a:p>
            <a:pPr marL="742950" lvl="1" indent="-285750" algn="l" rtl="0">
              <a:lnSpc>
                <a:spcPct val="100000"/>
              </a:lnSpc>
              <a:spcBef>
                <a:spcPts val="1000"/>
              </a:spcBef>
              <a:spcAft>
                <a:spcPts val="0"/>
              </a:spcAft>
              <a:buSzPts val="1280"/>
              <a:buChar char="►"/>
            </a:pPr>
            <a:r>
              <a:rPr lang="pl-PL" noProof="1" smtClean="0"/>
              <a:t>Usualmente tra 200,000 € e 2 milioni.</a:t>
            </a:r>
            <a:endParaRPr noProof="1" smtClean="0"/>
          </a:p>
          <a:p>
            <a:pPr marL="342900" lvl="0" indent="-342900" algn="l" rtl="0">
              <a:lnSpc>
                <a:spcPct val="100000"/>
              </a:lnSpc>
              <a:spcBef>
                <a:spcPts val="1000"/>
              </a:spcBef>
              <a:spcAft>
                <a:spcPts val="0"/>
              </a:spcAft>
              <a:buSzPts val="1440"/>
              <a:buChar char="►"/>
            </a:pPr>
            <a:r>
              <a:rPr lang="pl-PL" noProof="1" smtClean="0"/>
              <a:t>Investimenti usualmente rivolti alle prime fasi del </a:t>
            </a:r>
            <a:r>
              <a:rPr lang="pl-PL" i="1" noProof="1" smtClean="0"/>
              <a:t>business. </a:t>
            </a:r>
          </a:p>
          <a:p>
            <a:pPr marL="342900" lvl="0" indent="-342900" algn="l" rtl="0">
              <a:lnSpc>
                <a:spcPct val="100000"/>
              </a:lnSpc>
              <a:spcBef>
                <a:spcPts val="1000"/>
              </a:spcBef>
              <a:spcAft>
                <a:spcPts val="0"/>
              </a:spcAft>
              <a:buSzPts val="1440"/>
              <a:buChar char="►"/>
            </a:pPr>
            <a:r>
              <a:rPr lang="pl-PL" noProof="1" smtClean="0"/>
              <a:t>Di rado intendono rivelare pubblicamente il loro investimento.</a:t>
            </a:r>
          </a:p>
          <a:p>
            <a:pPr marL="342900" lvl="0" indent="-342900" algn="l" rtl="0">
              <a:lnSpc>
                <a:spcPct val="100000"/>
              </a:lnSpc>
              <a:spcBef>
                <a:spcPts val="1000"/>
              </a:spcBef>
              <a:spcAft>
                <a:spcPts val="0"/>
              </a:spcAft>
              <a:buSzPts val="1440"/>
              <a:buChar char="►"/>
            </a:pPr>
            <a:r>
              <a:rPr lang="pl-PL" noProof="1" smtClean="0"/>
              <a:t>Sono persone con esperienza professionale nel business di riferimento</a:t>
            </a:r>
            <a:endParaRPr noProof="1" smtClean="0"/>
          </a:p>
          <a:p>
            <a:pPr marL="742950" lvl="1" indent="-285750" algn="l" rtl="0">
              <a:lnSpc>
                <a:spcPct val="100000"/>
              </a:lnSpc>
              <a:spcBef>
                <a:spcPts val="1000"/>
              </a:spcBef>
              <a:spcAft>
                <a:spcPts val="0"/>
              </a:spcAft>
              <a:buSzPts val="1280"/>
              <a:buChar char="►"/>
            </a:pPr>
            <a:r>
              <a:rPr lang="pl-PL" noProof="1" smtClean="0"/>
              <a:t>Imprenditori (industrie varie), manager, avvocati</a:t>
            </a:r>
            <a:r>
              <a:rPr lang="is-IS" noProof="1" smtClean="0"/>
              <a:t>… </a:t>
            </a:r>
          </a:p>
          <a:p>
            <a:pPr marL="742950" lvl="1" indent="-285750" algn="l" rtl="0">
              <a:lnSpc>
                <a:spcPct val="100000"/>
              </a:lnSpc>
              <a:spcBef>
                <a:spcPts val="1000"/>
              </a:spcBef>
              <a:spcAft>
                <a:spcPts val="0"/>
              </a:spcAft>
              <a:buSzPts val="1280"/>
              <a:buChar char="►"/>
            </a:pPr>
            <a:r>
              <a:rPr lang="is-IS" noProof="1" smtClean="0"/>
              <a:t>Hanno il potenziale di consulenza per la costruzione di un business.</a:t>
            </a:r>
          </a:p>
          <a:p>
            <a:pPr marL="742950" lvl="1" indent="-285750" algn="l" rtl="0">
              <a:lnSpc>
                <a:spcPct val="100000"/>
              </a:lnSpc>
              <a:spcBef>
                <a:spcPts val="1000"/>
              </a:spcBef>
              <a:spcAft>
                <a:spcPts val="0"/>
              </a:spcAft>
              <a:buSzPts val="1280"/>
              <a:buChar char="►"/>
            </a:pPr>
            <a:r>
              <a:rPr lang="is-IS" noProof="1" smtClean="0"/>
              <a:t>Sono orientati al successo del loro investimento.</a:t>
            </a:r>
            <a:endParaRPr noProof="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3"/>
          <p:cNvSpPr txBox="1">
            <a:spLocks noGrp="1"/>
          </p:cNvSpPr>
          <p:nvPr>
            <p:ph type="title"/>
          </p:nvPr>
        </p:nvSpPr>
        <p:spPr>
          <a:xfrm>
            <a:off x="609600" y="457200"/>
            <a:ext cx="10972800" cy="13716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Tipologie di BA</a:t>
            </a:r>
            <a:endParaRPr lang="pl-PL" noProof="1"/>
          </a:p>
        </p:txBody>
      </p:sp>
      <p:sp>
        <p:nvSpPr>
          <p:cNvPr id="256" name="Google Shape;256;p13"/>
          <p:cNvSpPr>
            <a:spLocks noGrp="1"/>
          </p:cNvSpPr>
          <p:nvPr>
            <p:ph type="body" idx="1"/>
          </p:nvPr>
        </p:nvSpPr>
        <p:spPr>
          <a:xfrm>
            <a:off x="867379" y="1909645"/>
            <a:ext cx="2475547" cy="3675063"/>
          </a:xfrm>
          <a:prstGeom prst="flowChartAlternateProcess">
            <a:avLst/>
          </a:prstGeom>
          <a:solidFill>
            <a:srgbClr val="D3E5F6"/>
          </a:solid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440"/>
              <a:buNone/>
            </a:pPr>
            <a:endParaRPr dirty="0"/>
          </a:p>
          <a:p>
            <a:pPr marL="285750" lvl="0" indent="-285750" algn="l" rtl="0">
              <a:lnSpc>
                <a:spcPct val="90000"/>
              </a:lnSpc>
              <a:spcBef>
                <a:spcPts val="1000"/>
              </a:spcBef>
              <a:spcAft>
                <a:spcPts val="0"/>
              </a:spcAft>
              <a:buSzPts val="1440"/>
              <a:buFont typeface="Trebuchet MS"/>
              <a:buChar char="-"/>
            </a:pPr>
            <a:r>
              <a:rPr lang="pl-PL" noProof="1" smtClean="0"/>
              <a:t>Full-time/part-time </a:t>
            </a:r>
            <a:endParaRPr noProof="1" smtClean="0"/>
          </a:p>
          <a:p>
            <a:pPr marL="285750" lvl="0" indent="-285750" algn="l" rtl="0">
              <a:lnSpc>
                <a:spcPct val="90000"/>
              </a:lnSpc>
              <a:spcBef>
                <a:spcPts val="1000"/>
              </a:spcBef>
              <a:spcAft>
                <a:spcPts val="0"/>
              </a:spcAft>
              <a:buSzPts val="1440"/>
              <a:buFont typeface="Trebuchet MS"/>
              <a:buChar char="-"/>
            </a:pPr>
            <a:r>
              <a:rPr lang="pl-PL" noProof="1" smtClean="0"/>
              <a:t>Di varia estrazione industriale</a:t>
            </a:r>
            <a:endParaRPr noProof="1" smtClean="0"/>
          </a:p>
          <a:p>
            <a:pPr marL="285750" lvl="0" indent="-285750" algn="l" rtl="0">
              <a:lnSpc>
                <a:spcPct val="90000"/>
              </a:lnSpc>
              <a:spcBef>
                <a:spcPts val="1000"/>
              </a:spcBef>
              <a:spcAft>
                <a:spcPts val="0"/>
              </a:spcAft>
              <a:buSzPts val="1440"/>
              <a:buFont typeface="Trebuchet MS"/>
              <a:buChar char="-"/>
            </a:pPr>
            <a:r>
              <a:rPr lang="pl-PL" noProof="1" smtClean="0"/>
              <a:t>Di vario background professionale</a:t>
            </a:r>
            <a:endParaRPr noProof="1" smtClean="0"/>
          </a:p>
          <a:p>
            <a:pPr marL="285750" lvl="0" indent="-285750" algn="l" rtl="0">
              <a:lnSpc>
                <a:spcPct val="90000"/>
              </a:lnSpc>
              <a:spcBef>
                <a:spcPts val="1000"/>
              </a:spcBef>
              <a:spcAft>
                <a:spcPts val="0"/>
              </a:spcAft>
              <a:buSzPts val="1440"/>
              <a:buFont typeface="Trebuchet MS"/>
              <a:buChar char="-"/>
            </a:pPr>
            <a:r>
              <a:rPr lang="pl-PL" noProof="1" smtClean="0"/>
              <a:t>Diverse strategie di investimento</a:t>
            </a:r>
            <a:endParaRPr noProof="1" smtClean="0"/>
          </a:p>
          <a:p>
            <a:pPr marL="469900" lvl="0" indent="-378460" algn="l" rtl="0">
              <a:lnSpc>
                <a:spcPct val="90000"/>
              </a:lnSpc>
              <a:spcBef>
                <a:spcPts val="1000"/>
              </a:spcBef>
              <a:spcAft>
                <a:spcPts val="0"/>
              </a:spcAft>
              <a:buSzPts val="1440"/>
              <a:buNone/>
            </a:pPr>
            <a:endParaRPr dirty="0"/>
          </a:p>
          <a:p>
            <a:pPr marL="469900" lvl="0" indent="-378460" algn="l" rtl="0">
              <a:lnSpc>
                <a:spcPct val="90000"/>
              </a:lnSpc>
              <a:spcBef>
                <a:spcPts val="1000"/>
              </a:spcBef>
              <a:spcAft>
                <a:spcPts val="0"/>
              </a:spcAft>
              <a:buSzPts val="1440"/>
              <a:buNone/>
            </a:pPr>
            <a:endParaRPr dirty="0"/>
          </a:p>
        </p:txBody>
      </p:sp>
      <p:grpSp>
        <p:nvGrpSpPr>
          <p:cNvPr id="257" name="Google Shape;257;p13"/>
          <p:cNvGrpSpPr/>
          <p:nvPr/>
        </p:nvGrpSpPr>
        <p:grpSpPr>
          <a:xfrm>
            <a:off x="4335251" y="1426354"/>
            <a:ext cx="5636054" cy="4843519"/>
            <a:chOff x="1237467" y="216986"/>
            <a:chExt cx="5636054" cy="4843519"/>
          </a:xfrm>
        </p:grpSpPr>
        <p:sp>
          <p:nvSpPr>
            <p:cNvPr id="258" name="Google Shape;258;p13"/>
            <p:cNvSpPr/>
            <p:nvPr/>
          </p:nvSpPr>
          <p:spPr>
            <a:xfrm>
              <a:off x="3214478" y="2045108"/>
              <a:ext cx="1691198" cy="1579457"/>
            </a:xfrm>
            <a:prstGeom prst="ellipse">
              <a:avLst/>
            </a:prstGeom>
            <a:solidFill>
              <a:schemeClr val="accen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p13"/>
            <p:cNvSpPr txBox="1"/>
            <p:nvPr/>
          </p:nvSpPr>
          <p:spPr>
            <a:xfrm>
              <a:off x="3385078" y="2296762"/>
              <a:ext cx="1328569" cy="1116845"/>
            </a:xfrm>
            <a:prstGeom prst="rect">
              <a:avLst/>
            </a:prstGeom>
            <a:noFill/>
            <a:ln>
              <a:noFill/>
            </a:ln>
          </p:spPr>
          <p:txBody>
            <a:bodyPr spcFirstLastPara="1" wrap="square" lIns="30475" tIns="30475" rIns="30475" bIns="30475" anchor="ctr" anchorCtr="0">
              <a:noAutofit/>
            </a:bodyPr>
            <a:lstStyle/>
            <a:p>
              <a:pPr marL="0" marR="0" lvl="0" indent="0" algn="ctr" rtl="0">
                <a:lnSpc>
                  <a:spcPct val="90000"/>
                </a:lnSpc>
                <a:spcBef>
                  <a:spcPts val="0"/>
                </a:spcBef>
                <a:spcAft>
                  <a:spcPts val="0"/>
                </a:spcAft>
                <a:buClr>
                  <a:srgbClr val="000000"/>
                </a:buClr>
                <a:buSzPts val="2400"/>
                <a:buFont typeface="Arial"/>
                <a:buNone/>
              </a:pPr>
              <a:r>
                <a:rPr lang="pl-PL" sz="2400" b="0" i="0" u="none" strike="noStrike" cap="none" noProof="1" smtClean="0">
                  <a:solidFill>
                    <a:schemeClr val="lt1"/>
                  </a:solidFill>
                  <a:latin typeface="Trebuchet MS"/>
                  <a:ea typeface="Trebuchet MS"/>
                  <a:cs typeface="Trebuchet MS"/>
                  <a:sym typeface="Trebuchet MS"/>
                </a:rPr>
                <a:t>Possibile focus su</a:t>
              </a:r>
              <a:r>
                <a:rPr lang="is-IS" sz="2400" b="0" i="0" u="none" strike="noStrike" cap="none" noProof="1" smtClean="0">
                  <a:solidFill>
                    <a:schemeClr val="lt1"/>
                  </a:solidFill>
                  <a:latin typeface="Trebuchet MS"/>
                  <a:ea typeface="Trebuchet MS"/>
                  <a:cs typeface="Trebuchet MS"/>
                  <a:sym typeface="Trebuchet MS"/>
                </a:rPr>
                <a:t>…</a:t>
              </a:r>
              <a:endParaRPr sz="1400" b="0" i="0" u="none" strike="noStrike" cap="none" noProof="1">
                <a:solidFill>
                  <a:srgbClr val="000000"/>
                </a:solidFill>
                <a:sym typeface="Arial"/>
              </a:endParaRPr>
            </a:p>
          </p:txBody>
        </p:sp>
        <p:sp>
          <p:nvSpPr>
            <p:cNvPr id="260" name="Google Shape;260;p13"/>
            <p:cNvSpPr/>
            <p:nvPr/>
          </p:nvSpPr>
          <p:spPr>
            <a:xfrm rot="-5400000">
              <a:off x="3947282" y="1588549"/>
              <a:ext cx="225591" cy="500243"/>
            </a:xfrm>
            <a:prstGeom prst="rightArrow">
              <a:avLst>
                <a:gd name="adj1" fmla="val 60000"/>
                <a:gd name="adj2" fmla="val 50000"/>
              </a:avLst>
            </a:prstGeom>
            <a:solidFill>
              <a:srgbClr val="AFB7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1" name="Google Shape;261;p13"/>
            <p:cNvSpPr txBox="1"/>
            <p:nvPr/>
          </p:nvSpPr>
          <p:spPr>
            <a:xfrm rot="-5400000">
              <a:off x="3981121" y="1722437"/>
              <a:ext cx="157914" cy="30014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chemeClr val="lt1"/>
                </a:solidFill>
                <a:latin typeface="Trebuchet MS"/>
                <a:ea typeface="Trebuchet MS"/>
                <a:cs typeface="Trebuchet MS"/>
                <a:sym typeface="Trebuchet MS"/>
              </a:endParaRPr>
            </a:p>
          </p:txBody>
        </p:sp>
        <p:sp>
          <p:nvSpPr>
            <p:cNvPr id="262" name="Google Shape;262;p13"/>
            <p:cNvSpPr/>
            <p:nvPr/>
          </p:nvSpPr>
          <p:spPr>
            <a:xfrm>
              <a:off x="3203256" y="216986"/>
              <a:ext cx="1713643" cy="1402477"/>
            </a:xfrm>
            <a:prstGeom prst="ellipse">
              <a:avLst/>
            </a:prstGeom>
            <a:solidFill>
              <a:schemeClr val="accen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p13"/>
            <p:cNvSpPr txBox="1"/>
            <p:nvPr/>
          </p:nvSpPr>
          <p:spPr>
            <a:xfrm>
              <a:off x="3454213" y="422374"/>
              <a:ext cx="1211729" cy="991701"/>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rgbClr val="000000"/>
                </a:buClr>
                <a:buSzPts val="1400"/>
                <a:buFont typeface="Arial"/>
                <a:buNone/>
              </a:pPr>
              <a:r>
                <a:rPr lang="pl-PL" noProof="1" smtClean="0">
                  <a:solidFill>
                    <a:schemeClr val="lt1"/>
                  </a:solidFill>
                  <a:latin typeface="Trebuchet MS"/>
                  <a:ea typeface="Trebuchet MS"/>
                  <a:cs typeface="Trebuchet MS"/>
                  <a:sym typeface="Trebuchet MS"/>
                </a:rPr>
                <a:t>Consulenza</a:t>
              </a:r>
              <a:endParaRPr lang="pl-PL" sz="1400" b="0" i="0" u="none" strike="noStrike" cap="none" noProof="1">
                <a:solidFill>
                  <a:srgbClr val="000000"/>
                </a:solidFill>
                <a:sym typeface="Arial"/>
              </a:endParaRPr>
            </a:p>
          </p:txBody>
        </p:sp>
        <p:sp>
          <p:nvSpPr>
            <p:cNvPr id="264" name="Google Shape;264;p13"/>
            <p:cNvSpPr/>
            <p:nvPr/>
          </p:nvSpPr>
          <p:spPr>
            <a:xfrm rot="-1080000">
              <a:off x="4933572" y="2268062"/>
              <a:ext cx="202125" cy="500243"/>
            </a:xfrm>
            <a:prstGeom prst="rightArrow">
              <a:avLst>
                <a:gd name="adj1" fmla="val 60000"/>
                <a:gd name="adj2" fmla="val 50000"/>
              </a:avLst>
            </a:prstGeom>
            <a:solidFill>
              <a:srgbClr val="AFB7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5" name="Google Shape;265;p13"/>
            <p:cNvSpPr txBox="1"/>
            <p:nvPr/>
          </p:nvSpPr>
          <p:spPr>
            <a:xfrm rot="-1080000">
              <a:off x="4935056" y="2377480"/>
              <a:ext cx="141488" cy="30014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chemeClr val="lt1"/>
                </a:solidFill>
                <a:latin typeface="Trebuchet MS"/>
                <a:ea typeface="Trebuchet MS"/>
                <a:cs typeface="Trebuchet MS"/>
                <a:sym typeface="Trebuchet MS"/>
              </a:endParaRPr>
            </a:p>
          </p:txBody>
        </p:sp>
        <p:sp>
          <p:nvSpPr>
            <p:cNvPr id="266" name="Google Shape;266;p13"/>
            <p:cNvSpPr/>
            <p:nvPr/>
          </p:nvSpPr>
          <p:spPr>
            <a:xfrm>
              <a:off x="5165719" y="1468147"/>
              <a:ext cx="1707802" cy="1459990"/>
            </a:xfrm>
            <a:prstGeom prst="ellipse">
              <a:avLst/>
            </a:prstGeom>
            <a:solidFill>
              <a:schemeClr val="accen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7" name="Google Shape;267;p13"/>
            <p:cNvSpPr txBox="1"/>
            <p:nvPr/>
          </p:nvSpPr>
          <p:spPr>
            <a:xfrm>
              <a:off x="5415821" y="1681958"/>
              <a:ext cx="1207598" cy="1032368"/>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rgbClr val="000000"/>
                </a:buClr>
                <a:buSzPts val="1400"/>
                <a:buFont typeface="Arial"/>
                <a:buNone/>
              </a:pPr>
              <a:r>
                <a:rPr lang="pl-PL" noProof="1" smtClean="0">
                  <a:solidFill>
                    <a:schemeClr val="lt1"/>
                  </a:solidFill>
                  <a:latin typeface="Trebuchet MS"/>
                  <a:ea typeface="Trebuchet MS"/>
                  <a:cs typeface="Trebuchet MS"/>
                  <a:sym typeface="Trebuchet MS"/>
                </a:rPr>
                <a:t>Sviluppo del business</a:t>
              </a:r>
              <a:endParaRPr lang="pl-PL" sz="1400" b="0" i="0" u="none" strike="noStrike" cap="none" noProof="1">
                <a:solidFill>
                  <a:srgbClr val="000000"/>
                </a:solidFill>
                <a:sym typeface="Arial"/>
              </a:endParaRPr>
            </a:p>
          </p:txBody>
        </p:sp>
        <p:sp>
          <p:nvSpPr>
            <p:cNvPr id="268" name="Google Shape;268;p13"/>
            <p:cNvSpPr/>
            <p:nvPr/>
          </p:nvSpPr>
          <p:spPr>
            <a:xfrm rot="3193430">
              <a:off x="4557186" y="3432776"/>
              <a:ext cx="273544" cy="500243"/>
            </a:xfrm>
            <a:prstGeom prst="rightArrow">
              <a:avLst>
                <a:gd name="adj1" fmla="val 60000"/>
                <a:gd name="adj2" fmla="val 50000"/>
              </a:avLst>
            </a:prstGeom>
            <a:solidFill>
              <a:srgbClr val="AFB7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9" name="Google Shape;269;p13"/>
            <p:cNvSpPr txBox="1"/>
            <p:nvPr/>
          </p:nvSpPr>
          <p:spPr>
            <a:xfrm rot="3193430">
              <a:off x="4573652" y="3499960"/>
              <a:ext cx="191481" cy="30014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chemeClr val="lt1"/>
                </a:solidFill>
                <a:latin typeface="Trebuchet MS"/>
                <a:ea typeface="Trebuchet MS"/>
                <a:cs typeface="Trebuchet MS"/>
                <a:sym typeface="Trebuchet MS"/>
              </a:endParaRPr>
            </a:p>
          </p:txBody>
        </p:sp>
        <p:sp>
          <p:nvSpPr>
            <p:cNvPr id="270" name="Google Shape;270;p13"/>
            <p:cNvSpPr/>
            <p:nvPr/>
          </p:nvSpPr>
          <p:spPr>
            <a:xfrm>
              <a:off x="4403840" y="3824751"/>
              <a:ext cx="1696252" cy="1209398"/>
            </a:xfrm>
            <a:prstGeom prst="ellipse">
              <a:avLst/>
            </a:prstGeom>
            <a:solidFill>
              <a:schemeClr val="accen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1" name="Google Shape;271;p13"/>
            <p:cNvSpPr txBox="1"/>
            <p:nvPr/>
          </p:nvSpPr>
          <p:spPr>
            <a:xfrm>
              <a:off x="4652250" y="4001863"/>
              <a:ext cx="1199432" cy="855174"/>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rgbClr val="000000"/>
                </a:buClr>
                <a:buSzPts val="1400"/>
                <a:buFont typeface="Arial"/>
                <a:buNone/>
              </a:pPr>
              <a:r>
                <a:rPr lang="pl-PL" noProof="1" smtClean="0">
                  <a:solidFill>
                    <a:schemeClr val="lt1"/>
                  </a:solidFill>
                  <a:latin typeface="Trebuchet MS"/>
                  <a:ea typeface="Trebuchet MS"/>
                  <a:cs typeface="Trebuchet MS"/>
                  <a:sym typeface="Trebuchet MS"/>
                </a:rPr>
                <a:t>Attività</a:t>
              </a:r>
              <a:endParaRPr lang="pl-PL" sz="1400" b="0" i="0" u="none" strike="noStrike" cap="none" noProof="1">
                <a:solidFill>
                  <a:schemeClr val="lt1"/>
                </a:solidFill>
                <a:latin typeface="Trebuchet MS"/>
                <a:ea typeface="Trebuchet MS"/>
                <a:cs typeface="Trebuchet MS"/>
                <a:sym typeface="Trebuchet MS"/>
              </a:endParaRPr>
            </a:p>
          </p:txBody>
        </p:sp>
        <p:sp>
          <p:nvSpPr>
            <p:cNvPr id="272" name="Google Shape;272;p13"/>
            <p:cNvSpPr/>
            <p:nvPr/>
          </p:nvSpPr>
          <p:spPr>
            <a:xfrm rot="7579915">
              <a:off x="3318202" y="3421818"/>
              <a:ext cx="252487" cy="500243"/>
            </a:xfrm>
            <a:prstGeom prst="rightArrow">
              <a:avLst>
                <a:gd name="adj1" fmla="val 60000"/>
                <a:gd name="adj2" fmla="val 50000"/>
              </a:avLst>
            </a:prstGeom>
            <a:solidFill>
              <a:srgbClr val="AFB7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3" name="Google Shape;273;p13"/>
            <p:cNvSpPr txBox="1"/>
            <p:nvPr/>
          </p:nvSpPr>
          <p:spPr>
            <a:xfrm rot="-3220085">
              <a:off x="3378513" y="3491357"/>
              <a:ext cx="176741" cy="30014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chemeClr val="lt1"/>
                </a:solidFill>
                <a:latin typeface="Trebuchet MS"/>
                <a:ea typeface="Trebuchet MS"/>
                <a:cs typeface="Trebuchet MS"/>
                <a:sym typeface="Trebuchet MS"/>
              </a:endParaRPr>
            </a:p>
          </p:txBody>
        </p:sp>
        <p:sp>
          <p:nvSpPr>
            <p:cNvPr id="274" name="Google Shape;274;p13"/>
            <p:cNvSpPr/>
            <p:nvPr/>
          </p:nvSpPr>
          <p:spPr>
            <a:xfrm>
              <a:off x="1995026" y="3798391"/>
              <a:ext cx="1784648" cy="1262114"/>
            </a:xfrm>
            <a:prstGeom prst="ellipse">
              <a:avLst/>
            </a:prstGeom>
            <a:solidFill>
              <a:schemeClr val="accen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5" name="Google Shape;275;p13"/>
            <p:cNvSpPr txBox="1"/>
            <p:nvPr/>
          </p:nvSpPr>
          <p:spPr>
            <a:xfrm>
              <a:off x="2256382" y="3983223"/>
              <a:ext cx="1261936" cy="892450"/>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rgbClr val="000000"/>
                </a:buClr>
                <a:buSzPts val="1400"/>
                <a:buFont typeface="Arial"/>
                <a:buNone/>
              </a:pPr>
              <a:r>
                <a:rPr lang="pl-PL" noProof="1" smtClean="0">
                  <a:solidFill>
                    <a:schemeClr val="lt1"/>
                  </a:solidFill>
                  <a:latin typeface="Trebuchet MS"/>
                  <a:ea typeface="Trebuchet MS"/>
                  <a:cs typeface="Trebuchet MS"/>
                  <a:sym typeface="Trebuchet MS"/>
                </a:rPr>
                <a:t>Creazione di portfolio</a:t>
              </a:r>
              <a:endParaRPr lang="pl-PL" sz="1400" b="0" i="0" u="none" strike="noStrike" cap="none" noProof="1">
                <a:solidFill>
                  <a:schemeClr val="lt1"/>
                </a:solidFill>
                <a:latin typeface="Trebuchet MS"/>
                <a:ea typeface="Trebuchet MS"/>
                <a:cs typeface="Trebuchet MS"/>
                <a:sym typeface="Trebuchet MS"/>
              </a:endParaRPr>
            </a:p>
          </p:txBody>
        </p:sp>
        <p:sp>
          <p:nvSpPr>
            <p:cNvPr id="276" name="Google Shape;276;p13"/>
            <p:cNvSpPr/>
            <p:nvPr/>
          </p:nvSpPr>
          <p:spPr>
            <a:xfrm rot="-9720000">
              <a:off x="2977796" y="2266687"/>
              <a:ext cx="206987" cy="500243"/>
            </a:xfrm>
            <a:prstGeom prst="rightArrow">
              <a:avLst>
                <a:gd name="adj1" fmla="val 60000"/>
                <a:gd name="adj2" fmla="val 50000"/>
              </a:avLst>
            </a:prstGeom>
            <a:solidFill>
              <a:srgbClr val="AFB7D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7" name="Google Shape;277;p13"/>
            <p:cNvSpPr txBox="1"/>
            <p:nvPr/>
          </p:nvSpPr>
          <p:spPr>
            <a:xfrm rot="1080000">
              <a:off x="3038372" y="2376330"/>
              <a:ext cx="144891" cy="300145"/>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1400"/>
                <a:buFont typeface="Arial"/>
                <a:buNone/>
              </a:pPr>
              <a:endParaRPr sz="1400" b="0" i="0" u="none" strike="noStrike" cap="none">
                <a:solidFill>
                  <a:schemeClr val="lt1"/>
                </a:solidFill>
                <a:latin typeface="Trebuchet MS"/>
                <a:ea typeface="Trebuchet MS"/>
                <a:cs typeface="Trebuchet MS"/>
                <a:sym typeface="Trebuchet MS"/>
              </a:endParaRPr>
            </a:p>
          </p:txBody>
        </p:sp>
        <p:sp>
          <p:nvSpPr>
            <p:cNvPr id="278" name="Google Shape;278;p13"/>
            <p:cNvSpPr/>
            <p:nvPr/>
          </p:nvSpPr>
          <p:spPr>
            <a:xfrm>
              <a:off x="1237467" y="1563326"/>
              <a:ext cx="1726135" cy="1269633"/>
            </a:xfrm>
            <a:prstGeom prst="ellipse">
              <a:avLst/>
            </a:prstGeom>
            <a:solidFill>
              <a:schemeClr val="accen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9" name="Google Shape;279;p13"/>
            <p:cNvSpPr txBox="1"/>
            <p:nvPr/>
          </p:nvSpPr>
          <p:spPr>
            <a:xfrm>
              <a:off x="1490254" y="1749259"/>
              <a:ext cx="1220561" cy="897767"/>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rgbClr val="000000"/>
                </a:buClr>
                <a:buSzPts val="1400"/>
                <a:buFont typeface="Arial"/>
                <a:buNone/>
              </a:pPr>
              <a:r>
                <a:rPr lang="pl-PL" sz="1400" b="0" i="0" u="none" strike="noStrike" cap="none" noProof="1" smtClean="0">
                  <a:solidFill>
                    <a:schemeClr val="lt1"/>
                  </a:solidFill>
                  <a:latin typeface="Trebuchet MS"/>
                  <a:ea typeface="Trebuchet MS"/>
                  <a:cs typeface="Trebuchet MS"/>
                  <a:sym typeface="Trebuchet MS"/>
                </a:rPr>
                <a:t>Creazione di flussi di cassa</a:t>
              </a:r>
              <a:endParaRPr lang="pl-PL" sz="1400" b="0" i="0" u="none" strike="noStrike" cap="none" noProof="1">
                <a:solidFill>
                  <a:schemeClr val="lt1"/>
                </a:solidFill>
                <a:latin typeface="Trebuchet MS"/>
                <a:ea typeface="Trebuchet MS"/>
                <a:cs typeface="Trebuchet MS"/>
                <a:sym typeface="Trebuchet MS"/>
              </a:endParaRPr>
            </a:p>
          </p:txBody>
        </p:sp>
      </p:gr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Fondi di VC</a:t>
            </a:r>
            <a:br>
              <a:rPr lang="pl-PL" noProof="1" smtClean="0"/>
            </a:br>
            <a:r>
              <a:rPr lang="pl-PL" sz="2800" noProof="1" smtClean="0"/>
              <a:t>Descrizione generale</a:t>
            </a:r>
            <a:endParaRPr lang="pl-PL" noProof="1"/>
          </a:p>
        </p:txBody>
      </p:sp>
      <p:sp>
        <p:nvSpPr>
          <p:cNvPr id="285" name="Google Shape;285;p14"/>
          <p:cNvSpPr txBox="1">
            <a:spLocks noGrp="1"/>
          </p:cNvSpPr>
          <p:nvPr>
            <p:ph type="body" idx="1"/>
          </p:nvPr>
        </p:nvSpPr>
        <p:spPr>
          <a:xfrm>
            <a:off x="677334" y="2029969"/>
            <a:ext cx="8596668" cy="4011394"/>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00000"/>
              </a:lnSpc>
              <a:spcBef>
                <a:spcPts val="0"/>
              </a:spcBef>
              <a:spcAft>
                <a:spcPts val="0"/>
              </a:spcAft>
              <a:buSzPts val="1440"/>
              <a:buChar char="►"/>
            </a:pPr>
            <a:r>
              <a:rPr lang="pl-PL" noProof="1" smtClean="0"/>
              <a:t>I fondi di venture capital sono investimenti di equity privato che vengono utilizzati per finanziare attività aziendali che offrono un profilo del tipo „alti rischi/elevati ritorni”, che si basa sulla dimensione dell’azienda finanziata, sui suoi asset e sullo sviluppo dei relativi prodotti.</a:t>
            </a:r>
            <a:endParaRPr noProof="1" smtClean="0"/>
          </a:p>
          <a:p>
            <a:pPr marL="342900" lvl="0" indent="-342900" algn="l" rtl="0">
              <a:lnSpc>
                <a:spcPct val="100000"/>
              </a:lnSpc>
              <a:spcBef>
                <a:spcPts val="1000"/>
              </a:spcBef>
              <a:spcAft>
                <a:spcPts val="0"/>
              </a:spcAft>
              <a:buSzPts val="1440"/>
              <a:buChar char="►"/>
            </a:pPr>
            <a:r>
              <a:rPr lang="pl-PL" noProof="1" smtClean="0"/>
              <a:t>I fondi di VC differiscono dagli altri nella misura in cui si focalizzano su investimenti specifici nelle fasi di lancio di un determinato business. Le aziende che ne beneficiano hanno un alto potenziale di crescita, operano in un contesto a rischio e con un orizzonte di lungo termine. Spesso offrono anche un ruolo di guida e consulenza e detengono un ruolo nel boarding aziendale. </a:t>
            </a:r>
          </a:p>
          <a:p>
            <a:pPr marL="342900" lvl="0" indent="-342900" algn="l" rtl="0">
              <a:lnSpc>
                <a:spcPct val="100000"/>
              </a:lnSpc>
              <a:spcBef>
                <a:spcPts val="1000"/>
              </a:spcBef>
              <a:spcAft>
                <a:spcPts val="0"/>
              </a:spcAft>
              <a:buSzPts val="1440"/>
              <a:buChar char="►"/>
            </a:pPr>
            <a:r>
              <a:rPr lang="pl-PL" noProof="1" smtClean="0"/>
              <a:t>I fondi di VC hanno un ritorno di portfolio che si ispira al criterio del bilanciere. Molti di essi fanno piccoli investimenti su una grande quantità di aziende emergenti, assumendo che almeno una parte di esse raggiungerà livelli alti di crescita e profittabilità. </a:t>
            </a:r>
            <a:endParaRPr noProof="1"/>
          </a:p>
        </p:txBody>
      </p:sp>
      <p:sp>
        <p:nvSpPr>
          <p:cNvPr id="286" name="Google Shape;286;p14"/>
          <p:cNvSpPr txBox="1"/>
          <p:nvPr/>
        </p:nvSpPr>
        <p:spPr>
          <a:xfrm>
            <a:off x="5852160" y="5806440"/>
            <a:ext cx="4846320"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pl-PL" sz="1200" b="0" i="0" u="none" strike="noStrike" cap="none">
                <a:solidFill>
                  <a:schemeClr val="dk1"/>
                </a:solidFill>
                <a:latin typeface="Trebuchet MS"/>
                <a:ea typeface="Trebuchet MS"/>
                <a:cs typeface="Trebuchet MS"/>
                <a:sym typeface="Trebuchet MS"/>
              </a:rPr>
              <a:t>Based on https://www.investopedia.com/terms/v/vcfund.asp</a:t>
            </a: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Tipologie di fondi di VC</a:t>
            </a:r>
            <a:endParaRPr lang="pl-PL" noProof="1"/>
          </a:p>
        </p:txBody>
      </p:sp>
      <p:sp>
        <p:nvSpPr>
          <p:cNvPr id="292" name="Google Shape;292;p1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251459" algn="l" rtl="0">
              <a:lnSpc>
                <a:spcPct val="100000"/>
              </a:lnSpc>
              <a:spcBef>
                <a:spcPts val="0"/>
              </a:spcBef>
              <a:spcAft>
                <a:spcPts val="0"/>
              </a:spcAft>
              <a:buSzPts val="1440"/>
              <a:buNone/>
            </a:pPr>
            <a:endParaRPr/>
          </a:p>
        </p:txBody>
      </p:sp>
      <p:sp>
        <p:nvSpPr>
          <p:cNvPr id="293" name="Google Shape;293;p15"/>
          <p:cNvSpPr/>
          <p:nvPr/>
        </p:nvSpPr>
        <p:spPr>
          <a:xfrm>
            <a:off x="704766" y="2160589"/>
            <a:ext cx="3812370" cy="3947603"/>
          </a:xfrm>
          <a:prstGeom prst="flowChartAlternateProcess">
            <a:avLst/>
          </a:prstGeom>
          <a:solidFill>
            <a:srgbClr val="D3E5F6"/>
          </a:solid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1440"/>
              <a:buFont typeface="Noto Sans Symbols"/>
              <a:buNone/>
            </a:pPr>
            <a:r>
              <a:rPr lang="pl-PL" sz="1800" b="0" i="0" u="none" strike="noStrike" cap="none" noProof="1" smtClean="0">
                <a:solidFill>
                  <a:srgbClr val="3F3F3F"/>
                </a:solidFill>
                <a:latin typeface="Trebuchet MS"/>
                <a:ea typeface="Trebuchet MS"/>
                <a:cs typeface="Trebuchet MS"/>
                <a:sym typeface="Trebuchet MS"/>
              </a:rPr>
              <a:t>Fondi di VC  - focus</a:t>
            </a:r>
            <a:endParaRPr sz="1800" b="0" i="0" u="none" strike="noStrike" cap="none" noProof="1" smtClean="0">
              <a:solidFill>
                <a:srgbClr val="3F3F3F"/>
              </a:solidFill>
              <a:latin typeface="Trebuchet MS"/>
              <a:ea typeface="Trebuchet MS"/>
              <a:cs typeface="Trebuchet MS"/>
              <a:sym typeface="Trebuchet MS"/>
            </a:endParaRPr>
          </a:p>
          <a:p>
            <a:pPr marL="869950" marR="0" lvl="1" indent="-469900" algn="l" rtl="0">
              <a:lnSpc>
                <a:spcPct val="90000"/>
              </a:lnSpc>
              <a:spcBef>
                <a:spcPts val="1000"/>
              </a:spcBef>
              <a:spcAft>
                <a:spcPts val="0"/>
              </a:spcAft>
              <a:buClr>
                <a:schemeClr val="accent1"/>
              </a:buClr>
              <a:buSzPts val="1280"/>
              <a:buFont typeface="Noto Sans Symbols"/>
              <a:buChar char="►"/>
            </a:pPr>
            <a:r>
              <a:rPr lang="pl-PL" sz="1600" b="0" i="0" u="none" strike="noStrike" cap="none" noProof="1" smtClean="0">
                <a:solidFill>
                  <a:srgbClr val="3F3F3F"/>
                </a:solidFill>
                <a:latin typeface="Trebuchet MS"/>
                <a:ea typeface="Trebuchet MS"/>
                <a:cs typeface="Trebuchet MS"/>
                <a:sym typeface="Trebuchet MS"/>
              </a:rPr>
              <a:t>Fasi iniziali di sviluppo del business</a:t>
            </a:r>
          </a:p>
          <a:p>
            <a:pPr marL="869950" marR="0" lvl="1" indent="-469900" algn="l" rtl="0">
              <a:lnSpc>
                <a:spcPct val="90000"/>
              </a:lnSpc>
              <a:spcBef>
                <a:spcPts val="1000"/>
              </a:spcBef>
              <a:spcAft>
                <a:spcPts val="0"/>
              </a:spcAft>
              <a:buClr>
                <a:schemeClr val="accent1"/>
              </a:buClr>
              <a:buSzPts val="1280"/>
              <a:buFont typeface="Noto Sans Symbols"/>
              <a:buChar char="►"/>
            </a:pPr>
            <a:r>
              <a:rPr lang="pl-PL" sz="1600" b="0" i="0" u="none" strike="noStrike" cap="none" noProof="1" smtClean="0">
                <a:solidFill>
                  <a:srgbClr val="3F3F3F"/>
                </a:solidFill>
                <a:latin typeface="Trebuchet MS"/>
                <a:ea typeface="Trebuchet MS"/>
                <a:cs typeface="Trebuchet MS"/>
                <a:sym typeface="Trebuchet MS"/>
              </a:rPr>
              <a:t>Seed, start-ups</a:t>
            </a:r>
            <a:endParaRPr sz="1400" b="0" i="0" u="none" strike="noStrike" cap="none" noProof="1" smtClean="0">
              <a:solidFill>
                <a:srgbClr val="000000"/>
              </a:solidFill>
              <a:sym typeface="Arial"/>
            </a:endParaRPr>
          </a:p>
          <a:p>
            <a:pPr marL="869950" marR="0" lvl="1" indent="-469900" algn="l" rtl="0">
              <a:lnSpc>
                <a:spcPct val="90000"/>
              </a:lnSpc>
              <a:spcBef>
                <a:spcPts val="1000"/>
              </a:spcBef>
              <a:spcAft>
                <a:spcPts val="0"/>
              </a:spcAft>
              <a:buClr>
                <a:schemeClr val="accent1"/>
              </a:buClr>
              <a:buSzPts val="1280"/>
              <a:buFont typeface="Noto Sans Symbols"/>
              <a:buChar char="►"/>
            </a:pPr>
            <a:r>
              <a:rPr lang="pl-PL" sz="1600" b="0" i="0" u="none" strike="noStrike" cap="none" noProof="1" smtClean="0">
                <a:solidFill>
                  <a:srgbClr val="3F3F3F"/>
                </a:solidFill>
                <a:latin typeface="Trebuchet MS"/>
                <a:ea typeface="Trebuchet MS"/>
                <a:cs typeface="Trebuchet MS"/>
                <a:sym typeface="Trebuchet MS"/>
              </a:rPr>
              <a:t>Seed vc funds</a:t>
            </a:r>
            <a:endParaRPr sz="1600" b="0" i="0" u="none" strike="noStrike" cap="none" noProof="1" smtClean="0">
              <a:solidFill>
                <a:srgbClr val="3F3F3F"/>
              </a:solidFill>
              <a:latin typeface="Trebuchet MS"/>
              <a:ea typeface="Trebuchet MS"/>
              <a:cs typeface="Trebuchet MS"/>
              <a:sym typeface="Trebuchet MS"/>
            </a:endParaRPr>
          </a:p>
          <a:p>
            <a:pPr marL="469900" marR="0" lvl="0" indent="-469900" algn="l" rtl="0">
              <a:lnSpc>
                <a:spcPct val="90000"/>
              </a:lnSpc>
              <a:spcBef>
                <a:spcPts val="1000"/>
              </a:spcBef>
              <a:spcAft>
                <a:spcPts val="0"/>
              </a:spcAft>
              <a:buClr>
                <a:schemeClr val="accent1"/>
              </a:buClr>
              <a:buSzPts val="1440"/>
              <a:buFont typeface="Noto Sans Symbols"/>
              <a:buChar char="►"/>
            </a:pPr>
            <a:r>
              <a:rPr lang="pl-PL" sz="1800" b="0" i="0" u="none" strike="noStrike" cap="none" noProof="1" smtClean="0">
                <a:solidFill>
                  <a:srgbClr val="3F3F3F"/>
                </a:solidFill>
                <a:latin typeface="Trebuchet MS"/>
                <a:ea typeface="Trebuchet MS"/>
                <a:cs typeface="Trebuchet MS"/>
                <a:sym typeface="Trebuchet MS"/>
              </a:rPr>
              <a:t>Focus sull’espansione dell’investimento</a:t>
            </a:r>
            <a:endParaRPr sz="1800" b="0" i="0" u="none" strike="noStrike" cap="none" noProof="1" smtClean="0">
              <a:solidFill>
                <a:srgbClr val="3F3F3F"/>
              </a:solidFill>
              <a:latin typeface="Trebuchet MS"/>
              <a:ea typeface="Trebuchet MS"/>
              <a:cs typeface="Trebuchet MS"/>
              <a:sym typeface="Trebuchet MS"/>
            </a:endParaRPr>
          </a:p>
          <a:p>
            <a:pPr marL="469900" marR="0" lvl="0" indent="-469900" algn="l" rtl="0">
              <a:lnSpc>
                <a:spcPct val="90000"/>
              </a:lnSpc>
              <a:spcBef>
                <a:spcPts val="1000"/>
              </a:spcBef>
              <a:spcAft>
                <a:spcPts val="0"/>
              </a:spcAft>
              <a:buClr>
                <a:schemeClr val="accent1"/>
              </a:buClr>
              <a:buSzPts val="1440"/>
              <a:buFont typeface="Noto Sans Symbols"/>
              <a:buChar char="►"/>
            </a:pPr>
            <a:r>
              <a:rPr lang="pl-PL" sz="1800" b="0" i="0" u="none" strike="noStrike" cap="none" noProof="1" smtClean="0">
                <a:solidFill>
                  <a:srgbClr val="3F3F3F"/>
                </a:solidFill>
                <a:latin typeface="Trebuchet MS"/>
                <a:ea typeface="Trebuchet MS"/>
                <a:cs typeface="Trebuchet MS"/>
                <a:sym typeface="Trebuchet MS"/>
              </a:rPr>
              <a:t>Focus su acquisizione /buyout </a:t>
            </a:r>
            <a:endParaRPr sz="1800" b="0" i="0" u="none" strike="noStrike" cap="none" noProof="1" smtClean="0">
              <a:solidFill>
                <a:srgbClr val="3F3F3F"/>
              </a:solidFill>
              <a:latin typeface="Trebuchet MS"/>
              <a:ea typeface="Trebuchet MS"/>
              <a:cs typeface="Trebuchet MS"/>
              <a:sym typeface="Trebuchet MS"/>
            </a:endParaRPr>
          </a:p>
          <a:p>
            <a:pPr marL="469900" marR="0" lvl="0" indent="-378460" algn="l" rtl="0">
              <a:lnSpc>
                <a:spcPct val="90000"/>
              </a:lnSpc>
              <a:spcBef>
                <a:spcPts val="1000"/>
              </a:spcBef>
              <a:spcAft>
                <a:spcPts val="0"/>
              </a:spcAft>
              <a:buClr>
                <a:schemeClr val="accent1"/>
              </a:buClr>
              <a:buSzPts val="1440"/>
              <a:buFont typeface="Noto Sans Symbols"/>
              <a:buNone/>
            </a:pPr>
            <a:endParaRPr sz="1800" b="0" i="0" u="none" strike="noStrike" cap="none" dirty="0">
              <a:solidFill>
                <a:srgbClr val="3F3F3F"/>
              </a:solidFill>
              <a:latin typeface="Trebuchet MS"/>
              <a:ea typeface="Trebuchet MS"/>
              <a:cs typeface="Trebuchet MS"/>
              <a:sym typeface="Trebuchet MS"/>
            </a:endParaRPr>
          </a:p>
        </p:txBody>
      </p:sp>
      <p:sp>
        <p:nvSpPr>
          <p:cNvPr id="294" name="Google Shape;294;p15"/>
          <p:cNvSpPr/>
          <p:nvPr/>
        </p:nvSpPr>
        <p:spPr>
          <a:xfrm>
            <a:off x="5221224" y="2160589"/>
            <a:ext cx="4052779" cy="3947603"/>
          </a:xfrm>
          <a:prstGeom prst="flowChartAlternateProcess">
            <a:avLst/>
          </a:prstGeom>
          <a:solidFill>
            <a:srgbClr val="D3E5F6"/>
          </a:solid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accent1"/>
              </a:buClr>
              <a:buSzPts val="1440"/>
              <a:buFont typeface="Noto Sans Symbols"/>
              <a:buNone/>
            </a:pPr>
            <a:r>
              <a:rPr lang="pl-PL" sz="1800" b="0" i="0" u="none" strike="noStrike" cap="none" noProof="1" smtClean="0">
                <a:solidFill>
                  <a:srgbClr val="3F3F3F"/>
                </a:solidFill>
                <a:latin typeface="Trebuchet MS"/>
                <a:ea typeface="Trebuchet MS"/>
                <a:cs typeface="Trebuchet MS"/>
                <a:sym typeface="Trebuchet MS"/>
              </a:rPr>
              <a:t>Fondi di VC  - titolari</a:t>
            </a:r>
            <a:endParaRPr sz="1800" b="0" i="0" u="none" strike="noStrike" cap="none" noProof="1" smtClean="0">
              <a:solidFill>
                <a:srgbClr val="3F3F3F"/>
              </a:solidFill>
              <a:latin typeface="Trebuchet MS"/>
              <a:ea typeface="Trebuchet MS"/>
              <a:cs typeface="Trebuchet MS"/>
              <a:sym typeface="Trebuchet MS"/>
            </a:endParaRPr>
          </a:p>
          <a:p>
            <a:pPr marL="469900" marR="0" lvl="0" indent="-469900" algn="l" rtl="0">
              <a:lnSpc>
                <a:spcPct val="90000"/>
              </a:lnSpc>
              <a:spcBef>
                <a:spcPts val="1000"/>
              </a:spcBef>
              <a:spcAft>
                <a:spcPts val="0"/>
              </a:spcAft>
              <a:buClr>
                <a:schemeClr val="accent1"/>
              </a:buClr>
              <a:buSzPts val="1440"/>
              <a:buFont typeface="Noto Sans Symbols"/>
              <a:buChar char="►"/>
            </a:pPr>
            <a:r>
              <a:rPr lang="pl-PL" sz="1800" noProof="1" smtClean="0">
                <a:solidFill>
                  <a:srgbClr val="3F3F3F"/>
                </a:solidFill>
                <a:latin typeface="Trebuchet MS"/>
                <a:ea typeface="Trebuchet MS"/>
                <a:cs typeface="Trebuchet MS"/>
                <a:sym typeface="Trebuchet MS"/>
              </a:rPr>
              <a:t>Aziende private di </a:t>
            </a:r>
            <a:r>
              <a:rPr lang="pl-PL" sz="1800" b="0" i="0" u="none" strike="noStrike" cap="none" noProof="1" smtClean="0">
                <a:solidFill>
                  <a:srgbClr val="3F3F3F"/>
                </a:solidFill>
                <a:latin typeface="Trebuchet MS"/>
                <a:ea typeface="Trebuchet MS"/>
                <a:cs typeface="Trebuchet MS"/>
                <a:sym typeface="Trebuchet MS"/>
              </a:rPr>
              <a:t>VC </a:t>
            </a:r>
            <a:endParaRPr sz="1800" b="0" i="0" u="none" strike="noStrike" cap="none" noProof="1" smtClean="0">
              <a:solidFill>
                <a:srgbClr val="3F3F3F"/>
              </a:solidFill>
              <a:latin typeface="Trebuchet MS"/>
              <a:ea typeface="Trebuchet MS"/>
              <a:cs typeface="Trebuchet MS"/>
              <a:sym typeface="Trebuchet MS"/>
            </a:endParaRPr>
          </a:p>
          <a:p>
            <a:pPr marL="469900" marR="0" lvl="0" indent="-469900" algn="l" rtl="0">
              <a:lnSpc>
                <a:spcPct val="90000"/>
              </a:lnSpc>
              <a:spcBef>
                <a:spcPts val="1000"/>
              </a:spcBef>
              <a:spcAft>
                <a:spcPts val="0"/>
              </a:spcAft>
              <a:buClr>
                <a:schemeClr val="accent1"/>
              </a:buClr>
              <a:buSzPts val="1440"/>
              <a:buFont typeface="Noto Sans Symbols"/>
              <a:buChar char="►"/>
            </a:pPr>
            <a:r>
              <a:rPr lang="pl-PL" sz="1800" b="0" i="0" u="none" strike="noStrike" cap="none" noProof="1" smtClean="0">
                <a:solidFill>
                  <a:srgbClr val="3F3F3F"/>
                </a:solidFill>
                <a:latin typeface="Trebuchet MS"/>
                <a:ea typeface="Trebuchet MS"/>
                <a:cs typeface="Trebuchet MS"/>
                <a:sym typeface="Trebuchet MS"/>
              </a:rPr>
              <a:t>VC finanziato da industrie</a:t>
            </a:r>
            <a:endParaRPr sz="1800" b="0" i="0" u="none" strike="noStrike" cap="none" noProof="1" smtClean="0">
              <a:solidFill>
                <a:srgbClr val="3F3F3F"/>
              </a:solidFill>
              <a:latin typeface="Trebuchet MS"/>
              <a:ea typeface="Trebuchet MS"/>
              <a:cs typeface="Trebuchet MS"/>
              <a:sym typeface="Trebuchet MS"/>
            </a:endParaRPr>
          </a:p>
          <a:p>
            <a:pPr marL="869950" marR="0" lvl="1" indent="-469900" algn="l" rtl="0">
              <a:lnSpc>
                <a:spcPct val="90000"/>
              </a:lnSpc>
              <a:spcBef>
                <a:spcPts val="1000"/>
              </a:spcBef>
              <a:spcAft>
                <a:spcPts val="0"/>
              </a:spcAft>
              <a:buClr>
                <a:schemeClr val="accent1"/>
              </a:buClr>
              <a:buSzPts val="1280"/>
              <a:buFont typeface="Noto Sans Symbols"/>
              <a:buChar char="►"/>
            </a:pPr>
            <a:r>
              <a:rPr lang="pl-PL" sz="1600" b="0" i="0" u="none" strike="noStrike" cap="none" noProof="1" smtClean="0">
                <a:solidFill>
                  <a:srgbClr val="3F3F3F"/>
                </a:solidFill>
                <a:latin typeface="Trebuchet MS"/>
                <a:ea typeface="Trebuchet MS"/>
                <a:cs typeface="Trebuchet MS"/>
                <a:sym typeface="Trebuchet MS"/>
              </a:rPr>
              <a:t>Investitori finanziari o aziende industriali </a:t>
            </a:r>
          </a:p>
          <a:p>
            <a:pPr marL="869950" marR="0" lvl="1" indent="-469900" algn="l" rtl="0">
              <a:lnSpc>
                <a:spcPct val="90000"/>
              </a:lnSpc>
              <a:spcBef>
                <a:spcPts val="1000"/>
              </a:spcBef>
              <a:spcAft>
                <a:spcPts val="0"/>
              </a:spcAft>
              <a:buClr>
                <a:schemeClr val="accent1"/>
              </a:buClr>
              <a:buSzPts val="1280"/>
              <a:buFont typeface="Noto Sans Symbols"/>
              <a:buChar char="►"/>
            </a:pPr>
            <a:r>
              <a:rPr lang="pl-PL" sz="1600" b="0" i="0" u="none" strike="noStrike" cap="none" noProof="1" smtClean="0">
                <a:solidFill>
                  <a:srgbClr val="3F3F3F"/>
                </a:solidFill>
                <a:latin typeface="Trebuchet MS"/>
                <a:ea typeface="Trebuchet MS"/>
                <a:cs typeface="Trebuchet MS"/>
                <a:sym typeface="Trebuchet MS"/>
              </a:rPr>
              <a:t>Corporate venture capital companies</a:t>
            </a:r>
            <a:endParaRPr sz="1600" b="0" i="0" u="none" strike="noStrike" cap="none" noProof="1" smtClean="0">
              <a:solidFill>
                <a:srgbClr val="3F3F3F"/>
              </a:solidFill>
              <a:latin typeface="Trebuchet MS"/>
              <a:ea typeface="Trebuchet MS"/>
              <a:cs typeface="Trebuchet MS"/>
              <a:sym typeface="Trebuchet MS"/>
            </a:endParaRPr>
          </a:p>
          <a:p>
            <a:pPr marL="469900" marR="0" lvl="0" indent="-469900" algn="l" rtl="0">
              <a:lnSpc>
                <a:spcPct val="90000"/>
              </a:lnSpc>
              <a:spcBef>
                <a:spcPts val="1000"/>
              </a:spcBef>
              <a:spcAft>
                <a:spcPts val="0"/>
              </a:spcAft>
              <a:buClr>
                <a:schemeClr val="accent1"/>
              </a:buClr>
              <a:buSzPts val="1440"/>
              <a:buFont typeface="Noto Sans Symbols"/>
              <a:buChar char="►"/>
            </a:pPr>
            <a:r>
              <a:rPr lang="pl-PL" sz="1800" b="0" i="0" u="none" strike="noStrike" cap="none" noProof="1" smtClean="0">
                <a:solidFill>
                  <a:srgbClr val="3F3F3F"/>
                </a:solidFill>
                <a:latin typeface="Trebuchet MS"/>
                <a:ea typeface="Trebuchet MS"/>
                <a:cs typeface="Trebuchet MS"/>
                <a:sym typeface="Trebuchet MS"/>
              </a:rPr>
              <a:t>Fondi di VC pubblici</a:t>
            </a:r>
            <a:endParaRPr sz="1800" b="0" i="0" u="none" strike="noStrike" cap="none" noProof="1" smtClean="0">
              <a:solidFill>
                <a:srgbClr val="3F3F3F"/>
              </a:solidFill>
              <a:latin typeface="Trebuchet MS"/>
              <a:ea typeface="Trebuchet MS"/>
              <a:cs typeface="Trebuchet MS"/>
              <a:sym typeface="Trebuchet MS"/>
            </a:endParaRPr>
          </a:p>
          <a:p>
            <a:pPr marL="469900" marR="0" lvl="0" indent="-469900" algn="l" rtl="0">
              <a:lnSpc>
                <a:spcPct val="90000"/>
              </a:lnSpc>
              <a:spcBef>
                <a:spcPts val="1000"/>
              </a:spcBef>
              <a:spcAft>
                <a:spcPts val="0"/>
              </a:spcAft>
              <a:buClr>
                <a:schemeClr val="accent1"/>
              </a:buClr>
              <a:buSzPts val="1440"/>
              <a:buFont typeface="Noto Sans Symbols"/>
              <a:buChar char="►"/>
            </a:pPr>
            <a:r>
              <a:rPr lang="pl-PL" sz="1800" b="0" i="0" u="none" strike="noStrike" cap="none" noProof="1" smtClean="0">
                <a:solidFill>
                  <a:srgbClr val="3F3F3F"/>
                </a:solidFill>
                <a:latin typeface="Trebuchet MS"/>
                <a:ea typeface="Trebuchet MS"/>
                <a:cs typeface="Trebuchet MS"/>
                <a:sym typeface="Trebuchet MS"/>
              </a:rPr>
              <a:t>Fondi di VC industriali</a:t>
            </a:r>
            <a:endParaRPr sz="1800" b="0" i="0" u="none" strike="noStrike" cap="none" noProof="1" smtClean="0">
              <a:solidFill>
                <a:srgbClr val="3F3F3F"/>
              </a:solidFill>
              <a:latin typeface="Trebuchet MS"/>
              <a:ea typeface="Trebuchet MS"/>
              <a:cs typeface="Trebuchet MS"/>
              <a:sym typeface="Trebuchet MS"/>
            </a:endParaRPr>
          </a:p>
          <a:p>
            <a:pPr marL="469900" marR="0" lvl="0" indent="-378460" algn="l" rtl="0">
              <a:lnSpc>
                <a:spcPct val="90000"/>
              </a:lnSpc>
              <a:spcBef>
                <a:spcPts val="1000"/>
              </a:spcBef>
              <a:spcAft>
                <a:spcPts val="0"/>
              </a:spcAft>
              <a:buClr>
                <a:schemeClr val="accent1"/>
              </a:buClr>
              <a:buSzPts val="1440"/>
              <a:buFont typeface="Noto Sans Symbols"/>
              <a:buNone/>
            </a:pPr>
            <a:endParaRPr sz="1800" b="0" i="0" u="none" strike="noStrike" cap="none" noProof="1">
              <a:solidFill>
                <a:srgbClr val="3F3F3F"/>
              </a:solidFill>
              <a:latin typeface="Trebuchet MS"/>
              <a:ea typeface="Trebuchet MS"/>
              <a:cs typeface="Trebuchet MS"/>
              <a:sym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ct val="30555"/>
              <a:buFont typeface="Arial"/>
              <a:buNone/>
            </a:pPr>
            <a:r>
              <a:rPr lang="pl-PL" dirty="0">
                <a:solidFill>
                  <a:srgbClr val="4A66AC"/>
                </a:solidFill>
              </a:rPr>
              <a:t>PE/VC investment</a:t>
            </a:r>
            <a:endParaRPr dirty="0">
              <a:solidFill>
                <a:srgbClr val="4A66AC"/>
              </a:solidFill>
            </a:endParaRPr>
          </a:p>
          <a:p>
            <a:pPr marL="0" lvl="0" indent="0" algn="l" rtl="0">
              <a:lnSpc>
                <a:spcPct val="100000"/>
              </a:lnSpc>
              <a:spcBef>
                <a:spcPts val="0"/>
              </a:spcBef>
              <a:spcAft>
                <a:spcPts val="0"/>
              </a:spcAft>
              <a:buClr>
                <a:schemeClr val="accent1"/>
              </a:buClr>
              <a:buSzPct val="100000"/>
              <a:buFont typeface="Trebuchet MS"/>
              <a:buNone/>
            </a:pPr>
            <a:r>
              <a:rPr lang="pl-PL" dirty="0">
                <a:solidFill>
                  <a:srgbClr val="4A66AC"/>
                </a:solidFill>
              </a:rPr>
              <a:t>in </a:t>
            </a:r>
            <a:r>
              <a:rPr lang="pl-PL" noProof="1" smtClean="0">
                <a:solidFill>
                  <a:srgbClr val="4A66AC"/>
                </a:solidFill>
              </a:rPr>
              <a:t>Europa (bn €)</a:t>
            </a:r>
            <a:endParaRPr lang="pl-PL" sz="4800" noProof="1"/>
          </a:p>
        </p:txBody>
      </p:sp>
      <p:sp>
        <p:nvSpPr>
          <p:cNvPr id="300" name="Google Shape;300;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900"/>
              <a:buNone/>
            </a:pPr>
            <a:fld id="{00000000-1234-1234-1234-123412341234}" type="slidenum">
              <a:rPr lang="pl-PL"/>
              <a:t>16</a:t>
            </a:fld>
            <a:endParaRPr/>
          </a:p>
        </p:txBody>
      </p:sp>
      <p:sp>
        <p:nvSpPr>
          <p:cNvPr id="301" name="Google Shape;301;p16"/>
          <p:cNvSpPr txBox="1"/>
          <p:nvPr/>
        </p:nvSpPr>
        <p:spPr>
          <a:xfrm>
            <a:off x="1974851" y="6135689"/>
            <a:ext cx="2278200" cy="2769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Clr>
                <a:schemeClr val="dk1"/>
              </a:buClr>
              <a:buSzPts val="1100"/>
              <a:buFont typeface="Arial"/>
              <a:buNone/>
            </a:pPr>
            <a:r>
              <a:rPr lang="pl-PL" sz="1200">
                <a:solidFill>
                  <a:schemeClr val="dk1"/>
                </a:solidFill>
              </a:rPr>
              <a:t>Source: Invest Europe</a:t>
            </a:r>
            <a:endParaRPr sz="1200">
              <a:solidFill>
                <a:schemeClr val="dk1"/>
              </a:solidFill>
            </a:endParaRPr>
          </a:p>
        </p:txBody>
      </p:sp>
      <p:pic>
        <p:nvPicPr>
          <p:cNvPr id="302" name="Google Shape;302;p16"/>
          <p:cNvPicPr preferRelativeResize="0"/>
          <p:nvPr/>
        </p:nvPicPr>
        <p:blipFill>
          <a:blip r:embed="rId3">
            <a:alphaModFix/>
          </a:blip>
          <a:stretch>
            <a:fillRect/>
          </a:stretch>
        </p:blipFill>
        <p:spPr>
          <a:xfrm>
            <a:off x="1205238" y="2082800"/>
            <a:ext cx="7540847" cy="380616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a:t>Business angels vs. venture capital funds</a:t>
            </a:r>
            <a:endParaRPr/>
          </a:p>
        </p:txBody>
      </p:sp>
      <p:graphicFrame>
        <p:nvGraphicFramePr>
          <p:cNvPr id="308" name="Google Shape;308;p17"/>
          <p:cNvGraphicFramePr/>
          <p:nvPr>
            <p:extLst>
              <p:ext uri="{D42A27DB-BD31-4B8C-83A1-F6EECF244321}">
                <p14:modId xmlns:p14="http://schemas.microsoft.com/office/powerpoint/2010/main" val="280545787"/>
              </p:ext>
            </p:extLst>
          </p:nvPr>
        </p:nvGraphicFramePr>
        <p:xfrm>
          <a:off x="677333" y="1600200"/>
          <a:ext cx="9544950" cy="3032820"/>
        </p:xfrm>
        <a:graphic>
          <a:graphicData uri="http://schemas.openxmlformats.org/drawingml/2006/table">
            <a:tbl>
              <a:tblPr firstRow="1" bandRow="1">
                <a:noFill/>
                <a:tableStyleId>{BA61EF74-6259-41AF-8251-B017F89CE7C9}</a:tableStyleId>
              </a:tblPr>
              <a:tblGrid>
                <a:gridCol w="2684550"/>
                <a:gridCol w="3678750"/>
                <a:gridCol w="3181650"/>
              </a:tblGrid>
              <a:tr h="370850">
                <a:tc>
                  <a:txBody>
                    <a:bodyPr/>
                    <a:lstStyle/>
                    <a:p>
                      <a:pPr marL="0" marR="0" lvl="0" indent="0" algn="l" rtl="0">
                        <a:lnSpc>
                          <a:spcPct val="100000"/>
                        </a:lnSpc>
                        <a:spcBef>
                          <a:spcPts val="0"/>
                        </a:spcBef>
                        <a:spcAft>
                          <a:spcPts val="0"/>
                        </a:spcAft>
                        <a:buClr>
                          <a:srgbClr val="000000"/>
                        </a:buClr>
                        <a:buSzPts val="1800"/>
                        <a:buFont typeface="Arial"/>
                        <a:buNone/>
                      </a:pPr>
                      <a:endParaRPr sz="18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a:t>Business angels</a:t>
                      </a:r>
                      <a:endParaRPr sz="1800" u="none" strike="noStrike" cap="none"/>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a:t>Venture capital funds</a:t>
                      </a:r>
                      <a:endParaRPr sz="1800" u="none" strike="noStrike" cap="none"/>
                    </a:p>
                  </a:txBody>
                  <a:tcPr marL="91450" marR="91450" marT="45725" marB="45725" anchor="ctr"/>
                </a:tc>
              </a:tr>
              <a:tr h="370850">
                <a:tc>
                  <a:txBody>
                    <a:bodyPr/>
                    <a:lstStyle/>
                    <a:p>
                      <a:pPr marL="0" marR="0" lvl="0" indent="0" algn="l" rtl="0">
                        <a:lnSpc>
                          <a:spcPct val="100000"/>
                        </a:lnSpc>
                        <a:spcBef>
                          <a:spcPts val="0"/>
                        </a:spcBef>
                        <a:spcAft>
                          <a:spcPts val="0"/>
                        </a:spcAft>
                        <a:buClr>
                          <a:srgbClr val="000000"/>
                        </a:buClr>
                        <a:buSzPts val="1800"/>
                        <a:buFont typeface="Arial"/>
                        <a:buNone/>
                      </a:pPr>
                      <a:r>
                        <a:rPr lang="pl-PL" sz="1800" u="none" strike="noStrike" cap="none" noProof="1" smtClean="0"/>
                        <a:t>Periodo</a:t>
                      </a:r>
                      <a:r>
                        <a:rPr lang="pl-PL" sz="1800" u="none" strike="noStrike" cap="none" baseline="0" noProof="1" smtClean="0"/>
                        <a:t> di investimento</a:t>
                      </a:r>
                      <a:endParaRPr lang="pl-PL" sz="1800" u="none" strike="noStrike" cap="none" noProof="1"/>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2-3 anni (2-5 anni)</a:t>
                      </a:r>
                      <a:endParaRPr lang="pl-PL" sz="1800" u="none" strike="noStrike" cap="none" noProof="1"/>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2-10 anni</a:t>
                      </a:r>
                      <a:endParaRPr lang="pl-PL" sz="1800" u="none" strike="noStrike" cap="none" noProof="1"/>
                    </a:p>
                  </a:txBody>
                  <a:tcPr marL="91450" marR="91450" marT="45725" marB="45725" anchor="ctr"/>
                </a:tc>
              </a:tr>
              <a:tr h="228600">
                <a:tc>
                  <a:txBody>
                    <a:bodyPr/>
                    <a:lstStyle/>
                    <a:p>
                      <a:pPr marL="0" marR="0" lvl="0" indent="0" algn="l" rtl="0">
                        <a:lnSpc>
                          <a:spcPct val="100000"/>
                        </a:lnSpc>
                        <a:spcBef>
                          <a:spcPts val="0"/>
                        </a:spcBef>
                        <a:spcAft>
                          <a:spcPts val="0"/>
                        </a:spcAft>
                        <a:buClr>
                          <a:srgbClr val="000000"/>
                        </a:buClr>
                        <a:buSzPts val="1800"/>
                        <a:buFont typeface="Arial"/>
                        <a:buNone/>
                      </a:pPr>
                      <a:r>
                        <a:rPr lang="pl-PL" sz="1800" u="none" strike="noStrike" cap="none" noProof="1" smtClean="0"/>
                        <a:t>Valore</a:t>
                      </a:r>
                      <a:r>
                        <a:rPr lang="pl-PL" sz="1800" u="none" strike="noStrike" cap="none" baseline="0" noProof="1" smtClean="0"/>
                        <a:t> medio dell’investimento</a:t>
                      </a:r>
                      <a:endParaRPr lang="pl-PL" sz="1800" u="none" strike="noStrike" cap="none" noProof="1"/>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50 – 250.000 €</a:t>
                      </a:r>
                      <a:endParaRPr lang="pl-PL" sz="1800" u="none" strike="noStrike" cap="none" noProof="1"/>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200.000 – 2.5 milioni €</a:t>
                      </a:r>
                      <a:endParaRPr lang="pl-PL" sz="1800" u="none" strike="noStrike" cap="none" noProof="1"/>
                    </a:p>
                  </a:txBody>
                  <a:tcPr marL="91450" marR="91450" marT="45725" marB="45725" anchor="ctr"/>
                </a:tc>
              </a:tr>
              <a:tr h="370850">
                <a:tc>
                  <a:txBody>
                    <a:bodyPr/>
                    <a:lstStyle/>
                    <a:p>
                      <a:pPr marL="0" marR="0" lvl="0" indent="0" algn="l" rtl="0">
                        <a:lnSpc>
                          <a:spcPct val="100000"/>
                        </a:lnSpc>
                        <a:spcBef>
                          <a:spcPts val="0"/>
                        </a:spcBef>
                        <a:spcAft>
                          <a:spcPts val="0"/>
                        </a:spcAft>
                        <a:buClr>
                          <a:srgbClr val="000000"/>
                        </a:buClr>
                        <a:buSzPts val="1800"/>
                        <a:buFont typeface="Arial"/>
                        <a:buNone/>
                      </a:pPr>
                      <a:r>
                        <a:rPr lang="pl-PL" sz="1800" u="none" strike="noStrike" cap="none" noProof="1" smtClean="0"/>
                        <a:t>Momento</a:t>
                      </a:r>
                      <a:r>
                        <a:rPr lang="pl-PL" sz="1800" u="none" strike="noStrike" cap="none" baseline="0" noProof="1" smtClean="0"/>
                        <a:t> dell’investimento</a:t>
                      </a:r>
                      <a:endParaRPr lang="pl-PL" sz="1800" u="none" strike="noStrike" cap="none" noProof="1"/>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Seed/start-up</a:t>
                      </a:r>
                      <a:endParaRPr lang="pl-PL" sz="1800" u="none" strike="noStrike" cap="none" noProof="1"/>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Start-up e</a:t>
                      </a:r>
                      <a:r>
                        <a:rPr lang="pl-PL" sz="1800" u="none" strike="noStrike" cap="none" baseline="0" noProof="1" smtClean="0"/>
                        <a:t> oltre</a:t>
                      </a:r>
                      <a:endParaRPr lang="pl-PL" sz="1800" u="none" strike="noStrike" cap="none" noProof="1"/>
                    </a:p>
                  </a:txBody>
                  <a:tcPr marL="91450" marR="91450" marT="45725" marB="45725" anchor="ctr"/>
                </a:tc>
              </a:tr>
              <a:tr h="370850">
                <a:tc>
                  <a:txBody>
                    <a:bodyPr/>
                    <a:lstStyle/>
                    <a:p>
                      <a:pPr marL="0" marR="0" lvl="0" indent="0" algn="l" rtl="0">
                        <a:lnSpc>
                          <a:spcPct val="100000"/>
                        </a:lnSpc>
                        <a:spcBef>
                          <a:spcPts val="0"/>
                        </a:spcBef>
                        <a:spcAft>
                          <a:spcPts val="0"/>
                        </a:spcAft>
                        <a:buClr>
                          <a:srgbClr val="000000"/>
                        </a:buClr>
                        <a:buSzPts val="1800"/>
                        <a:buFont typeface="Arial"/>
                        <a:buNone/>
                      </a:pPr>
                      <a:r>
                        <a:rPr lang="pl-PL" sz="1800" u="none" strike="noStrike" cap="none" noProof="1" smtClean="0"/>
                        <a:t>Tipo</a:t>
                      </a:r>
                      <a:r>
                        <a:rPr lang="pl-PL" sz="1800" u="none" strike="noStrike" cap="none" baseline="0" noProof="1" smtClean="0"/>
                        <a:t> di investitore</a:t>
                      </a:r>
                      <a:endParaRPr lang="pl-PL" sz="1800" u="none" strike="noStrike" cap="none" noProof="1"/>
                    </a:p>
                  </a:txBody>
                  <a:tcPr marL="91450" marR="91450" marT="45725" marB="45725"/>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Soggetto</a:t>
                      </a:r>
                      <a:r>
                        <a:rPr lang="pl-PL" sz="1800" u="none" strike="noStrike" cap="none" baseline="0" noProof="1" smtClean="0"/>
                        <a:t> individuale</a:t>
                      </a:r>
                      <a:endParaRPr lang="pl-PL" sz="1800" u="none" strike="noStrike" cap="none" noProof="1"/>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Istituzione</a:t>
                      </a:r>
                      <a:endParaRPr lang="pl-PL" sz="1800" u="none" strike="noStrike" cap="none" noProof="1"/>
                    </a:p>
                  </a:txBody>
                  <a:tcPr marL="91450" marR="91450" marT="45725" marB="45725" anchor="ctr"/>
                </a:tc>
              </a:tr>
              <a:tr h="370850">
                <a:tc>
                  <a:txBody>
                    <a:bodyPr/>
                    <a:lstStyle/>
                    <a:p>
                      <a:pPr marL="0" marR="0" lvl="0" indent="0" algn="l" rtl="0">
                        <a:lnSpc>
                          <a:spcPct val="100000"/>
                        </a:lnSpc>
                        <a:spcBef>
                          <a:spcPts val="0"/>
                        </a:spcBef>
                        <a:spcAft>
                          <a:spcPts val="0"/>
                        </a:spcAft>
                        <a:buClr>
                          <a:srgbClr val="000000"/>
                        </a:buClr>
                        <a:buSzPts val="1800"/>
                        <a:buFont typeface="Arial"/>
                        <a:buNone/>
                      </a:pPr>
                      <a:r>
                        <a:rPr lang="pl-PL" sz="1800" u="none" strike="noStrike" cap="none" noProof="1" smtClean="0"/>
                        <a:t>Natura</a:t>
                      </a:r>
                      <a:r>
                        <a:rPr lang="pl-PL" sz="1800" u="none" strike="noStrike" cap="none" baseline="0" noProof="1" smtClean="0"/>
                        <a:t> del supporto</a:t>
                      </a:r>
                      <a:endParaRPr lang="pl-PL" sz="1800" u="none" strike="noStrike" cap="none" noProof="1"/>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Conoscenza industriale/contatti personali</a:t>
                      </a:r>
                      <a:endParaRPr lang="pl-PL" sz="1800" u="none" strike="noStrike" cap="none" noProof="1"/>
                    </a:p>
                  </a:txBody>
                  <a:tcPr marL="91450" marR="91450" marT="45725" marB="45725" anchor="ctr"/>
                </a:tc>
                <a:tc>
                  <a:txBody>
                    <a:bodyPr/>
                    <a:lstStyle/>
                    <a:p>
                      <a:pPr marL="0" marR="0" lvl="0" indent="0" algn="ctr" rtl="0">
                        <a:lnSpc>
                          <a:spcPct val="100000"/>
                        </a:lnSpc>
                        <a:spcBef>
                          <a:spcPts val="0"/>
                        </a:spcBef>
                        <a:spcAft>
                          <a:spcPts val="0"/>
                        </a:spcAft>
                        <a:buClr>
                          <a:srgbClr val="000000"/>
                        </a:buClr>
                        <a:buSzPts val="1800"/>
                        <a:buFont typeface="Arial"/>
                        <a:buNone/>
                      </a:pPr>
                      <a:r>
                        <a:rPr lang="pl-PL" sz="1800" u="none" strike="noStrike" cap="none" noProof="1" smtClean="0"/>
                        <a:t>General management, aspetti</a:t>
                      </a:r>
                      <a:r>
                        <a:rPr lang="pl-PL" sz="1800" u="none" strike="noStrike" cap="none" baseline="0" noProof="1" smtClean="0"/>
                        <a:t> legali</a:t>
                      </a:r>
                      <a:endParaRPr lang="pl-PL" sz="1800" u="none" strike="noStrike" cap="none" noProof="1"/>
                    </a:p>
                  </a:txBody>
                  <a:tcPr marL="91450" marR="91450" marT="45725" marB="45725" anchor="ctr"/>
                </a:tc>
              </a:tr>
            </a:tbl>
          </a:graphicData>
        </a:graphic>
      </p:graphicFrame>
      <p:sp>
        <p:nvSpPr>
          <p:cNvPr id="309" name="Google Shape;309;p17"/>
          <p:cNvSpPr txBox="1"/>
          <p:nvPr/>
        </p:nvSpPr>
        <p:spPr>
          <a:xfrm>
            <a:off x="677333" y="4903216"/>
            <a:ext cx="9544951" cy="12002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pl-PL" sz="1800" noProof="1" smtClean="0">
                <a:solidFill>
                  <a:schemeClr val="dk1"/>
                </a:solidFill>
                <a:latin typeface="Trebuchet MS"/>
                <a:ea typeface="Trebuchet MS"/>
                <a:cs typeface="Trebuchet MS"/>
                <a:sym typeface="Trebuchet MS"/>
              </a:rPr>
              <a:t>Come trovarli:</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pl-PL" sz="1800" b="0" i="0" u="none" strike="noStrike" cap="none" noProof="1" smtClean="0">
                <a:solidFill>
                  <a:schemeClr val="dk1"/>
                </a:solidFill>
                <a:latin typeface="Trebuchet MS"/>
                <a:ea typeface="Trebuchet MS"/>
                <a:cs typeface="Trebuchet MS"/>
                <a:sym typeface="Trebuchet MS"/>
              </a:rPr>
              <a:t>Business angels – European Business Angels Network, national networks of business angels.</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pl-PL" sz="1800" b="0" i="0" u="none" strike="noStrike" cap="none" noProof="1" smtClean="0">
                <a:solidFill>
                  <a:schemeClr val="dk1"/>
                </a:solidFill>
                <a:latin typeface="Trebuchet MS"/>
                <a:ea typeface="Trebuchet MS"/>
                <a:cs typeface="Trebuchet MS"/>
                <a:sym typeface="Trebuchet MS"/>
              </a:rPr>
              <a:t>Venture capital funds – Index, Accel, HV Holtzbrinck Ventures, Northzone, etc.</a:t>
            </a:r>
            <a:endParaRPr sz="1400" b="0" i="0" u="none" strike="noStrike" cap="none" noProof="1">
              <a:solidFill>
                <a:srgbClr val="000000"/>
              </a:solidFil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4000"/>
              <a:buFont typeface="Trebuchet MS"/>
              <a:buNone/>
            </a:pPr>
            <a:r>
              <a:rPr lang="pl-PL" sz="4000" noProof="1" smtClean="0"/>
              <a:t>Business angels vs. fondi di venture capital</a:t>
            </a:r>
            <a:endParaRPr lang="pl-PL" noProof="1"/>
          </a:p>
        </p:txBody>
      </p:sp>
      <p:sp>
        <p:nvSpPr>
          <p:cNvPr id="315" name="Google Shape;315;p18"/>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p>
            <a:pPr marL="0" lvl="0" indent="0" algn="l" rtl="0">
              <a:lnSpc>
                <a:spcPct val="110000"/>
              </a:lnSpc>
              <a:spcBef>
                <a:spcPts val="0"/>
              </a:spcBef>
              <a:spcAft>
                <a:spcPts val="0"/>
              </a:spcAft>
              <a:buSzPts val="1440"/>
              <a:buNone/>
            </a:pPr>
            <a:r>
              <a:rPr lang="pl-PL" noProof="1" smtClean="0"/>
              <a:t>Differenze</a:t>
            </a:r>
            <a:endParaRPr noProof="1" smtClean="0"/>
          </a:p>
          <a:p>
            <a:pPr marL="342900" lvl="0" indent="-342900" algn="l" rtl="0">
              <a:lnSpc>
                <a:spcPct val="110000"/>
              </a:lnSpc>
              <a:spcBef>
                <a:spcPts val="1000"/>
              </a:spcBef>
              <a:spcAft>
                <a:spcPts val="0"/>
              </a:spcAft>
              <a:buSzPts val="1440"/>
              <a:buChar char="►"/>
            </a:pPr>
            <a:r>
              <a:rPr lang="pl-PL" noProof="1" smtClean="0"/>
              <a:t>Natura meno formale del processo di investimento </a:t>
            </a:r>
          </a:p>
          <a:p>
            <a:pPr marL="342900" lvl="0" indent="-342900" algn="l" rtl="0">
              <a:lnSpc>
                <a:spcPct val="110000"/>
              </a:lnSpc>
              <a:spcBef>
                <a:spcPts val="1000"/>
              </a:spcBef>
              <a:spcAft>
                <a:spcPts val="0"/>
              </a:spcAft>
              <a:buSzPts val="1440"/>
              <a:buChar char="►"/>
            </a:pPr>
            <a:r>
              <a:rPr lang="pl-PL" noProof="1" smtClean="0"/>
              <a:t>Disinvestimento privato (principalmente) </a:t>
            </a:r>
          </a:p>
          <a:p>
            <a:pPr marL="342900" lvl="0" indent="-342900" algn="l" rtl="0">
              <a:lnSpc>
                <a:spcPct val="110000"/>
              </a:lnSpc>
              <a:spcBef>
                <a:spcPts val="1000"/>
              </a:spcBef>
              <a:spcAft>
                <a:spcPts val="0"/>
              </a:spcAft>
              <a:buSzPts val="1440"/>
              <a:buChar char="►"/>
            </a:pPr>
            <a:r>
              <a:rPr lang="pl-PL" noProof="1" smtClean="0"/>
              <a:t>Scopo locale dell’attività </a:t>
            </a:r>
          </a:p>
          <a:p>
            <a:pPr marL="342900" lvl="0" indent="-342900" algn="l" rtl="0">
              <a:lnSpc>
                <a:spcPct val="110000"/>
              </a:lnSpc>
              <a:spcBef>
                <a:spcPts val="1000"/>
              </a:spcBef>
              <a:spcAft>
                <a:spcPts val="0"/>
              </a:spcAft>
              <a:buSzPts val="1440"/>
              <a:buChar char="►"/>
            </a:pPr>
            <a:r>
              <a:rPr lang="pl-PL" noProof="1" smtClean="0"/>
              <a:t>Valore inferiore dell’investimento </a:t>
            </a:r>
          </a:p>
          <a:p>
            <a:pPr marL="342900" lvl="0" indent="-342900" algn="l" rtl="0">
              <a:lnSpc>
                <a:spcPct val="110000"/>
              </a:lnSpc>
              <a:spcBef>
                <a:spcPts val="1000"/>
              </a:spcBef>
              <a:spcAft>
                <a:spcPts val="0"/>
              </a:spcAft>
              <a:buSzPts val="1440"/>
              <a:buChar char="►"/>
            </a:pPr>
            <a:r>
              <a:rPr lang="pl-PL" noProof="1" smtClean="0"/>
              <a:t>Fase di sviluppo del business</a:t>
            </a:r>
            <a:endParaRPr noProof="1" smtClean="0"/>
          </a:p>
          <a:p>
            <a:pPr marL="342900" lvl="0" indent="-342900" algn="l" rtl="0">
              <a:lnSpc>
                <a:spcPct val="110000"/>
              </a:lnSpc>
              <a:spcBef>
                <a:spcPts val="1000"/>
              </a:spcBef>
              <a:spcAft>
                <a:spcPts val="0"/>
              </a:spcAft>
              <a:buSzPts val="1440"/>
              <a:buChar char="►"/>
            </a:pPr>
            <a:r>
              <a:rPr lang="pl-PL" noProof="1" smtClean="0"/>
              <a:t>Flessibilità dell’investimento</a:t>
            </a:r>
            <a:endParaRPr noProof="1"/>
          </a:p>
        </p:txBody>
      </p:sp>
      <p:sp>
        <p:nvSpPr>
          <p:cNvPr id="316" name="Google Shape;316;p18"/>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p>
            <a:pPr marL="0" lvl="0" indent="0" algn="l" rtl="0">
              <a:lnSpc>
                <a:spcPct val="110000"/>
              </a:lnSpc>
              <a:spcBef>
                <a:spcPts val="0"/>
              </a:spcBef>
              <a:spcAft>
                <a:spcPts val="0"/>
              </a:spcAft>
              <a:buSzPts val="1440"/>
              <a:buNone/>
            </a:pPr>
            <a:r>
              <a:rPr lang="pl-PL" noProof="1" smtClean="0"/>
              <a:t>Somiglianze</a:t>
            </a:r>
            <a:endParaRPr noProof="1" smtClean="0"/>
          </a:p>
          <a:p>
            <a:pPr marL="342900" lvl="0" indent="-342900" algn="l" rtl="0">
              <a:lnSpc>
                <a:spcPct val="100000"/>
              </a:lnSpc>
              <a:spcBef>
                <a:spcPts val="1000"/>
              </a:spcBef>
              <a:spcAft>
                <a:spcPts val="0"/>
              </a:spcAft>
              <a:buSzPts val="1440"/>
              <a:buChar char="►"/>
            </a:pPr>
            <a:r>
              <a:rPr lang="pl-PL" noProof="1" smtClean="0"/>
              <a:t>Profilo di rischio tendenzialmente alto</a:t>
            </a:r>
            <a:endParaRPr noProof="1" smtClean="0"/>
          </a:p>
          <a:p>
            <a:pPr marL="342900" lvl="0" indent="-342900" algn="l" rtl="0">
              <a:lnSpc>
                <a:spcPct val="100000"/>
              </a:lnSpc>
              <a:spcBef>
                <a:spcPts val="1000"/>
              </a:spcBef>
              <a:spcAft>
                <a:spcPts val="0"/>
              </a:spcAft>
              <a:buSzPts val="1440"/>
              <a:buChar char="►"/>
            </a:pPr>
            <a:r>
              <a:rPr lang="pl-PL" noProof="1" smtClean="0"/>
              <a:t>Elevato ritorno atteso </a:t>
            </a:r>
            <a:endParaRPr noProof="1" smtClean="0"/>
          </a:p>
          <a:p>
            <a:pPr marL="342900" lvl="0" indent="-342900" algn="l" rtl="0">
              <a:lnSpc>
                <a:spcPct val="100000"/>
              </a:lnSpc>
              <a:spcBef>
                <a:spcPts val="1000"/>
              </a:spcBef>
              <a:spcAft>
                <a:spcPts val="0"/>
              </a:spcAft>
              <a:buSzPts val="1440"/>
              <a:buChar char="►"/>
            </a:pPr>
            <a:r>
              <a:rPr lang="pl-PL" noProof="1" smtClean="0"/>
              <a:t>Durata dell’investimento</a:t>
            </a:r>
            <a:endParaRPr noProof="1" smtClean="0"/>
          </a:p>
          <a:p>
            <a:pPr marL="342900" lvl="0" indent="-342900" algn="l" rtl="0">
              <a:lnSpc>
                <a:spcPct val="100000"/>
              </a:lnSpc>
              <a:spcBef>
                <a:spcPts val="1000"/>
              </a:spcBef>
              <a:spcAft>
                <a:spcPts val="0"/>
              </a:spcAft>
              <a:buSzPts val="1440"/>
              <a:buChar char="►"/>
            </a:pPr>
            <a:r>
              <a:rPr lang="pl-PL" noProof="1" smtClean="0"/>
              <a:t>Investimento sul potenziale umano</a:t>
            </a:r>
            <a:endParaRPr noProof="1" smtClean="0"/>
          </a:p>
          <a:p>
            <a:pPr marL="342900" lvl="0" indent="-342900" algn="l" rtl="0">
              <a:lnSpc>
                <a:spcPct val="100000"/>
              </a:lnSpc>
              <a:spcBef>
                <a:spcPts val="1000"/>
              </a:spcBef>
              <a:spcAft>
                <a:spcPts val="0"/>
              </a:spcAft>
              <a:buSzPts val="1440"/>
              <a:buChar char="►"/>
            </a:pPr>
            <a:r>
              <a:rPr lang="pl-PL" noProof="1" smtClean="0"/>
              <a:t>Settori di business interessati</a:t>
            </a:r>
            <a:endParaRPr noProof="1"/>
          </a:p>
        </p:txBody>
      </p:sp>
      <p:sp>
        <p:nvSpPr>
          <p:cNvPr id="317" name="Google Shape;317;p18"/>
          <p:cNvSpPr txBox="1"/>
          <p:nvPr/>
        </p:nvSpPr>
        <p:spPr>
          <a:xfrm>
            <a:off x="6812280" y="2679192"/>
            <a:ext cx="5053584" cy="4077462"/>
          </a:xfrm>
          <a:prstGeom prst="rect">
            <a:avLst/>
          </a:prstGeom>
          <a:noFill/>
          <a:ln>
            <a:noFill/>
          </a:ln>
        </p:spPr>
        <p:txBody>
          <a:bodyPr spcFirstLastPara="1" wrap="square" lIns="91425" tIns="45700" rIns="91425" bIns="45700" anchor="t" anchorCtr="0">
            <a:normAutofit/>
          </a:bodyPr>
          <a:lstStyle/>
          <a:p>
            <a:pPr marL="342900" marR="0" lvl="0" indent="-251459" algn="l" rtl="0">
              <a:lnSpc>
                <a:spcPct val="110000"/>
              </a:lnSpc>
              <a:spcBef>
                <a:spcPts val="0"/>
              </a:spcBef>
              <a:spcAft>
                <a:spcPts val="0"/>
              </a:spcAft>
              <a:buClr>
                <a:schemeClr val="accent1"/>
              </a:buClr>
              <a:buSzPts val="1440"/>
              <a:buFont typeface="Noto Sans Symbols"/>
              <a:buNone/>
            </a:pPr>
            <a:endParaRPr sz="18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L’azienda come investitore di VC</a:t>
            </a:r>
            <a:endParaRPr lang="pl-PL" noProof="1"/>
          </a:p>
        </p:txBody>
      </p:sp>
      <p:sp>
        <p:nvSpPr>
          <p:cNvPr id="323" name="Google Shape;323;p19"/>
          <p:cNvSpPr txBox="1">
            <a:spLocks noGrp="1"/>
          </p:cNvSpPr>
          <p:nvPr>
            <p:ph type="body" idx="1"/>
          </p:nvPr>
        </p:nvSpPr>
        <p:spPr>
          <a:xfrm>
            <a:off x="677334" y="2160589"/>
            <a:ext cx="8325955" cy="3880773"/>
          </a:xfrm>
          <a:prstGeom prst="rect">
            <a:avLst/>
          </a:prstGeom>
          <a:noFill/>
          <a:ln>
            <a:noFill/>
          </a:ln>
        </p:spPr>
        <p:txBody>
          <a:bodyPr spcFirstLastPara="1" wrap="square" lIns="91425" tIns="45700" rIns="91425" bIns="45700" anchor="t" anchorCtr="0">
            <a:normAutofit/>
          </a:bodyPr>
          <a:lstStyle/>
          <a:p>
            <a:pPr marL="342900" lvl="0" indent="-251459" algn="l" rtl="0">
              <a:lnSpc>
                <a:spcPct val="100000"/>
              </a:lnSpc>
              <a:spcBef>
                <a:spcPts val="0"/>
              </a:spcBef>
              <a:spcAft>
                <a:spcPts val="0"/>
              </a:spcAft>
              <a:buSzPts val="1440"/>
              <a:buNone/>
            </a:pPr>
            <a:endParaRPr dirty="0"/>
          </a:p>
          <a:p>
            <a:pPr marL="342900" lvl="0" indent="-342900" algn="l" rtl="0">
              <a:lnSpc>
                <a:spcPct val="100000"/>
              </a:lnSpc>
              <a:spcBef>
                <a:spcPts val="1000"/>
              </a:spcBef>
              <a:spcAft>
                <a:spcPts val="0"/>
              </a:spcAft>
              <a:buSzPts val="1440"/>
              <a:buChar char="►"/>
            </a:pPr>
            <a:r>
              <a:rPr lang="pl-PL" noProof="1" smtClean="0"/>
              <a:t>Il capitale è investito da grandi aziende.</a:t>
            </a:r>
            <a:endParaRPr noProof="1" smtClean="0"/>
          </a:p>
          <a:p>
            <a:pPr marL="342900" lvl="0" indent="-342900" algn="l" rtl="0">
              <a:lnSpc>
                <a:spcPct val="100000"/>
              </a:lnSpc>
              <a:spcBef>
                <a:spcPts val="1000"/>
              </a:spcBef>
              <a:spcAft>
                <a:spcPts val="0"/>
              </a:spcAft>
              <a:buSzPts val="1440"/>
              <a:buChar char="►"/>
            </a:pPr>
            <a:r>
              <a:rPr lang="pl-PL" noProof="1" smtClean="0"/>
              <a:t>Gli investimenti si concentrano su progetti che implichino l’utilizzo di nuove soluzioni tecnologiche e di mercato. </a:t>
            </a:r>
            <a:endParaRPr noProof="1" smtClean="0"/>
          </a:p>
          <a:p>
            <a:pPr marL="342900" lvl="0" indent="-342900" algn="l" rtl="0">
              <a:lnSpc>
                <a:spcPct val="100000"/>
              </a:lnSpc>
              <a:spcBef>
                <a:spcPts val="1000"/>
              </a:spcBef>
              <a:spcAft>
                <a:spcPts val="0"/>
              </a:spcAft>
              <a:buSzPts val="1440"/>
              <a:buChar char="►"/>
            </a:pPr>
            <a:r>
              <a:rPr lang="pl-PL" noProof="1" smtClean="0"/>
              <a:t>Molto spesso, dopo un investimento di successo, l’investitore assume il controllo dell’azienda.</a:t>
            </a:r>
            <a:endParaRPr noProof="1" smtClean="0"/>
          </a:p>
          <a:p>
            <a:pPr marL="342900" lvl="0" indent="-342900" algn="l" rtl="0">
              <a:lnSpc>
                <a:spcPct val="100000"/>
              </a:lnSpc>
              <a:spcBef>
                <a:spcPts val="1000"/>
              </a:spcBef>
              <a:spcAft>
                <a:spcPts val="0"/>
              </a:spcAft>
              <a:buSzPts val="1440"/>
              <a:buChar char="►"/>
            </a:pPr>
            <a:r>
              <a:rPr lang="pl-PL" noProof="1" smtClean="0"/>
              <a:t>I VC possono avere caratteristiche di joint venture – l’investitore/impresa è cioè in grado di:</a:t>
            </a:r>
            <a:endParaRPr noProof="1" smtClean="0"/>
          </a:p>
          <a:p>
            <a:pPr marL="742950" lvl="1" indent="-285750" algn="l" rtl="0">
              <a:lnSpc>
                <a:spcPct val="100000"/>
              </a:lnSpc>
              <a:spcBef>
                <a:spcPts val="1000"/>
              </a:spcBef>
              <a:spcAft>
                <a:spcPts val="0"/>
              </a:spcAft>
              <a:buSzPts val="1280"/>
              <a:buChar char="►"/>
            </a:pPr>
            <a:r>
              <a:rPr lang="it-IT" noProof="1" smtClean="0"/>
              <a:t>S</a:t>
            </a:r>
            <a:r>
              <a:rPr lang="pl-PL" noProof="1" smtClean="0"/>
              <a:t>ostenere il portfolio dell’azienda nel campo del marketing, della produzione,  della gestione finanziaria</a:t>
            </a:r>
            <a:r>
              <a:rPr lang="is-IS" noProof="1" smtClean="0"/>
              <a:t>… </a:t>
            </a:r>
          </a:p>
          <a:p>
            <a:pPr marL="742950" lvl="1" indent="-285750" algn="l" rtl="0">
              <a:lnSpc>
                <a:spcPct val="100000"/>
              </a:lnSpc>
              <a:spcBef>
                <a:spcPts val="1000"/>
              </a:spcBef>
              <a:spcAft>
                <a:spcPts val="0"/>
              </a:spcAft>
              <a:buSzPts val="1280"/>
              <a:buChar char="►"/>
            </a:pPr>
            <a:r>
              <a:rPr lang="is-IS" noProof="1" smtClean="0"/>
              <a:t>Coopera nella distribuzione/promozione</a:t>
            </a:r>
            <a:r>
              <a:rPr lang="pl-PL" noProof="1" smtClean="0"/>
              <a:t>.</a:t>
            </a:r>
            <a:endParaRPr noProof="1"/>
          </a:p>
        </p:txBody>
      </p:sp>
      <p:sp>
        <p:nvSpPr>
          <p:cNvPr id="324" name="Google Shape;324;p19"/>
          <p:cNvSpPr/>
          <p:nvPr/>
        </p:nvSpPr>
        <p:spPr>
          <a:xfrm>
            <a:off x="9003289" y="707201"/>
            <a:ext cx="2953512" cy="2906776"/>
          </a:xfrm>
          <a:prstGeom prst="roundRect">
            <a:avLst>
              <a:gd name="adj" fmla="val 16667"/>
            </a:avLst>
          </a:prstGeom>
          <a:solidFill>
            <a:schemeClr val="accent1"/>
          </a:solidFill>
          <a:ln w="19050" cap="rnd" cmpd="sng">
            <a:solidFill>
              <a:srgbClr val="364A7D"/>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pl-PL" sz="1800" b="0" i="0" u="none" strike="noStrike" cap="none" noProof="1" smtClean="0">
                <a:solidFill>
                  <a:schemeClr val="lt1"/>
                </a:solidFill>
                <a:latin typeface="Trebuchet MS"/>
                <a:ea typeface="Trebuchet MS"/>
                <a:cs typeface="Trebuchet MS"/>
                <a:sym typeface="Trebuchet MS"/>
              </a:rPr>
              <a:t>Esempi di fondi aziendali:</a:t>
            </a:r>
            <a:endParaRPr sz="1400" b="0" i="0" u="none" strike="noStrike" cap="none" noProof="1" smtClean="0">
              <a:solidFill>
                <a:srgbClr val="000000"/>
              </a:solidFill>
              <a:sym typeface="Arial"/>
            </a:endParaRPr>
          </a:p>
          <a:p>
            <a:pPr marL="92075" marR="0" lvl="0" indent="-92075" algn="l" rtl="0">
              <a:lnSpc>
                <a:spcPct val="100000"/>
              </a:lnSpc>
              <a:spcBef>
                <a:spcPts val="0"/>
              </a:spcBef>
              <a:spcAft>
                <a:spcPts val="0"/>
              </a:spcAft>
              <a:buClr>
                <a:schemeClr val="lt1"/>
              </a:buClr>
              <a:buSzPts val="1800"/>
              <a:buFont typeface="Trebuchet MS"/>
              <a:buChar char="-"/>
            </a:pPr>
            <a:r>
              <a:rPr lang="pl-PL" sz="1800" b="0" i="0" u="none" strike="noStrike" cap="none" noProof="1" smtClean="0">
                <a:solidFill>
                  <a:schemeClr val="lt1"/>
                </a:solidFill>
                <a:latin typeface="Trebuchet MS"/>
                <a:ea typeface="Trebuchet MS"/>
                <a:cs typeface="Trebuchet MS"/>
                <a:sym typeface="Trebuchet MS"/>
              </a:rPr>
              <a:t>Google Ventures</a:t>
            </a:r>
            <a:endParaRPr sz="1800" b="0" i="0" u="none" strike="noStrike" cap="none" noProof="1" smtClean="0">
              <a:solidFill>
                <a:schemeClr val="lt1"/>
              </a:solidFill>
              <a:latin typeface="Trebuchet MS"/>
              <a:ea typeface="Trebuchet MS"/>
              <a:cs typeface="Trebuchet MS"/>
              <a:sym typeface="Trebuchet MS"/>
            </a:endParaRPr>
          </a:p>
          <a:p>
            <a:pPr marL="92075" marR="0" lvl="0" indent="-92075" algn="l" rtl="0">
              <a:lnSpc>
                <a:spcPct val="100000"/>
              </a:lnSpc>
              <a:spcBef>
                <a:spcPts val="0"/>
              </a:spcBef>
              <a:spcAft>
                <a:spcPts val="0"/>
              </a:spcAft>
              <a:buClr>
                <a:schemeClr val="lt1"/>
              </a:buClr>
              <a:buSzPts val="1800"/>
              <a:buFont typeface="Trebuchet MS"/>
              <a:buChar char="-"/>
            </a:pPr>
            <a:r>
              <a:rPr lang="pl-PL" sz="1800" b="0" i="0" u="none" strike="noStrike" cap="none" noProof="1" smtClean="0">
                <a:solidFill>
                  <a:schemeClr val="lt1"/>
                </a:solidFill>
                <a:latin typeface="Trebuchet MS"/>
                <a:ea typeface="Trebuchet MS"/>
                <a:cs typeface="Trebuchet MS"/>
                <a:sym typeface="Trebuchet MS"/>
              </a:rPr>
              <a:t>Yamaha Motor Ventures</a:t>
            </a:r>
            <a:endParaRPr sz="1800" b="0" i="0" u="none" strike="noStrike" cap="none" noProof="1" smtClean="0">
              <a:solidFill>
                <a:schemeClr val="lt1"/>
              </a:solidFill>
              <a:latin typeface="Trebuchet MS"/>
              <a:ea typeface="Trebuchet MS"/>
              <a:cs typeface="Trebuchet MS"/>
              <a:sym typeface="Trebuchet MS"/>
            </a:endParaRPr>
          </a:p>
          <a:p>
            <a:pPr marL="92075" marR="0" lvl="0" indent="-92075" algn="l" rtl="0">
              <a:lnSpc>
                <a:spcPct val="100000"/>
              </a:lnSpc>
              <a:spcBef>
                <a:spcPts val="0"/>
              </a:spcBef>
              <a:spcAft>
                <a:spcPts val="0"/>
              </a:spcAft>
              <a:buClr>
                <a:schemeClr val="lt1"/>
              </a:buClr>
              <a:buSzPts val="1800"/>
              <a:buFont typeface="Trebuchet MS"/>
              <a:buChar char="-"/>
            </a:pPr>
            <a:r>
              <a:rPr lang="pl-PL" sz="1800" b="0" i="0" u="none" strike="noStrike" cap="none" noProof="1" smtClean="0">
                <a:solidFill>
                  <a:schemeClr val="lt1"/>
                </a:solidFill>
                <a:latin typeface="Trebuchet MS"/>
                <a:ea typeface="Trebuchet MS"/>
                <a:cs typeface="Trebuchet MS"/>
                <a:sym typeface="Trebuchet MS"/>
              </a:rPr>
              <a:t>Intel Capital</a:t>
            </a:r>
            <a:endParaRPr sz="1400" b="0" i="0" u="none" strike="noStrike" cap="none" noProof="1" smtClean="0">
              <a:solidFill>
                <a:srgbClr val="000000"/>
              </a:solidFill>
              <a:sym typeface="Arial"/>
            </a:endParaRPr>
          </a:p>
          <a:p>
            <a:pPr marL="92075" marR="0" lvl="0" indent="-92075" algn="l" rtl="0">
              <a:lnSpc>
                <a:spcPct val="100000"/>
              </a:lnSpc>
              <a:spcBef>
                <a:spcPts val="0"/>
              </a:spcBef>
              <a:spcAft>
                <a:spcPts val="0"/>
              </a:spcAft>
              <a:buClr>
                <a:schemeClr val="lt1"/>
              </a:buClr>
              <a:buSzPts val="1800"/>
              <a:buFont typeface="Trebuchet MS"/>
              <a:buChar char="-"/>
            </a:pPr>
            <a:r>
              <a:rPr lang="pl-PL" sz="1800" b="0" i="0" u="none" strike="noStrike" cap="none" noProof="1" smtClean="0">
                <a:solidFill>
                  <a:schemeClr val="lt1"/>
                </a:solidFill>
                <a:latin typeface="Trebuchet MS"/>
                <a:ea typeface="Trebuchet MS"/>
                <a:cs typeface="Trebuchet MS"/>
                <a:sym typeface="Trebuchet MS"/>
              </a:rPr>
              <a:t>DELL Technologies Capital</a:t>
            </a:r>
            <a:endParaRPr sz="1400" b="0" i="0" u="none" strike="noStrike" cap="none" noProof="1" smtClean="0">
              <a:solidFill>
                <a:srgbClr val="000000"/>
              </a:solidFill>
              <a:sym typeface="Arial"/>
            </a:endParaRPr>
          </a:p>
          <a:p>
            <a:pPr marL="92075" marR="0" lvl="0" indent="-92075" algn="l" rtl="0">
              <a:lnSpc>
                <a:spcPct val="100000"/>
              </a:lnSpc>
              <a:spcBef>
                <a:spcPts val="0"/>
              </a:spcBef>
              <a:spcAft>
                <a:spcPts val="0"/>
              </a:spcAft>
              <a:buClr>
                <a:schemeClr val="lt1"/>
              </a:buClr>
              <a:buSzPts val="1800"/>
              <a:buFont typeface="Trebuchet MS"/>
              <a:buChar char="-"/>
            </a:pPr>
            <a:r>
              <a:rPr lang="pl-PL" sz="1800" b="0" i="0" u="none" strike="noStrike" cap="none" noProof="1" smtClean="0">
                <a:solidFill>
                  <a:schemeClr val="lt1"/>
                </a:solidFill>
                <a:latin typeface="Trebuchet MS"/>
                <a:ea typeface="Trebuchet MS"/>
                <a:cs typeface="Trebuchet MS"/>
                <a:sym typeface="Trebuchet MS"/>
              </a:rPr>
              <a:t>Orange Digital Ventures</a:t>
            </a:r>
            <a:endParaRPr sz="1800" b="0" i="0" u="none" strike="noStrike" cap="none" noProof="1">
              <a:solidFill>
                <a:schemeClr val="lt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a:t>Agenda</a:t>
            </a:r>
            <a:endParaRPr/>
          </a:p>
        </p:txBody>
      </p:sp>
      <p:sp>
        <p:nvSpPr>
          <p:cNvPr id="167" name="Google Shape;167;p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2240"/>
              <a:buFont typeface="Trebuchet MS"/>
              <a:buAutoNum type="arabicPeriod"/>
            </a:pPr>
            <a:r>
              <a:rPr lang="pl-PL" sz="2800" noProof="1" smtClean="0"/>
              <a:t>Gli investitori finanziari come possibili partner </a:t>
            </a:r>
            <a:endParaRPr sz="2800" noProof="1" smtClean="0"/>
          </a:p>
          <a:p>
            <a:pPr marL="342900" lvl="0" indent="-342900" algn="l" rtl="0">
              <a:lnSpc>
                <a:spcPct val="100000"/>
              </a:lnSpc>
              <a:spcBef>
                <a:spcPts val="1000"/>
              </a:spcBef>
              <a:spcAft>
                <a:spcPts val="0"/>
              </a:spcAft>
              <a:buSzPts val="2240"/>
              <a:buFont typeface="Trebuchet MS"/>
              <a:buAutoNum type="arabicPeriod"/>
            </a:pPr>
            <a:r>
              <a:rPr lang="pl-PL" sz="2800" noProof="1" smtClean="0"/>
              <a:t>Tipi di investitori </a:t>
            </a:r>
            <a:endParaRPr noProof="1" smtClean="0"/>
          </a:p>
          <a:p>
            <a:pPr marL="342900" lvl="0" indent="-342900" algn="l" rtl="0">
              <a:lnSpc>
                <a:spcPct val="100000"/>
              </a:lnSpc>
              <a:spcBef>
                <a:spcPts val="1000"/>
              </a:spcBef>
              <a:spcAft>
                <a:spcPts val="0"/>
              </a:spcAft>
              <a:buSzPts val="2240"/>
              <a:buFont typeface="Trebuchet MS"/>
              <a:buAutoNum type="arabicPeriod"/>
            </a:pPr>
            <a:r>
              <a:rPr lang="pl-PL" sz="2800" noProof="1" smtClean="0"/>
              <a:t>Come sottoscrivere un accordo con l’investitore? Il processo di investimento</a:t>
            </a:r>
            <a:endParaRPr noProof="1" smtClean="0"/>
          </a:p>
          <a:p>
            <a:pPr marL="342900" lvl="0" indent="-342900" algn="l" rtl="0">
              <a:lnSpc>
                <a:spcPct val="100000"/>
              </a:lnSpc>
              <a:spcBef>
                <a:spcPts val="1000"/>
              </a:spcBef>
              <a:spcAft>
                <a:spcPts val="0"/>
              </a:spcAft>
              <a:buSzPts val="2240"/>
              <a:buFont typeface="Trebuchet MS"/>
              <a:buAutoNum type="arabicPeriod"/>
            </a:pPr>
            <a:r>
              <a:rPr lang="pl-PL" sz="2800" noProof="1" smtClean="0"/>
              <a:t>L’accordo per investimenti tramite </a:t>
            </a:r>
            <a:r>
              <a:rPr lang="pl-PL" sz="2800" i="1" noProof="1" smtClean="0"/>
              <a:t>venture capital </a:t>
            </a:r>
            <a:endParaRPr sz="2800" noProof="1" smtClean="0"/>
          </a:p>
          <a:p>
            <a:pPr marL="342900" lvl="0" indent="-200660" algn="l" rtl="0">
              <a:lnSpc>
                <a:spcPct val="100000"/>
              </a:lnSpc>
              <a:spcBef>
                <a:spcPts val="1000"/>
              </a:spcBef>
              <a:spcAft>
                <a:spcPts val="0"/>
              </a:spcAft>
              <a:buSzPts val="2240"/>
              <a:buFont typeface="Trebuchet MS"/>
              <a:buNone/>
            </a:pPr>
            <a:endParaRP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Business angels e fondi di venture capital – casi di studio</a:t>
            </a:r>
            <a:endParaRPr lang="pl-PL" noProof="1"/>
          </a:p>
        </p:txBody>
      </p:sp>
      <p:sp>
        <p:nvSpPr>
          <p:cNvPr id="330" name="Google Shape;330;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Char char="►"/>
            </a:pPr>
            <a:r>
              <a:rPr lang="pl-PL" noProof="1" smtClean="0"/>
              <a:t>Casi di studio:</a:t>
            </a:r>
            <a:endParaRPr noProof="1" smtClean="0"/>
          </a:p>
          <a:p>
            <a:pPr marL="742950" lvl="1" indent="-285750" algn="l" rtl="0">
              <a:lnSpc>
                <a:spcPct val="100000"/>
              </a:lnSpc>
              <a:spcBef>
                <a:spcPts val="1000"/>
              </a:spcBef>
              <a:spcAft>
                <a:spcPts val="0"/>
              </a:spcAft>
              <a:buSzPts val="1280"/>
              <a:buChar char="►"/>
            </a:pPr>
            <a:r>
              <a:rPr lang="pl-PL" noProof="1" smtClean="0"/>
              <a:t>East Midlands Business Angels Ltd </a:t>
            </a:r>
            <a:r>
              <a:rPr lang="pl-PL" u="sng" noProof="1" smtClean="0">
                <a:solidFill>
                  <a:schemeClr val="hlink"/>
                </a:solidFill>
                <a:hlinkClick r:id="rId3"/>
              </a:rPr>
              <a:t>http://www.em-ba.co.uk/case-studies/</a:t>
            </a:r>
            <a:endParaRPr noProof="1" smtClean="0"/>
          </a:p>
          <a:p>
            <a:pPr marL="742950" lvl="1" indent="-285750" algn="l" rtl="0">
              <a:lnSpc>
                <a:spcPct val="100000"/>
              </a:lnSpc>
              <a:spcBef>
                <a:spcPts val="1000"/>
              </a:spcBef>
              <a:spcAft>
                <a:spcPts val="0"/>
              </a:spcAft>
              <a:buSzPts val="1280"/>
              <a:buChar char="►"/>
            </a:pPr>
            <a:r>
              <a:rPr lang="pl-PL" noProof="1" smtClean="0"/>
              <a:t>The British Private Equity &amp; Venture Capital Association (BVCA) </a:t>
            </a:r>
            <a:r>
              <a:rPr lang="pl-PL" u="sng" noProof="1" smtClean="0">
                <a:solidFill>
                  <a:schemeClr val="hlink"/>
                </a:solidFill>
                <a:hlinkClick r:id="rId4"/>
              </a:rPr>
              <a:t>https://www.bvca.co.uk/Media-and-publications/Case-Studies</a:t>
            </a:r>
            <a:endParaRPr noProof="1" smtClean="0"/>
          </a:p>
          <a:p>
            <a:pPr marL="342900" lvl="0" indent="-342900" algn="l" rtl="0">
              <a:lnSpc>
                <a:spcPct val="100000"/>
              </a:lnSpc>
              <a:spcBef>
                <a:spcPts val="1000"/>
              </a:spcBef>
              <a:spcAft>
                <a:spcPts val="0"/>
              </a:spcAft>
              <a:buSzPts val="1440"/>
              <a:buChar char="►"/>
            </a:pPr>
            <a:r>
              <a:rPr lang="pl-PL" noProof="1" smtClean="0"/>
              <a:t>Compendio di Fondi europei di co-investimento con BA della European Business Angel Network </a:t>
            </a:r>
            <a:r>
              <a:rPr lang="pl-PL" u="sng" noProof="1" smtClean="0">
                <a:solidFill>
                  <a:schemeClr val="hlink"/>
                </a:solidFill>
                <a:hlinkClick r:id="rId5"/>
              </a:rPr>
              <a:t>http://www.eban.org/coinvestment-compendium-2018</a:t>
            </a:r>
            <a:endParaRPr noProof="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Come trovare investitori?</a:t>
            </a:r>
            <a:endParaRPr lang="pl-PL" noProof="1"/>
          </a:p>
        </p:txBody>
      </p:sp>
      <p:sp>
        <p:nvSpPr>
          <p:cNvPr id="336" name="Google Shape;336;p21"/>
          <p:cNvSpPr/>
          <p:nvPr/>
        </p:nvSpPr>
        <p:spPr>
          <a:xfrm>
            <a:off x="5894306" y="2010812"/>
            <a:ext cx="4173238" cy="3658468"/>
          </a:xfrm>
          <a:prstGeom prst="flowChartAlternateProcess">
            <a:avLst/>
          </a:prstGeom>
          <a:solidFill>
            <a:schemeClr val="accent1"/>
          </a:solidFill>
          <a:ln w="19050" cap="rnd" cmpd="sng">
            <a:solidFill>
              <a:srgbClr val="364A7D"/>
            </a:solidFill>
            <a:prstDash val="solid"/>
            <a:round/>
            <a:headEnd type="none" w="sm" len="sm"/>
            <a:tailEnd type="none" w="sm" len="sm"/>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lt1"/>
              </a:buClr>
              <a:buSzPts val="1440"/>
              <a:buFont typeface="Noto Sans Symbols"/>
              <a:buNone/>
            </a:pPr>
            <a:r>
              <a:rPr lang="pl-PL" sz="1800" b="1" i="0" u="none" strike="noStrike" cap="none" noProof="1" smtClean="0">
                <a:solidFill>
                  <a:schemeClr val="lt1"/>
                </a:solidFill>
                <a:latin typeface="Trebuchet MS"/>
                <a:ea typeface="Trebuchet MS"/>
                <a:cs typeface="Trebuchet MS"/>
                <a:sym typeface="Trebuchet MS"/>
              </a:rPr>
              <a:t>Business Angel</a:t>
            </a:r>
            <a:endParaRPr sz="1800" b="1" i="0" u="none" strike="noStrike" cap="none" noProof="1" smtClean="0">
              <a:solidFill>
                <a:schemeClr val="lt1"/>
              </a:solidFill>
              <a:latin typeface="Trebuchet MS"/>
              <a:ea typeface="Trebuchet MS"/>
              <a:cs typeface="Trebuchet MS"/>
              <a:sym typeface="Trebuchet MS"/>
            </a:endParaRPr>
          </a:p>
          <a:p>
            <a:pPr marL="285750" marR="0" lvl="0" indent="-285750" algn="l" rtl="0">
              <a:lnSpc>
                <a:spcPct val="100000"/>
              </a:lnSpc>
              <a:spcBef>
                <a:spcPts val="1000"/>
              </a:spcBef>
              <a:spcAft>
                <a:spcPts val="0"/>
              </a:spcAft>
              <a:buClr>
                <a:schemeClr val="lt1"/>
              </a:buClr>
              <a:buSzPts val="1440"/>
              <a:buFont typeface="Arial"/>
              <a:buChar char="•"/>
            </a:pPr>
            <a:r>
              <a:rPr lang="pl-PL" sz="1800" b="1" i="0" u="none" strike="noStrike" cap="none" noProof="1" smtClean="0">
                <a:solidFill>
                  <a:schemeClr val="lt1"/>
                </a:solidFill>
                <a:latin typeface="Trebuchet MS"/>
                <a:ea typeface="Trebuchet MS"/>
                <a:cs typeface="Trebuchet MS"/>
                <a:sym typeface="Trebuchet MS"/>
              </a:rPr>
              <a:t>Controllare i network di BA </a:t>
            </a:r>
          </a:p>
          <a:p>
            <a:pPr marL="285750" marR="0" lvl="0" indent="-285750" algn="l" rtl="0">
              <a:lnSpc>
                <a:spcPct val="100000"/>
              </a:lnSpc>
              <a:spcBef>
                <a:spcPts val="1000"/>
              </a:spcBef>
              <a:spcAft>
                <a:spcPts val="0"/>
              </a:spcAft>
              <a:buClr>
                <a:schemeClr val="lt1"/>
              </a:buClr>
              <a:buSzPts val="1440"/>
              <a:buFont typeface="Arial"/>
              <a:buChar char="•"/>
            </a:pPr>
            <a:r>
              <a:rPr lang="pl-PL" sz="1800" b="1" i="0" u="none" strike="noStrike" cap="none" noProof="1" smtClean="0">
                <a:solidFill>
                  <a:schemeClr val="lt1"/>
                </a:solidFill>
                <a:latin typeface="Trebuchet MS"/>
                <a:ea typeface="Trebuchet MS"/>
                <a:cs typeface="Trebuchet MS"/>
                <a:sym typeface="Trebuchet MS"/>
              </a:rPr>
              <a:t>European Business Angels Network – European level</a:t>
            </a:r>
            <a:endParaRPr sz="1800" b="1" i="0" u="none" strike="noStrike" cap="none" noProof="1" smtClean="0">
              <a:solidFill>
                <a:schemeClr val="lt1"/>
              </a:solidFill>
              <a:latin typeface="Trebuchet MS"/>
              <a:ea typeface="Trebuchet MS"/>
              <a:cs typeface="Trebuchet MS"/>
              <a:sym typeface="Trebuchet MS"/>
            </a:endParaRPr>
          </a:p>
          <a:p>
            <a:pPr marL="285750" marR="0" lvl="0" indent="-285750" algn="l" rtl="0">
              <a:lnSpc>
                <a:spcPct val="100000"/>
              </a:lnSpc>
              <a:spcBef>
                <a:spcPts val="1000"/>
              </a:spcBef>
              <a:spcAft>
                <a:spcPts val="0"/>
              </a:spcAft>
              <a:buClr>
                <a:schemeClr val="lt1"/>
              </a:buClr>
              <a:buSzPts val="1440"/>
              <a:buFont typeface="Arial"/>
              <a:buChar char="•"/>
            </a:pPr>
            <a:r>
              <a:rPr lang="pl-PL" sz="1800" b="1" i="0" u="none" strike="noStrike" cap="none" noProof="1" smtClean="0">
                <a:solidFill>
                  <a:schemeClr val="lt1"/>
                </a:solidFill>
                <a:latin typeface="Trebuchet MS"/>
                <a:ea typeface="Trebuchet MS"/>
                <a:cs typeface="Trebuchet MS"/>
                <a:sym typeface="Trebuchet MS"/>
              </a:rPr>
              <a:t>Ricerca di meeting per start-up con presenza di investitori</a:t>
            </a:r>
            <a:endParaRPr sz="1800" b="1" i="0" u="none" strike="noStrike" cap="none" noProof="1" smtClean="0">
              <a:solidFill>
                <a:schemeClr val="lt1"/>
              </a:solidFill>
              <a:latin typeface="Trebuchet MS"/>
              <a:ea typeface="Trebuchet MS"/>
              <a:cs typeface="Trebuchet MS"/>
              <a:sym typeface="Trebuchet MS"/>
            </a:endParaRPr>
          </a:p>
          <a:p>
            <a:pPr marL="285750" marR="0" lvl="0" indent="-285750" algn="l" rtl="0">
              <a:lnSpc>
                <a:spcPct val="100000"/>
              </a:lnSpc>
              <a:spcBef>
                <a:spcPts val="1000"/>
              </a:spcBef>
              <a:spcAft>
                <a:spcPts val="0"/>
              </a:spcAft>
              <a:buClr>
                <a:schemeClr val="lt1"/>
              </a:buClr>
              <a:buSzPts val="1440"/>
              <a:buFont typeface="Arial"/>
              <a:buChar char="•"/>
            </a:pPr>
            <a:r>
              <a:rPr lang="pl-PL" sz="1800" b="1" i="0" u="none" strike="noStrike" cap="none" noProof="1" smtClean="0">
                <a:solidFill>
                  <a:schemeClr val="lt1"/>
                </a:solidFill>
                <a:latin typeface="Trebuchet MS"/>
                <a:ea typeface="Trebuchet MS"/>
                <a:cs typeface="Trebuchet MS"/>
                <a:sym typeface="Trebuchet MS"/>
              </a:rPr>
              <a:t>Utilizzo di connessioni professionali</a:t>
            </a:r>
            <a:endParaRPr sz="1800" b="1" i="0" u="none" strike="noStrike" cap="none" noProof="1">
              <a:solidFill>
                <a:schemeClr val="lt1"/>
              </a:solidFill>
              <a:latin typeface="Trebuchet MS"/>
              <a:ea typeface="Trebuchet MS"/>
              <a:cs typeface="Trebuchet MS"/>
              <a:sym typeface="Trebuchet MS"/>
            </a:endParaRPr>
          </a:p>
        </p:txBody>
      </p:sp>
      <p:sp>
        <p:nvSpPr>
          <p:cNvPr id="337" name="Google Shape;337;p21"/>
          <p:cNvSpPr>
            <a:spLocks noGrp="1"/>
          </p:cNvSpPr>
          <p:nvPr>
            <p:ph type="body" idx="1"/>
          </p:nvPr>
        </p:nvSpPr>
        <p:spPr>
          <a:xfrm>
            <a:off x="975262" y="2030361"/>
            <a:ext cx="4154522" cy="3638919"/>
          </a:xfrm>
          <a:prstGeom prst="flowChartAlternateProcess">
            <a:avLst/>
          </a:prstGeom>
          <a:solidFill>
            <a:schemeClr val="accent1"/>
          </a:solidFill>
          <a:ln w="19050" cap="rnd" cmpd="sng">
            <a:solidFill>
              <a:srgbClr val="364A7D"/>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lt1"/>
              </a:buClr>
              <a:buSzPts val="1440"/>
              <a:buNone/>
            </a:pPr>
            <a:r>
              <a:rPr lang="pl-PL" b="1" noProof="1" smtClean="0">
                <a:solidFill>
                  <a:schemeClr val="lt1"/>
                </a:solidFill>
                <a:sym typeface="Trebuchet MS"/>
              </a:rPr>
              <a:t>Fondi di VC </a:t>
            </a:r>
            <a:endParaRPr b="1" noProof="1" smtClean="0">
              <a:solidFill>
                <a:schemeClr val="lt1"/>
              </a:solidFill>
            </a:endParaRPr>
          </a:p>
          <a:p>
            <a:pPr marL="342900" lvl="0" indent="-342900" algn="l" rtl="0">
              <a:lnSpc>
                <a:spcPct val="100000"/>
              </a:lnSpc>
              <a:spcBef>
                <a:spcPts val="1000"/>
              </a:spcBef>
              <a:spcAft>
                <a:spcPts val="0"/>
              </a:spcAft>
              <a:buClr>
                <a:schemeClr val="lt1"/>
              </a:buClr>
              <a:buSzPts val="1440"/>
              <a:buFont typeface="Arial"/>
              <a:buChar char="•"/>
            </a:pPr>
            <a:r>
              <a:rPr lang="it-IT" b="1" noProof="1" smtClean="0">
                <a:solidFill>
                  <a:schemeClr val="lt1"/>
                </a:solidFill>
                <a:sym typeface="Trebuchet MS"/>
              </a:rPr>
              <a:t>C</a:t>
            </a:r>
            <a:r>
              <a:rPr lang="pl-PL" b="1" noProof="1" smtClean="0">
                <a:solidFill>
                  <a:schemeClr val="lt1"/>
                </a:solidFill>
                <a:sym typeface="Trebuchet MS"/>
              </a:rPr>
              <a:t>ontrollo delle associazioni di VC</a:t>
            </a:r>
            <a:endParaRPr b="1" noProof="1" smtClean="0">
              <a:solidFill>
                <a:schemeClr val="lt1"/>
              </a:solidFill>
            </a:endParaRPr>
          </a:p>
          <a:p>
            <a:pPr marL="342900" lvl="0" indent="-342900" algn="l" rtl="0">
              <a:lnSpc>
                <a:spcPct val="100000"/>
              </a:lnSpc>
              <a:spcBef>
                <a:spcPts val="1000"/>
              </a:spcBef>
              <a:spcAft>
                <a:spcPts val="0"/>
              </a:spcAft>
              <a:buClr>
                <a:schemeClr val="lt1"/>
              </a:buClr>
              <a:buSzPts val="1440"/>
              <a:buFont typeface="Arial"/>
              <a:buChar char="•"/>
            </a:pPr>
            <a:r>
              <a:rPr lang="pl-PL" b="1" noProof="1" smtClean="0">
                <a:solidFill>
                  <a:schemeClr val="lt1"/>
                </a:solidFill>
                <a:sym typeface="Trebuchet MS"/>
              </a:rPr>
              <a:t>Ricerca di meeting per start-up con presenza di investitori</a:t>
            </a:r>
            <a:endParaRPr b="1" noProof="1" smtClean="0">
              <a:solidFill>
                <a:schemeClr val="lt1"/>
              </a:solidFill>
            </a:endParaRPr>
          </a:p>
          <a:p>
            <a:pPr marL="342900" lvl="0" indent="-251459" algn="l" rtl="0">
              <a:lnSpc>
                <a:spcPct val="100000"/>
              </a:lnSpc>
              <a:spcBef>
                <a:spcPts val="1000"/>
              </a:spcBef>
              <a:spcAft>
                <a:spcPts val="0"/>
              </a:spcAft>
              <a:buClr>
                <a:schemeClr val="lt1"/>
              </a:buClr>
              <a:buSzPts val="1440"/>
              <a:buFont typeface="Arial"/>
              <a:buNone/>
            </a:pPr>
            <a:endParaRPr b="1" noProof="1">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22"/>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fontScale="90000"/>
          </a:bodyPr>
          <a:lstStyle/>
          <a:p>
            <a:pPr marL="0" lvl="0" indent="0" algn="l" rtl="0">
              <a:lnSpc>
                <a:spcPct val="100000"/>
              </a:lnSpc>
              <a:spcBef>
                <a:spcPts val="0"/>
              </a:spcBef>
              <a:spcAft>
                <a:spcPts val="0"/>
              </a:spcAft>
              <a:buClr>
                <a:schemeClr val="accent1"/>
              </a:buClr>
              <a:buSzPts val="4000"/>
              <a:buFont typeface="Trebuchet MS"/>
              <a:buNone/>
            </a:pPr>
            <a:r>
              <a:rPr lang="pl-PL" noProof="1" smtClean="0"/>
              <a:t>Come fare un accordo con l’investitore? Il processo di investimento</a:t>
            </a:r>
            <a:endParaRPr lang="pl-PL" noProof="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23"/>
          <p:cNvSpPr/>
          <p:nvPr/>
        </p:nvSpPr>
        <p:spPr>
          <a:xfrm rot="5400000">
            <a:off x="3194813" y="1109317"/>
            <a:ext cx="403225" cy="1255383"/>
          </a:xfrm>
          <a:custGeom>
            <a:avLst/>
            <a:gdLst/>
            <a:ahLst/>
            <a:cxnLst/>
            <a:rect l="l" t="t" r="r" b="b"/>
            <a:pathLst>
              <a:path w="21600" h="21600" extrusionOk="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w="22225" cap="flat" cmpd="sng">
            <a:solidFill>
              <a:srgbClr val="FFCC00"/>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49" name="Google Shape;349;p23"/>
          <p:cNvSpPr txBox="1">
            <a:spLocks noGrp="1"/>
          </p:cNvSpPr>
          <p:nvPr>
            <p:ph type="title"/>
          </p:nvPr>
        </p:nvSpPr>
        <p:spPr>
          <a:xfrm>
            <a:off x="1934867" y="330293"/>
            <a:ext cx="7158037" cy="1074649"/>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Ciclo di un investimento di VC </a:t>
            </a:r>
            <a:endParaRPr lang="pl-PL" noProof="1"/>
          </a:p>
        </p:txBody>
      </p:sp>
      <p:sp>
        <p:nvSpPr>
          <p:cNvPr id="350" name="Google Shape;350;p23"/>
          <p:cNvSpPr/>
          <p:nvPr/>
        </p:nvSpPr>
        <p:spPr>
          <a:xfrm rot="5400000">
            <a:off x="3714777" y="1607063"/>
            <a:ext cx="403225" cy="1255383"/>
          </a:xfrm>
          <a:custGeom>
            <a:avLst/>
            <a:gdLst/>
            <a:ahLst/>
            <a:cxnLst/>
            <a:rect l="l" t="t" r="r" b="b"/>
            <a:pathLst>
              <a:path w="21600" h="21600" extrusionOk="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w="22225" cap="flat" cmpd="sng">
            <a:solidFill>
              <a:srgbClr val="FFCC00"/>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51" name="Google Shape;351;p23"/>
          <p:cNvSpPr/>
          <p:nvPr/>
        </p:nvSpPr>
        <p:spPr>
          <a:xfrm rot="5400000">
            <a:off x="4402165" y="2251587"/>
            <a:ext cx="403225" cy="1255383"/>
          </a:xfrm>
          <a:custGeom>
            <a:avLst/>
            <a:gdLst/>
            <a:ahLst/>
            <a:cxnLst/>
            <a:rect l="l" t="t" r="r" b="b"/>
            <a:pathLst>
              <a:path w="21600" h="21600" extrusionOk="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w="22225" cap="flat" cmpd="sng">
            <a:solidFill>
              <a:srgbClr val="FFCC00"/>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52" name="Google Shape;352;p23"/>
          <p:cNvSpPr/>
          <p:nvPr/>
        </p:nvSpPr>
        <p:spPr>
          <a:xfrm rot="5400000">
            <a:off x="5045102" y="2908813"/>
            <a:ext cx="403225" cy="1255383"/>
          </a:xfrm>
          <a:custGeom>
            <a:avLst/>
            <a:gdLst/>
            <a:ahLst/>
            <a:cxnLst/>
            <a:rect l="l" t="t" r="r" b="b"/>
            <a:pathLst>
              <a:path w="21600" h="21600" extrusionOk="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w="22225" cap="flat" cmpd="sng">
            <a:solidFill>
              <a:srgbClr val="FFCC00"/>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53" name="Google Shape;353;p23"/>
          <p:cNvSpPr/>
          <p:nvPr/>
        </p:nvSpPr>
        <p:spPr>
          <a:xfrm rot="5400000">
            <a:off x="5761389" y="3480535"/>
            <a:ext cx="330984" cy="1255383"/>
          </a:xfrm>
          <a:custGeom>
            <a:avLst/>
            <a:gdLst/>
            <a:ahLst/>
            <a:cxnLst/>
            <a:rect l="l" t="t" r="r" b="b"/>
            <a:pathLst>
              <a:path w="21600" h="21600" extrusionOk="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w="22225" cap="flat" cmpd="sng">
            <a:solidFill>
              <a:srgbClr val="FFCC00"/>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54" name="Google Shape;354;p23"/>
          <p:cNvSpPr/>
          <p:nvPr/>
        </p:nvSpPr>
        <p:spPr>
          <a:xfrm rot="5400000">
            <a:off x="6387619" y="4051306"/>
            <a:ext cx="524890" cy="1255383"/>
          </a:xfrm>
          <a:custGeom>
            <a:avLst/>
            <a:gdLst/>
            <a:ahLst/>
            <a:cxnLst/>
            <a:rect l="l" t="t" r="r" b="b"/>
            <a:pathLst>
              <a:path w="21600" h="21600" extrusionOk="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w="22225" cap="flat" cmpd="sng">
            <a:solidFill>
              <a:srgbClr val="FFCC00"/>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55" name="Google Shape;355;p23"/>
          <p:cNvSpPr/>
          <p:nvPr/>
        </p:nvSpPr>
        <p:spPr>
          <a:xfrm rot="5400000">
            <a:off x="6764044" y="4581432"/>
            <a:ext cx="378135" cy="1255383"/>
          </a:xfrm>
          <a:custGeom>
            <a:avLst/>
            <a:gdLst/>
            <a:ahLst/>
            <a:cxnLst/>
            <a:rect l="l" t="t" r="r" b="b"/>
            <a:pathLst>
              <a:path w="21600" h="21600" extrusionOk="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w="22225" cap="flat" cmpd="sng">
            <a:solidFill>
              <a:srgbClr val="FFCC00"/>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56" name="Google Shape;356;p23"/>
          <p:cNvSpPr/>
          <p:nvPr/>
        </p:nvSpPr>
        <p:spPr>
          <a:xfrm rot="5400000">
            <a:off x="7851801" y="5260142"/>
            <a:ext cx="403225" cy="1255383"/>
          </a:xfrm>
          <a:custGeom>
            <a:avLst/>
            <a:gdLst/>
            <a:ahLst/>
            <a:cxnLst/>
            <a:rect l="l" t="t" r="r" b="b"/>
            <a:pathLst>
              <a:path w="21600" h="21600" extrusionOk="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99"/>
          </a:solidFill>
          <a:ln w="22225" cap="flat" cmpd="sng">
            <a:solidFill>
              <a:srgbClr val="FFCC00"/>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57" name="Google Shape;357;p23"/>
          <p:cNvSpPr/>
          <p:nvPr/>
        </p:nvSpPr>
        <p:spPr>
          <a:xfrm>
            <a:off x="6708857" y="973714"/>
            <a:ext cx="3376042" cy="1301444"/>
          </a:xfrm>
          <a:prstGeom prst="ellipse">
            <a:avLst/>
          </a:prstGeom>
          <a:solidFill>
            <a:schemeClr val="accent1"/>
          </a:solidFill>
          <a:ln>
            <a:noFill/>
          </a:ln>
          <a:effectLst>
            <a:outerShdw dist="107763" dir="2700000" algn="ctr" rotWithShape="0">
              <a:schemeClr val="lt2">
                <a:alpha val="49411"/>
              </a:schemeClr>
            </a:outerShdw>
          </a:effectLst>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lt1"/>
              </a:buClr>
              <a:buSzPts val="1800"/>
              <a:buFont typeface="Arial"/>
              <a:buNone/>
            </a:pPr>
            <a:r>
              <a:rPr lang="pl-PL" sz="1800" b="1" i="0" u="none" strike="noStrike" cap="none" noProof="1" smtClean="0">
                <a:solidFill>
                  <a:schemeClr val="lt1"/>
                </a:solidFill>
                <a:latin typeface="Arial"/>
                <a:ea typeface="Arial"/>
                <a:cs typeface="Arial"/>
                <a:sym typeface="Arial"/>
              </a:rPr>
              <a:t>Fallimento – progetti non finanziati</a:t>
            </a:r>
            <a:endParaRPr lang="pl-PL" sz="1800" b="1" i="0" u="none" strike="noStrike" cap="none" noProof="1">
              <a:solidFill>
                <a:schemeClr val="lt1"/>
              </a:solidFill>
              <a:latin typeface="Arial"/>
              <a:ea typeface="Arial"/>
              <a:cs typeface="Arial"/>
              <a:sym typeface="Arial"/>
            </a:endParaRPr>
          </a:p>
        </p:txBody>
      </p:sp>
      <p:sp>
        <p:nvSpPr>
          <p:cNvPr id="358" name="Google Shape;358;p23"/>
          <p:cNvSpPr/>
          <p:nvPr/>
        </p:nvSpPr>
        <p:spPr>
          <a:xfrm rot="-1278078">
            <a:off x="4995812" y="1947820"/>
            <a:ext cx="1786784" cy="737996"/>
          </a:xfrm>
          <a:prstGeom prst="rightArrow">
            <a:avLst>
              <a:gd name="adj1" fmla="val 50000"/>
              <a:gd name="adj2" fmla="val 158514"/>
            </a:avLst>
          </a:prstGeom>
          <a:solidFill>
            <a:srgbClr val="FFC000"/>
          </a:solidFill>
          <a:ln w="22225" cap="flat" cmpd="sng">
            <a:solidFill>
              <a:srgbClr val="B54D13"/>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59" name="Google Shape;359;p23"/>
          <p:cNvSpPr/>
          <p:nvPr/>
        </p:nvSpPr>
        <p:spPr>
          <a:xfrm rot="-2041058">
            <a:off x="5584757" y="2498188"/>
            <a:ext cx="1584302" cy="737996"/>
          </a:xfrm>
          <a:prstGeom prst="rightArrow">
            <a:avLst>
              <a:gd name="adj1" fmla="val 50000"/>
              <a:gd name="adj2" fmla="val 123944"/>
            </a:avLst>
          </a:prstGeom>
          <a:solidFill>
            <a:srgbClr val="FFC000"/>
          </a:solidFill>
          <a:ln w="22225" cap="flat" cmpd="sng">
            <a:solidFill>
              <a:srgbClr val="B54D13"/>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0" name="Google Shape;360;p23"/>
          <p:cNvSpPr/>
          <p:nvPr/>
        </p:nvSpPr>
        <p:spPr>
          <a:xfrm rot="-2657893">
            <a:off x="6120830" y="2951474"/>
            <a:ext cx="1597678" cy="737996"/>
          </a:xfrm>
          <a:prstGeom prst="rightArrow">
            <a:avLst>
              <a:gd name="adj1" fmla="val 50000"/>
              <a:gd name="adj2" fmla="val 122069"/>
            </a:avLst>
          </a:prstGeom>
          <a:solidFill>
            <a:srgbClr val="FFC000"/>
          </a:solidFill>
          <a:ln w="22225" cap="flat" cmpd="sng">
            <a:solidFill>
              <a:srgbClr val="B54D13"/>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1" name="Google Shape;361;p23"/>
          <p:cNvSpPr/>
          <p:nvPr/>
        </p:nvSpPr>
        <p:spPr>
          <a:xfrm rot="-2913935">
            <a:off x="6727630" y="3267755"/>
            <a:ext cx="1860546" cy="737996"/>
          </a:xfrm>
          <a:prstGeom prst="rightArrow">
            <a:avLst>
              <a:gd name="adj1" fmla="val 50000"/>
              <a:gd name="adj2" fmla="val 127994"/>
            </a:avLst>
          </a:prstGeom>
          <a:solidFill>
            <a:srgbClr val="FFC000"/>
          </a:solidFill>
          <a:ln w="22225" cap="flat" cmpd="sng">
            <a:solidFill>
              <a:srgbClr val="B54D13"/>
            </a:solidFill>
            <a:prstDash val="solid"/>
            <a:miter lim="800000"/>
            <a:headEnd type="none" w="sm" len="sm"/>
            <a:tailEnd type="none" w="sm" len="sm"/>
          </a:ln>
        </p:spPr>
        <p:txBody>
          <a:bodyPr spcFirstLastPara="1" wrap="square" lIns="90000" tIns="46800" rIns="90000" bIns="46800" anchor="ctr"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362" name="Google Shape;362;p23"/>
          <p:cNvSpPr/>
          <p:nvPr/>
        </p:nvSpPr>
        <p:spPr>
          <a:xfrm>
            <a:off x="320041" y="1446067"/>
            <a:ext cx="2828678" cy="376984"/>
          </a:xfrm>
          <a:prstGeom prst="flowChartAlternateProcess">
            <a:avLst/>
          </a:prstGeom>
          <a:solidFill>
            <a:srgbClr val="FFCC00"/>
          </a:solidFill>
          <a:ln w="22225" cap="flat" cmpd="sng">
            <a:solidFill>
              <a:srgbClr val="FF9900"/>
            </a:solidFill>
            <a:prstDash val="solid"/>
            <a:miter lim="800000"/>
            <a:headEnd type="none" w="sm" len="sm"/>
            <a:tailEnd type="none" w="sm" len="sm"/>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pl-PL" sz="1600" b="1" noProof="1" smtClean="0">
                <a:solidFill>
                  <a:schemeClr val="dk1"/>
                </a:solidFill>
              </a:rPr>
              <a:t>Ricerca</a:t>
            </a:r>
            <a:endParaRPr lang="pl-PL" sz="1600" b="1" i="0" u="none" strike="noStrike" cap="none" noProof="1">
              <a:solidFill>
                <a:schemeClr val="dk1"/>
              </a:solidFill>
              <a:sym typeface="Arial"/>
            </a:endParaRPr>
          </a:p>
        </p:txBody>
      </p:sp>
      <p:sp>
        <p:nvSpPr>
          <p:cNvPr id="363" name="Google Shape;363;p23"/>
          <p:cNvSpPr/>
          <p:nvPr/>
        </p:nvSpPr>
        <p:spPr>
          <a:xfrm>
            <a:off x="1291680" y="2425543"/>
            <a:ext cx="2796255" cy="376984"/>
          </a:xfrm>
          <a:prstGeom prst="flowChartAlternateProcess">
            <a:avLst/>
          </a:prstGeom>
          <a:solidFill>
            <a:srgbClr val="FFCC00"/>
          </a:solidFill>
          <a:ln w="22225" cap="flat" cmpd="sng">
            <a:solidFill>
              <a:srgbClr val="FF9900"/>
            </a:solidFill>
            <a:prstDash val="solid"/>
            <a:miter lim="800000"/>
            <a:headEnd type="none" w="sm" len="sm"/>
            <a:tailEnd type="none" w="sm" len="sm"/>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pl-PL" sz="1600" b="1" i="0" u="none" strike="noStrike" cap="none" noProof="1" smtClean="0">
                <a:solidFill>
                  <a:schemeClr val="dk1"/>
                </a:solidFill>
                <a:sym typeface="Arial"/>
              </a:rPr>
              <a:t>Screening </a:t>
            </a:r>
            <a:r>
              <a:rPr lang="pl-PL" sz="1600" b="1" noProof="1" smtClean="0">
                <a:solidFill>
                  <a:schemeClr val="dk1"/>
                </a:solidFill>
              </a:rPr>
              <a:t>iniziale</a:t>
            </a:r>
            <a:endParaRPr lang="pl-PL" sz="1600" b="1" i="0" u="none" strike="noStrike" cap="none" noProof="1">
              <a:solidFill>
                <a:schemeClr val="dk1"/>
              </a:solidFill>
              <a:sym typeface="Arial"/>
            </a:endParaRPr>
          </a:p>
        </p:txBody>
      </p:sp>
      <p:sp>
        <p:nvSpPr>
          <p:cNvPr id="364" name="Google Shape;364;p23"/>
          <p:cNvSpPr/>
          <p:nvPr/>
        </p:nvSpPr>
        <p:spPr>
          <a:xfrm>
            <a:off x="652565" y="1950893"/>
            <a:ext cx="2743861" cy="376984"/>
          </a:xfrm>
          <a:prstGeom prst="flowChartAlternateProcess">
            <a:avLst/>
          </a:prstGeom>
          <a:solidFill>
            <a:srgbClr val="FFCC00"/>
          </a:solidFill>
          <a:ln w="22225" cap="flat" cmpd="sng">
            <a:solidFill>
              <a:srgbClr val="FF9900"/>
            </a:solidFill>
            <a:prstDash val="solid"/>
            <a:miter lim="800000"/>
            <a:headEnd type="none" w="sm" len="sm"/>
            <a:tailEnd type="none" w="sm" len="sm"/>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pl-PL" sz="1600" b="1" noProof="1" smtClean="0">
                <a:solidFill>
                  <a:schemeClr val="dk1"/>
                </a:solidFill>
              </a:rPr>
              <a:t>Offerta</a:t>
            </a:r>
            <a:endParaRPr lang="pl-PL" sz="1600" b="1" i="0" u="none" strike="noStrike" cap="none" noProof="1">
              <a:solidFill>
                <a:schemeClr val="dk1"/>
              </a:solidFill>
              <a:sym typeface="Arial"/>
            </a:endParaRPr>
          </a:p>
        </p:txBody>
      </p:sp>
      <p:sp>
        <p:nvSpPr>
          <p:cNvPr id="365" name="Google Shape;365;p23"/>
          <p:cNvSpPr/>
          <p:nvPr/>
        </p:nvSpPr>
        <p:spPr>
          <a:xfrm>
            <a:off x="2005782" y="3175994"/>
            <a:ext cx="2814690" cy="376984"/>
          </a:xfrm>
          <a:prstGeom prst="flowChartAlternateProcess">
            <a:avLst/>
          </a:prstGeom>
          <a:solidFill>
            <a:srgbClr val="FFCC00"/>
          </a:solidFill>
          <a:ln w="22225" cap="flat" cmpd="sng">
            <a:solidFill>
              <a:srgbClr val="FF9900"/>
            </a:solidFill>
            <a:prstDash val="solid"/>
            <a:miter lim="800000"/>
            <a:headEnd type="none" w="sm" len="sm"/>
            <a:tailEnd type="none" w="sm" len="sm"/>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pl-PL" sz="1600" b="1" noProof="1" smtClean="0">
                <a:solidFill>
                  <a:schemeClr val="dk1"/>
                </a:solidFill>
              </a:rPr>
              <a:t>Definizione dei termini</a:t>
            </a:r>
            <a:endParaRPr lang="pl-PL" sz="1600" b="1" i="0" u="none" strike="noStrike" cap="none" noProof="1">
              <a:solidFill>
                <a:schemeClr val="dk1"/>
              </a:solidFill>
              <a:sym typeface="Arial"/>
            </a:endParaRPr>
          </a:p>
        </p:txBody>
      </p:sp>
      <p:sp>
        <p:nvSpPr>
          <p:cNvPr id="366" name="Google Shape;366;p23"/>
          <p:cNvSpPr/>
          <p:nvPr/>
        </p:nvSpPr>
        <p:spPr>
          <a:xfrm>
            <a:off x="2191248" y="3793592"/>
            <a:ext cx="3322638" cy="376984"/>
          </a:xfrm>
          <a:prstGeom prst="flowChartAlternateProcess">
            <a:avLst/>
          </a:prstGeom>
          <a:solidFill>
            <a:srgbClr val="FFCC00"/>
          </a:solidFill>
          <a:ln w="22225" cap="flat" cmpd="sng">
            <a:solidFill>
              <a:srgbClr val="FF9900"/>
            </a:solidFill>
            <a:prstDash val="solid"/>
            <a:miter lim="800000"/>
            <a:headEnd type="none" w="sm" len="sm"/>
            <a:tailEnd type="none" w="sm" len="sm"/>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pl-PL" sz="1600" b="1" i="0" u="none" strike="noStrike" cap="none" noProof="1" smtClean="0">
                <a:solidFill>
                  <a:schemeClr val="dk1"/>
                </a:solidFill>
                <a:latin typeface="Arial"/>
                <a:ea typeface="Arial"/>
                <a:cs typeface="Arial"/>
                <a:sym typeface="Arial"/>
              </a:rPr>
              <a:t>Due diligence </a:t>
            </a:r>
            <a:endParaRPr lang="pl-PL" sz="1600" b="1" i="0" u="none" strike="noStrike" cap="none" noProof="1">
              <a:solidFill>
                <a:schemeClr val="dk1"/>
              </a:solidFill>
              <a:latin typeface="Arial"/>
              <a:ea typeface="Arial"/>
              <a:cs typeface="Arial"/>
              <a:sym typeface="Arial"/>
            </a:endParaRPr>
          </a:p>
        </p:txBody>
      </p:sp>
      <p:sp>
        <p:nvSpPr>
          <p:cNvPr id="367" name="Google Shape;367;p23"/>
          <p:cNvSpPr/>
          <p:nvPr/>
        </p:nvSpPr>
        <p:spPr>
          <a:xfrm>
            <a:off x="3536184" y="4313405"/>
            <a:ext cx="2568575" cy="376984"/>
          </a:xfrm>
          <a:prstGeom prst="flowChartAlternateProcess">
            <a:avLst/>
          </a:prstGeom>
          <a:solidFill>
            <a:srgbClr val="FFCC00"/>
          </a:solidFill>
          <a:ln w="22225" cap="flat" cmpd="sng">
            <a:solidFill>
              <a:srgbClr val="FF9900"/>
            </a:solidFill>
            <a:prstDash val="solid"/>
            <a:miter lim="800000"/>
            <a:headEnd type="none" w="sm" len="sm"/>
            <a:tailEnd type="none" w="sm" len="sm"/>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pl-PL" sz="1600" b="1" noProof="1" smtClean="0">
                <a:solidFill>
                  <a:schemeClr val="dk1"/>
                </a:solidFill>
              </a:rPr>
              <a:t>Accordo finale</a:t>
            </a:r>
            <a:endParaRPr lang="pl-PL" sz="1600" b="1" i="0" u="none" strike="noStrike" cap="none" noProof="1">
              <a:solidFill>
                <a:schemeClr val="dk1"/>
              </a:solidFill>
              <a:sym typeface="Arial"/>
            </a:endParaRPr>
          </a:p>
        </p:txBody>
      </p:sp>
      <p:sp>
        <p:nvSpPr>
          <p:cNvPr id="368" name="Google Shape;368;p23"/>
          <p:cNvSpPr/>
          <p:nvPr/>
        </p:nvSpPr>
        <p:spPr>
          <a:xfrm>
            <a:off x="4103909" y="4757126"/>
            <a:ext cx="2568575" cy="649399"/>
          </a:xfrm>
          <a:prstGeom prst="flowChartAlternateProcess">
            <a:avLst/>
          </a:prstGeom>
          <a:solidFill>
            <a:srgbClr val="FFCC00"/>
          </a:solidFill>
          <a:ln w="22225" cap="flat" cmpd="sng">
            <a:solidFill>
              <a:srgbClr val="FF9900"/>
            </a:solidFill>
            <a:prstDash val="solid"/>
            <a:miter lim="800000"/>
            <a:headEnd type="none" w="sm" len="sm"/>
            <a:tailEnd type="none" w="sm" len="sm"/>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pl-PL" sz="1600" b="1" noProof="1" smtClean="0">
                <a:solidFill>
                  <a:schemeClr val="dk1"/>
                </a:solidFill>
              </a:rPr>
              <a:t>Processo di sviluppo del business</a:t>
            </a:r>
            <a:endParaRPr lang="pl-PL" sz="1600" b="1" i="0" u="none" strike="noStrike" cap="none" noProof="1">
              <a:solidFill>
                <a:schemeClr val="dk1"/>
              </a:solidFill>
              <a:sym typeface="Arial"/>
            </a:endParaRPr>
          </a:p>
        </p:txBody>
      </p:sp>
      <p:sp>
        <p:nvSpPr>
          <p:cNvPr id="369" name="Google Shape;369;p23"/>
          <p:cNvSpPr/>
          <p:nvPr/>
        </p:nvSpPr>
        <p:spPr>
          <a:xfrm>
            <a:off x="4991101" y="5442606"/>
            <a:ext cx="2568575" cy="921814"/>
          </a:xfrm>
          <a:prstGeom prst="flowChartAlternateProcess">
            <a:avLst/>
          </a:prstGeom>
          <a:solidFill>
            <a:srgbClr val="FFCC00"/>
          </a:solidFill>
          <a:ln w="22225" cap="flat" cmpd="sng">
            <a:solidFill>
              <a:srgbClr val="FF9900"/>
            </a:solidFill>
            <a:prstDash val="solid"/>
            <a:miter lim="800000"/>
            <a:headEnd type="none" w="sm" len="sm"/>
            <a:tailEnd type="none" w="sm" len="sm"/>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pl-PL" sz="1600" b="1" i="0" u="none" strike="noStrike" cap="none" noProof="1" smtClean="0">
                <a:solidFill>
                  <a:schemeClr val="dk1"/>
                </a:solidFill>
                <a:latin typeface="Arial"/>
                <a:ea typeface="Arial"/>
                <a:cs typeface="Arial"/>
                <a:sym typeface="Arial"/>
              </a:rPr>
              <a:t>Monitoraggio delle procedure di investimento</a:t>
            </a:r>
            <a:endParaRPr lang="pl-PL" sz="1600" b="1" i="0" u="none" strike="noStrike" cap="none" noProof="1">
              <a:solidFill>
                <a:schemeClr val="dk1"/>
              </a:solidFill>
              <a:latin typeface="Arial"/>
              <a:ea typeface="Arial"/>
              <a:cs typeface="Arial"/>
              <a:sym typeface="Arial"/>
            </a:endParaRPr>
          </a:p>
        </p:txBody>
      </p:sp>
      <p:sp>
        <p:nvSpPr>
          <p:cNvPr id="370" name="Google Shape;370;p23"/>
          <p:cNvSpPr/>
          <p:nvPr/>
        </p:nvSpPr>
        <p:spPr>
          <a:xfrm>
            <a:off x="6275388" y="6449261"/>
            <a:ext cx="2568575" cy="376984"/>
          </a:xfrm>
          <a:prstGeom prst="flowChartAlternateProcess">
            <a:avLst/>
          </a:prstGeom>
          <a:solidFill>
            <a:srgbClr val="FFCC00"/>
          </a:solidFill>
          <a:ln w="22225" cap="flat" cmpd="sng">
            <a:solidFill>
              <a:srgbClr val="FF9900"/>
            </a:solidFill>
            <a:prstDash val="solid"/>
            <a:miter lim="800000"/>
            <a:headEnd type="none" w="sm" len="sm"/>
            <a:tailEnd type="none" w="sm" len="sm"/>
          </a:ln>
        </p:spPr>
        <p:txBody>
          <a:bodyPr spcFirstLastPara="1" wrap="square" lIns="90000" tIns="46800" rIns="90000" bIns="46800" anchor="t" anchorCtr="0">
            <a:spAutoFit/>
          </a:bodyPr>
          <a:lstStyle/>
          <a:p>
            <a:pPr marL="0" marR="0" lvl="0" indent="0" algn="ctr" rtl="0">
              <a:lnSpc>
                <a:spcPct val="100000"/>
              </a:lnSpc>
              <a:spcBef>
                <a:spcPts val="0"/>
              </a:spcBef>
              <a:spcAft>
                <a:spcPts val="0"/>
              </a:spcAft>
              <a:buClr>
                <a:schemeClr val="dk1"/>
              </a:buClr>
              <a:buSzPts val="1600"/>
              <a:buFont typeface="Arial"/>
              <a:buNone/>
            </a:pPr>
            <a:r>
              <a:rPr lang="pl-PL" sz="1600" b="1" i="0" u="none" strike="noStrike" cap="none" smtClean="0">
                <a:solidFill>
                  <a:schemeClr val="dk1"/>
                </a:solidFill>
                <a:latin typeface="Arial"/>
                <a:ea typeface="Arial"/>
                <a:cs typeface="Arial"/>
                <a:sym typeface="Arial"/>
              </a:rPr>
              <a:t>Disinvestimento</a:t>
            </a:r>
            <a:endParaRPr sz="1600" b="1" i="0" u="none" strike="noStrike" cap="none" dirty="0">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Progetto per VC – cosa si deve preparare?</a:t>
            </a:r>
            <a:r>
              <a:rPr lang="pl-PL" dirty="0" smtClean="0"/>
              <a:t> </a:t>
            </a:r>
            <a:endParaRPr dirty="0"/>
          </a:p>
        </p:txBody>
      </p:sp>
      <p:sp>
        <p:nvSpPr>
          <p:cNvPr id="376" name="Google Shape;376;p24"/>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Char char="►"/>
            </a:pPr>
            <a:r>
              <a:rPr lang="pl-PL" noProof="1" smtClean="0"/>
              <a:t>Business plan </a:t>
            </a:r>
            <a:endParaRPr noProof="1" smtClean="0"/>
          </a:p>
          <a:p>
            <a:pPr marL="0" lvl="0" indent="0" algn="l" rtl="0">
              <a:lnSpc>
                <a:spcPct val="100000"/>
              </a:lnSpc>
              <a:spcBef>
                <a:spcPts val="1000"/>
              </a:spcBef>
              <a:spcAft>
                <a:spcPts val="0"/>
              </a:spcAft>
              <a:buSzPts val="1440"/>
              <a:buNone/>
            </a:pPr>
            <a:r>
              <a:rPr lang="pl-PL" noProof="1" smtClean="0"/>
              <a:t>e</a:t>
            </a:r>
            <a:endParaRPr noProof="1" smtClean="0"/>
          </a:p>
          <a:p>
            <a:pPr marL="342900" lvl="0" indent="-342900" algn="l" rtl="0">
              <a:lnSpc>
                <a:spcPct val="100000"/>
              </a:lnSpc>
              <a:spcBef>
                <a:spcPts val="1000"/>
              </a:spcBef>
              <a:spcAft>
                <a:spcPts val="0"/>
              </a:spcAft>
              <a:buSzPts val="1440"/>
              <a:buChar char="►"/>
            </a:pPr>
            <a:r>
              <a:rPr lang="pl-PL" noProof="1" smtClean="0"/>
              <a:t>Executive summary del progetto</a:t>
            </a:r>
            <a:endParaRPr noProof="1" smtClean="0"/>
          </a:p>
          <a:p>
            <a:pPr marL="342900" lvl="0" indent="-342900" algn="l" rtl="0">
              <a:lnSpc>
                <a:spcPct val="100000"/>
              </a:lnSpc>
              <a:spcBef>
                <a:spcPts val="1000"/>
              </a:spcBef>
              <a:spcAft>
                <a:spcPts val="0"/>
              </a:spcAft>
              <a:buSzPts val="1440"/>
              <a:buChar char="►"/>
            </a:pPr>
            <a:r>
              <a:rPr lang="pl-PL" noProof="1" smtClean="0"/>
              <a:t>Rendicontazione finanziaria</a:t>
            </a:r>
            <a:endParaRPr noProof="1" smtClean="0"/>
          </a:p>
          <a:p>
            <a:pPr marL="342900" lvl="0" indent="-342900" algn="l" rtl="0">
              <a:lnSpc>
                <a:spcPct val="100000"/>
              </a:lnSpc>
              <a:spcBef>
                <a:spcPts val="1000"/>
              </a:spcBef>
              <a:spcAft>
                <a:spcPts val="0"/>
              </a:spcAft>
              <a:buSzPts val="1440"/>
              <a:buChar char="►"/>
            </a:pPr>
            <a:r>
              <a:rPr lang="pl-PL" noProof="1" smtClean="0"/>
              <a:t>Modello di business</a:t>
            </a:r>
            <a:endParaRPr noProof="1" smtClean="0"/>
          </a:p>
          <a:p>
            <a:pPr marL="342900" lvl="0" indent="-342900" algn="l" rtl="0">
              <a:lnSpc>
                <a:spcPct val="100000"/>
              </a:lnSpc>
              <a:spcBef>
                <a:spcPts val="1000"/>
              </a:spcBef>
              <a:spcAft>
                <a:spcPts val="0"/>
              </a:spcAft>
              <a:buSzPts val="1440"/>
              <a:buChar char="►"/>
            </a:pPr>
            <a:r>
              <a:rPr lang="pl-PL" noProof="1" smtClean="0"/>
              <a:t>Presentazione del progetto</a:t>
            </a:r>
            <a:endParaRPr noProof="1" smtClean="0"/>
          </a:p>
          <a:p>
            <a:pPr marL="742950" lvl="1" indent="-285750" algn="l" rtl="0">
              <a:lnSpc>
                <a:spcPct val="100000"/>
              </a:lnSpc>
              <a:spcBef>
                <a:spcPts val="1000"/>
              </a:spcBef>
              <a:spcAft>
                <a:spcPts val="0"/>
              </a:spcAft>
              <a:buSzPts val="1280"/>
              <a:buChar char="►"/>
            </a:pPr>
            <a:r>
              <a:rPr lang="it-IT" noProof="1" smtClean="0"/>
              <a:t>N</a:t>
            </a:r>
            <a:r>
              <a:rPr lang="pl-PL" noProof="1" smtClean="0"/>
              <a:t>ecessaria in caso di incontro con l’investitore </a:t>
            </a:r>
          </a:p>
          <a:p>
            <a:pPr marL="742950" lvl="1" indent="-285750" algn="l" rtl="0">
              <a:lnSpc>
                <a:spcPct val="100000"/>
              </a:lnSpc>
              <a:spcBef>
                <a:spcPts val="1000"/>
              </a:spcBef>
              <a:spcAft>
                <a:spcPts val="0"/>
              </a:spcAft>
              <a:buSzPts val="1280"/>
              <a:buChar char="►"/>
            </a:pPr>
            <a:r>
              <a:rPr lang="pl-PL" noProof="1" smtClean="0"/>
              <a:t>Valutazione del proprio progetto</a:t>
            </a:r>
            <a:endParaRPr noProof="1" smtClean="0"/>
          </a:p>
          <a:p>
            <a:pPr marL="742950" lvl="1" indent="-285750" algn="l" rtl="0">
              <a:lnSpc>
                <a:spcPct val="100000"/>
              </a:lnSpc>
              <a:spcBef>
                <a:spcPts val="1000"/>
              </a:spcBef>
              <a:spcAft>
                <a:spcPts val="0"/>
              </a:spcAft>
              <a:buSzPts val="1280"/>
              <a:buChar char="►"/>
            </a:pPr>
            <a:r>
              <a:rPr lang="pl-PL" noProof="1" smtClean="0"/>
              <a:t>Necessaria per la negoziazione dei termini</a:t>
            </a:r>
            <a:endParaRPr noProof="1" smtClean="0"/>
          </a:p>
          <a:p>
            <a:pPr marL="742950" lvl="1" indent="-204469" algn="l" rtl="0">
              <a:lnSpc>
                <a:spcPct val="100000"/>
              </a:lnSpc>
              <a:spcBef>
                <a:spcPts val="1000"/>
              </a:spcBef>
              <a:spcAft>
                <a:spcPts val="0"/>
              </a:spcAft>
              <a:buSzPts val="1280"/>
              <a:buNone/>
            </a:pPr>
            <a:endParaRPr noProof="1"/>
          </a:p>
        </p:txBody>
      </p:sp>
      <p:sp>
        <p:nvSpPr>
          <p:cNvPr id="377" name="Google Shape;377;p24"/>
          <p:cNvSpPr/>
          <p:nvPr/>
        </p:nvSpPr>
        <p:spPr>
          <a:xfrm>
            <a:off x="6340476" y="1812925"/>
            <a:ext cx="4664075" cy="4724400"/>
          </a:xfrm>
          <a:prstGeom prst="rect">
            <a:avLst/>
          </a:prstGeom>
          <a:noFill/>
          <a:ln>
            <a:noFill/>
          </a:ln>
        </p:spPr>
        <p:txBody>
          <a:bodyPr spcFirstLastPara="1" wrap="square" lIns="91425" tIns="45700" rIns="91425" bIns="45700" anchor="t" anchorCtr="0">
            <a:noAutofit/>
          </a:bodyPr>
          <a:lstStyle/>
          <a:p>
            <a:pPr marL="447675" marR="0" lvl="0" indent="-358775" algn="l" rtl="0">
              <a:lnSpc>
                <a:spcPct val="100000"/>
              </a:lnSpc>
              <a:spcBef>
                <a:spcPts val="0"/>
              </a:spcBef>
              <a:spcAft>
                <a:spcPts val="0"/>
              </a:spcAft>
              <a:buClr>
                <a:schemeClr val="accent1"/>
              </a:buClr>
              <a:buSzPts val="1400"/>
              <a:buFont typeface="Noto Sans Symbols"/>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Business plan per VC</a:t>
            </a:r>
            <a:br>
              <a:rPr lang="pl-PL" noProof="1" smtClean="0"/>
            </a:br>
            <a:r>
              <a:rPr lang="pl-PL" sz="2800" noProof="1" smtClean="0"/>
              <a:t>Principali questioni</a:t>
            </a:r>
            <a:endParaRPr lang="pl-PL" noProof="1"/>
          </a:p>
        </p:txBody>
      </p:sp>
      <p:sp>
        <p:nvSpPr>
          <p:cNvPr id="383" name="Google Shape;383;p2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fontScale="85000" lnSpcReduction="10000"/>
          </a:bodyPr>
          <a:lstStyle/>
          <a:p>
            <a:pPr marL="342900" lvl="0" indent="-342900" algn="l" rtl="0">
              <a:lnSpc>
                <a:spcPct val="100000"/>
              </a:lnSpc>
              <a:spcBef>
                <a:spcPts val="0"/>
              </a:spcBef>
              <a:spcAft>
                <a:spcPts val="0"/>
              </a:spcAft>
              <a:buSzPct val="79999"/>
              <a:buChar char="►"/>
            </a:pPr>
            <a:r>
              <a:rPr lang="pl-PL" noProof="1" smtClean="0"/>
              <a:t>Sintesi del business plan</a:t>
            </a:r>
            <a:endParaRPr noProof="1" smtClean="0"/>
          </a:p>
          <a:p>
            <a:pPr marL="742950" lvl="1" indent="-285750" algn="l" rtl="0">
              <a:lnSpc>
                <a:spcPct val="100000"/>
              </a:lnSpc>
              <a:spcBef>
                <a:spcPts val="1000"/>
              </a:spcBef>
              <a:spcAft>
                <a:spcPts val="0"/>
              </a:spcAft>
              <a:buSzPct val="80000"/>
              <a:buChar char="►"/>
            </a:pPr>
            <a:r>
              <a:rPr lang="it-IT" noProof="1" smtClean="0"/>
              <a:t>D</a:t>
            </a:r>
            <a:r>
              <a:rPr lang="pl-PL" noProof="1" smtClean="0"/>
              <a:t>eve stimolare l’interesse dell’investitore </a:t>
            </a:r>
          </a:p>
          <a:p>
            <a:pPr marL="742950" lvl="1" indent="-285750" algn="l" rtl="0">
              <a:lnSpc>
                <a:spcPct val="100000"/>
              </a:lnSpc>
              <a:spcBef>
                <a:spcPts val="1000"/>
              </a:spcBef>
              <a:spcAft>
                <a:spcPts val="0"/>
              </a:spcAft>
              <a:buSzPct val="80000"/>
              <a:buChar char="►"/>
            </a:pPr>
            <a:r>
              <a:rPr lang="pl-PL" noProof="1" smtClean="0"/>
              <a:t>Descrizione della tecnologia – comprensibile anche da parte dei non tecnici</a:t>
            </a:r>
            <a:endParaRPr noProof="1" smtClean="0"/>
          </a:p>
          <a:p>
            <a:pPr marL="342900" lvl="0" indent="-342900" algn="l" rtl="0">
              <a:lnSpc>
                <a:spcPct val="100000"/>
              </a:lnSpc>
              <a:spcBef>
                <a:spcPts val="1000"/>
              </a:spcBef>
              <a:spcAft>
                <a:spcPts val="0"/>
              </a:spcAft>
              <a:buSzPct val="79999"/>
              <a:buChar char="►"/>
            </a:pPr>
            <a:r>
              <a:rPr lang="pl-PL" noProof="1" smtClean="0"/>
              <a:t>Perchè l’idea dovrebbe affermarsi sul mercato?</a:t>
            </a:r>
            <a:endParaRPr noProof="1" smtClean="0"/>
          </a:p>
          <a:p>
            <a:pPr marL="342900" lvl="0" indent="-342900" algn="l" rtl="0">
              <a:lnSpc>
                <a:spcPct val="100000"/>
              </a:lnSpc>
              <a:spcBef>
                <a:spcPts val="1000"/>
              </a:spcBef>
              <a:spcAft>
                <a:spcPts val="0"/>
              </a:spcAft>
              <a:buSzPct val="79999"/>
              <a:buChar char="►"/>
            </a:pPr>
            <a:r>
              <a:rPr lang="pl-PL" noProof="1" smtClean="0"/>
              <a:t>Chi ne sarà il cliente e perchè?</a:t>
            </a:r>
            <a:endParaRPr noProof="1" smtClean="0"/>
          </a:p>
          <a:p>
            <a:pPr marL="342900" lvl="0" indent="-342900" algn="l" rtl="0">
              <a:lnSpc>
                <a:spcPct val="100000"/>
              </a:lnSpc>
              <a:spcBef>
                <a:spcPts val="1000"/>
              </a:spcBef>
              <a:spcAft>
                <a:spcPts val="0"/>
              </a:spcAft>
              <a:buSzPct val="79999"/>
              <a:buChar char="►"/>
            </a:pPr>
            <a:r>
              <a:rPr lang="pl-PL" noProof="1" smtClean="0"/>
              <a:t>L’ambiente competitivo a livello locale e globale </a:t>
            </a:r>
            <a:endParaRPr noProof="1" smtClean="0"/>
          </a:p>
          <a:p>
            <a:pPr marL="742950" lvl="1" indent="-285750" algn="l" rtl="0">
              <a:lnSpc>
                <a:spcPct val="100000"/>
              </a:lnSpc>
              <a:spcBef>
                <a:spcPts val="1000"/>
              </a:spcBef>
              <a:spcAft>
                <a:spcPts val="0"/>
              </a:spcAft>
              <a:buSzPct val="80000"/>
              <a:buChar char="►"/>
            </a:pPr>
            <a:r>
              <a:rPr lang="it-IT" noProof="1" smtClean="0"/>
              <a:t>C</a:t>
            </a:r>
            <a:r>
              <a:rPr lang="pl-PL" noProof="1" smtClean="0"/>
              <a:t>ome si fa nel mondo?</a:t>
            </a:r>
            <a:endParaRPr noProof="1" smtClean="0"/>
          </a:p>
          <a:p>
            <a:pPr marL="342900" lvl="0" indent="-342900" algn="l" rtl="0">
              <a:lnSpc>
                <a:spcPct val="100000"/>
              </a:lnSpc>
              <a:spcBef>
                <a:spcPts val="1000"/>
              </a:spcBef>
              <a:spcAft>
                <a:spcPts val="0"/>
              </a:spcAft>
              <a:buSzPct val="79999"/>
              <a:buChar char="►"/>
            </a:pPr>
            <a:r>
              <a:rPr lang="pl-PL" noProof="1" smtClean="0"/>
              <a:t>Proiezioni sulla base di assunti documentati</a:t>
            </a:r>
            <a:endParaRPr noProof="1" smtClean="0"/>
          </a:p>
          <a:p>
            <a:pPr marL="742950" lvl="1" indent="-285750" algn="l" rtl="0">
              <a:lnSpc>
                <a:spcPct val="100000"/>
              </a:lnSpc>
              <a:spcBef>
                <a:spcPts val="1000"/>
              </a:spcBef>
              <a:spcAft>
                <a:spcPts val="0"/>
              </a:spcAft>
              <a:buSzPct val="80000"/>
              <a:buChar char="►"/>
            </a:pPr>
            <a:r>
              <a:rPr lang="pl-PL" noProof="1" smtClean="0"/>
              <a:t> Giusto livello di analisi – non è necessario calcolare i costi in termini eccessivamente dettagliati </a:t>
            </a:r>
            <a:endParaRPr noProof="1" smtClean="0"/>
          </a:p>
          <a:p>
            <a:pPr marL="342900" lvl="0" indent="-342900" algn="l" rtl="0">
              <a:lnSpc>
                <a:spcPct val="100000"/>
              </a:lnSpc>
              <a:spcBef>
                <a:spcPts val="1000"/>
              </a:spcBef>
              <a:spcAft>
                <a:spcPts val="0"/>
              </a:spcAft>
              <a:buSzPct val="79999"/>
              <a:buChar char="►"/>
            </a:pPr>
            <a:r>
              <a:rPr lang="pl-PL" noProof="1" smtClean="0"/>
              <a:t>Dimostrazione della struttura finanziaria con un coinvolgimento minimo degli investitori </a:t>
            </a:r>
            <a:endParaRPr noProof="1" smtClean="0"/>
          </a:p>
          <a:p>
            <a:pPr marL="342900" lvl="0" indent="-342900" algn="l" rtl="0">
              <a:lnSpc>
                <a:spcPct val="100000"/>
              </a:lnSpc>
              <a:spcBef>
                <a:spcPts val="1000"/>
              </a:spcBef>
              <a:spcAft>
                <a:spcPts val="0"/>
              </a:spcAft>
              <a:buSzPct val="79999"/>
              <a:buChar char="►"/>
            </a:pPr>
            <a:r>
              <a:rPr lang="pl-PL" noProof="1" smtClean="0"/>
              <a:t>Vari scenari di sviluppo dell’attività </a:t>
            </a:r>
            <a:endParaRPr noProof="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Due diligence </a:t>
            </a:r>
            <a:br>
              <a:rPr lang="pl-PL" noProof="1" smtClean="0"/>
            </a:br>
            <a:endParaRPr lang="pl-PL" noProof="1"/>
          </a:p>
        </p:txBody>
      </p:sp>
      <p:sp>
        <p:nvSpPr>
          <p:cNvPr id="389" name="Google Shape;389;p2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600"/>
              <a:buNone/>
            </a:pPr>
            <a:r>
              <a:rPr lang="pl-PL" sz="2000" noProof="1" smtClean="0"/>
              <a:t>Tipologie di due diligence:</a:t>
            </a:r>
            <a:endParaRPr sz="2000" noProof="1" smtClean="0"/>
          </a:p>
          <a:p>
            <a:pPr marL="342900" lvl="0" indent="-342900" algn="l" rtl="0">
              <a:lnSpc>
                <a:spcPct val="100000"/>
              </a:lnSpc>
              <a:spcBef>
                <a:spcPts val="1000"/>
              </a:spcBef>
              <a:spcAft>
                <a:spcPts val="0"/>
              </a:spcAft>
              <a:buSzPts val="1600"/>
              <a:buChar char="►"/>
            </a:pPr>
            <a:r>
              <a:rPr lang="pl-PL" sz="2000" noProof="1" smtClean="0"/>
              <a:t>commerciale</a:t>
            </a:r>
            <a:endParaRPr sz="2000" noProof="1" smtClean="0"/>
          </a:p>
          <a:p>
            <a:pPr marL="342900" lvl="0" indent="-342900" algn="l" rtl="0">
              <a:lnSpc>
                <a:spcPct val="100000"/>
              </a:lnSpc>
              <a:spcBef>
                <a:spcPts val="1000"/>
              </a:spcBef>
              <a:spcAft>
                <a:spcPts val="0"/>
              </a:spcAft>
              <a:buSzPts val="1600"/>
              <a:buChar char="►"/>
            </a:pPr>
            <a:r>
              <a:rPr lang="pl-PL" sz="2000" noProof="1" smtClean="0"/>
              <a:t>legale</a:t>
            </a:r>
            <a:endParaRPr sz="2000" noProof="1" smtClean="0"/>
          </a:p>
          <a:p>
            <a:pPr marL="342900" lvl="0" indent="-342900" algn="l" rtl="0">
              <a:lnSpc>
                <a:spcPct val="100000"/>
              </a:lnSpc>
              <a:spcBef>
                <a:spcPts val="1000"/>
              </a:spcBef>
              <a:spcAft>
                <a:spcPts val="0"/>
              </a:spcAft>
              <a:buSzPts val="1600"/>
              <a:buChar char="►"/>
            </a:pPr>
            <a:r>
              <a:rPr lang="pl-PL" sz="2000" noProof="1" smtClean="0"/>
              <a:t>operativa</a:t>
            </a:r>
            <a:endParaRPr sz="2000" noProof="1" smtClean="0"/>
          </a:p>
          <a:p>
            <a:pPr marL="342900" lvl="0" indent="-342900" algn="l" rtl="0">
              <a:lnSpc>
                <a:spcPct val="100000"/>
              </a:lnSpc>
              <a:spcBef>
                <a:spcPts val="1000"/>
              </a:spcBef>
              <a:spcAft>
                <a:spcPts val="0"/>
              </a:spcAft>
              <a:buSzPts val="1600"/>
              <a:buChar char="►"/>
            </a:pPr>
            <a:r>
              <a:rPr lang="it-IT" sz="2000" noProof="1" smtClean="0"/>
              <a:t>t</a:t>
            </a:r>
            <a:r>
              <a:rPr lang="pl-PL" sz="2000" noProof="1" smtClean="0"/>
              <a:t>echnologica e IP</a:t>
            </a:r>
            <a:endParaRPr noProof="1" smtClean="0"/>
          </a:p>
          <a:p>
            <a:pPr marL="342900" lvl="0" indent="-342900" algn="l" rtl="0">
              <a:lnSpc>
                <a:spcPct val="100000"/>
              </a:lnSpc>
              <a:spcBef>
                <a:spcPts val="1000"/>
              </a:spcBef>
              <a:spcAft>
                <a:spcPts val="0"/>
              </a:spcAft>
              <a:buSzPts val="1600"/>
              <a:buChar char="►"/>
            </a:pPr>
            <a:r>
              <a:rPr lang="it-IT" sz="2000" noProof="1" smtClean="0"/>
              <a:t>f</a:t>
            </a:r>
            <a:r>
              <a:rPr lang="pl-PL" sz="2000" noProof="1" smtClean="0"/>
              <a:t>inanziaria e fiscale</a:t>
            </a:r>
            <a:endParaRPr sz="2000" noProof="1" smtClean="0"/>
          </a:p>
          <a:p>
            <a:pPr marL="342900" lvl="0" indent="-342900" algn="l" rtl="0">
              <a:lnSpc>
                <a:spcPct val="100000"/>
              </a:lnSpc>
              <a:spcBef>
                <a:spcPts val="1000"/>
              </a:spcBef>
              <a:spcAft>
                <a:spcPts val="0"/>
              </a:spcAft>
              <a:buSzPts val="1600"/>
              <a:buChar char="►"/>
            </a:pPr>
            <a:r>
              <a:rPr lang="it-IT" sz="2000" noProof="1" smtClean="0"/>
              <a:t>A</a:t>
            </a:r>
            <a:r>
              <a:rPr lang="pl-PL" sz="2000" noProof="1" smtClean="0"/>
              <a:t>ltro</a:t>
            </a:r>
            <a:r>
              <a:rPr lang="is-IS" sz="2000" noProof="1" smtClean="0"/>
              <a:t>…</a:t>
            </a:r>
            <a:endParaRPr sz="2000" noProof="1" smtClean="0"/>
          </a:p>
          <a:p>
            <a:pPr marL="342900" lvl="0" indent="-241300" algn="l" rtl="0">
              <a:lnSpc>
                <a:spcPct val="100000"/>
              </a:lnSpc>
              <a:spcBef>
                <a:spcPts val="1000"/>
              </a:spcBef>
              <a:spcAft>
                <a:spcPts val="0"/>
              </a:spcAft>
              <a:buSzPts val="1600"/>
              <a:buNone/>
            </a:pPr>
            <a:endParaRPr sz="2000" dirty="0"/>
          </a:p>
        </p:txBody>
      </p:sp>
      <p:sp>
        <p:nvSpPr>
          <p:cNvPr id="390" name="Google Shape;390;p26"/>
          <p:cNvSpPr/>
          <p:nvPr/>
        </p:nvSpPr>
        <p:spPr>
          <a:xfrm>
            <a:off x="5577840" y="2482487"/>
            <a:ext cx="3959352" cy="2560320"/>
          </a:xfrm>
          <a:prstGeom prst="roundRect">
            <a:avLst>
              <a:gd name="adj" fmla="val 16667"/>
            </a:avLst>
          </a:prstGeom>
          <a:solidFill>
            <a:schemeClr val="accent1"/>
          </a:solidFill>
          <a:ln w="19050" cap="rnd" cmpd="sng">
            <a:solidFill>
              <a:srgbClr val="364A7D"/>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pl-PL" sz="1800" b="0" i="0" u="none" strike="noStrike" cap="none" noProof="1" smtClean="0">
                <a:solidFill>
                  <a:schemeClr val="lt1"/>
                </a:solidFill>
                <a:latin typeface="Trebuchet MS"/>
                <a:ea typeface="Trebuchet MS"/>
                <a:cs typeface="Trebuchet MS"/>
                <a:sym typeface="Trebuchet MS"/>
              </a:rPr>
              <a:t>Due diligence </a:t>
            </a:r>
            <a:endParaRPr sz="1800" b="0" i="0" u="none" strike="noStrike" cap="none" noProof="1" smtClean="0">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800"/>
              <a:buFont typeface="Arial"/>
              <a:buNone/>
            </a:pPr>
            <a:r>
              <a:rPr lang="pl-PL" sz="1800" b="0" i="0" u="none" strike="noStrike" cap="none" noProof="1" smtClean="0">
                <a:solidFill>
                  <a:schemeClr val="lt1"/>
                </a:solidFill>
                <a:latin typeface="Trebuchet MS"/>
                <a:ea typeface="Trebuchet MS"/>
                <a:cs typeface="Trebuchet MS"/>
                <a:sym typeface="Trebuchet MS"/>
              </a:rPr>
              <a:t>- Una visione complessiva di un determinato business dal punto di vista di un potenziale finanziatore, con particolare riguardo agli asset, ai punti critici e al potenziale di sviluppo commerciale.</a:t>
            </a:r>
            <a:endParaRPr sz="1800" b="0" i="0" u="none" strike="noStrike" cap="none" noProof="1">
              <a:solidFill>
                <a:schemeClr val="lt1"/>
              </a:solidFill>
              <a:latin typeface="Trebuchet MS"/>
              <a:ea typeface="Trebuchet MS"/>
              <a:cs typeface="Trebuchet MS"/>
              <a:sym typeface="Trebuchet M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27"/>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accent1"/>
              </a:buClr>
              <a:buSzPts val="4000"/>
              <a:buFont typeface="Trebuchet MS"/>
              <a:buNone/>
            </a:pPr>
            <a:r>
              <a:rPr lang="pl-PL" noProof="1" smtClean="0"/>
              <a:t>Accordo di investimento VC</a:t>
            </a:r>
            <a:endParaRPr lang="pl-PL" noProof="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2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Accordo – punti principali</a:t>
            </a:r>
            <a:endParaRPr lang="pl-PL" noProof="1"/>
          </a:p>
        </p:txBody>
      </p:sp>
      <p:sp>
        <p:nvSpPr>
          <p:cNvPr id="402" name="Google Shape;402;p2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lnSpc>
                <a:spcPct val="100000"/>
              </a:lnSpc>
              <a:spcBef>
                <a:spcPts val="0"/>
              </a:spcBef>
              <a:spcAft>
                <a:spcPts val="0"/>
              </a:spcAft>
              <a:buSzPct val="80000"/>
              <a:buChar char="►"/>
            </a:pPr>
            <a:r>
              <a:rPr lang="pl-PL" sz="2000" noProof="1" smtClean="0"/>
              <a:t>Aspetti finanziari</a:t>
            </a:r>
            <a:endParaRPr sz="2000" noProof="1" smtClean="0"/>
          </a:p>
          <a:p>
            <a:pPr marL="742950" lvl="1" indent="-285750" algn="l" rtl="0">
              <a:lnSpc>
                <a:spcPct val="100000"/>
              </a:lnSpc>
              <a:spcBef>
                <a:spcPts val="1000"/>
              </a:spcBef>
              <a:spcAft>
                <a:spcPts val="0"/>
              </a:spcAft>
              <a:buSzPct val="79999"/>
              <a:buChar char="►"/>
            </a:pPr>
            <a:r>
              <a:rPr lang="pl-PL" sz="1800" noProof="1" smtClean="0"/>
              <a:t>Dimensione e sviluppi dell’investimento </a:t>
            </a:r>
            <a:endParaRPr noProof="1" smtClean="0"/>
          </a:p>
          <a:p>
            <a:pPr marL="742950" lvl="1" indent="-285750" algn="l" rtl="0">
              <a:lnSpc>
                <a:spcPct val="100000"/>
              </a:lnSpc>
              <a:spcBef>
                <a:spcPts val="1000"/>
              </a:spcBef>
              <a:spcAft>
                <a:spcPts val="0"/>
              </a:spcAft>
              <a:buSzPct val="79999"/>
              <a:buChar char="►"/>
            </a:pPr>
            <a:r>
              <a:rPr lang="pl-PL" sz="1800" noProof="1" smtClean="0"/>
              <a:t>Struttura del finanziamento: equity e debito</a:t>
            </a:r>
            <a:endParaRPr sz="1800" noProof="1" smtClean="0"/>
          </a:p>
          <a:p>
            <a:pPr marL="342900" lvl="0" indent="-342900" algn="l" rtl="0">
              <a:lnSpc>
                <a:spcPct val="100000"/>
              </a:lnSpc>
              <a:spcBef>
                <a:spcPts val="1000"/>
              </a:spcBef>
              <a:spcAft>
                <a:spcPts val="0"/>
              </a:spcAft>
              <a:buSzPct val="80000"/>
              <a:buChar char="►"/>
            </a:pPr>
            <a:r>
              <a:rPr lang="pl-PL" sz="2000" noProof="1" smtClean="0"/>
              <a:t>Aspetti organizzativi e legali </a:t>
            </a:r>
            <a:endParaRPr sz="2000" noProof="1" smtClean="0"/>
          </a:p>
          <a:p>
            <a:pPr marL="742950" lvl="1" indent="-285750" algn="l" rtl="0">
              <a:lnSpc>
                <a:spcPct val="100000"/>
              </a:lnSpc>
              <a:spcBef>
                <a:spcPts val="1000"/>
              </a:spcBef>
              <a:spcAft>
                <a:spcPts val="0"/>
              </a:spcAft>
              <a:buSzPct val="79999"/>
              <a:buChar char="►"/>
            </a:pPr>
            <a:r>
              <a:rPr lang="pl-PL" sz="1800" noProof="1" smtClean="0"/>
              <a:t>Struttura organizzativa e legale dell’azienda </a:t>
            </a:r>
            <a:endParaRPr sz="1800" noProof="1" smtClean="0"/>
          </a:p>
          <a:p>
            <a:pPr marL="742950" lvl="1" indent="-285750" algn="l" rtl="0">
              <a:lnSpc>
                <a:spcPct val="100000"/>
              </a:lnSpc>
              <a:spcBef>
                <a:spcPts val="1000"/>
              </a:spcBef>
              <a:spcAft>
                <a:spcPts val="0"/>
              </a:spcAft>
              <a:buSzPct val="79999"/>
              <a:buChar char="►"/>
            </a:pPr>
            <a:r>
              <a:rPr lang="pl-PL" sz="1800" noProof="1" smtClean="0"/>
              <a:t>Preferenze di liquidazione</a:t>
            </a:r>
            <a:endParaRPr sz="1800" noProof="1" smtClean="0"/>
          </a:p>
          <a:p>
            <a:pPr marL="342900" lvl="0" indent="-342900" algn="l" rtl="0">
              <a:lnSpc>
                <a:spcPct val="100000"/>
              </a:lnSpc>
              <a:spcBef>
                <a:spcPts val="1000"/>
              </a:spcBef>
              <a:spcAft>
                <a:spcPts val="0"/>
              </a:spcAft>
              <a:buSzPct val="80000"/>
              <a:buChar char="►"/>
            </a:pPr>
            <a:r>
              <a:rPr lang="pl-PL" sz="2000" noProof="1" smtClean="0"/>
              <a:t>Chiarificazione delle relazioni reciproche tra soci e investitori </a:t>
            </a:r>
            <a:endParaRPr sz="2000" noProof="1" smtClean="0"/>
          </a:p>
          <a:p>
            <a:pPr marL="742950" lvl="1" indent="-285750" algn="l" rtl="0">
              <a:lnSpc>
                <a:spcPct val="100000"/>
              </a:lnSpc>
              <a:spcBef>
                <a:spcPts val="1000"/>
              </a:spcBef>
              <a:spcAft>
                <a:spcPts val="0"/>
              </a:spcAft>
              <a:buSzPct val="79999"/>
              <a:buChar char="►"/>
            </a:pPr>
            <a:r>
              <a:rPr lang="pl-PL" sz="1800" noProof="1" smtClean="0"/>
              <a:t>Board dei direttori</a:t>
            </a:r>
            <a:endParaRPr sz="1800" noProof="1" smtClean="0"/>
          </a:p>
          <a:p>
            <a:pPr marL="742950" lvl="1" indent="-285750" algn="l" rtl="0">
              <a:lnSpc>
                <a:spcPct val="100000"/>
              </a:lnSpc>
              <a:spcBef>
                <a:spcPts val="1000"/>
              </a:spcBef>
              <a:spcAft>
                <a:spcPts val="0"/>
              </a:spcAft>
              <a:buSzPct val="79999"/>
              <a:buChar char="►"/>
            </a:pPr>
            <a:r>
              <a:rPr lang="pl-PL" sz="1800" noProof="1" smtClean="0"/>
              <a:t>Informazione e diritti del management </a:t>
            </a:r>
            <a:endParaRPr sz="1800" noProof="1" smtClean="0"/>
          </a:p>
          <a:p>
            <a:pPr marL="342900" lvl="0" indent="-342900" algn="l" rtl="0">
              <a:lnSpc>
                <a:spcPct val="100000"/>
              </a:lnSpc>
              <a:spcBef>
                <a:spcPts val="1000"/>
              </a:spcBef>
              <a:spcAft>
                <a:spcPts val="0"/>
              </a:spcAft>
              <a:buSzPct val="80000"/>
              <a:buChar char="►"/>
            </a:pPr>
            <a:r>
              <a:rPr lang="pl-PL" sz="2000" noProof="1" smtClean="0"/>
              <a:t>Parametri finanziari di investimento e modalità per raggiungerli</a:t>
            </a:r>
            <a:endParaRPr sz="2000" noProof="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2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Aree di speciale supervisione </a:t>
            </a:r>
            <a:br>
              <a:rPr lang="pl-PL" noProof="1" smtClean="0"/>
            </a:br>
            <a:r>
              <a:rPr lang="pl-PL" sz="2800" noProof="1" smtClean="0"/>
              <a:t>dal punto di vista dell’investitore</a:t>
            </a:r>
            <a:endParaRPr lang="pl-PL" sz="2800" noProof="1"/>
          </a:p>
        </p:txBody>
      </p:sp>
      <p:sp>
        <p:nvSpPr>
          <p:cNvPr id="408" name="Google Shape;408;p2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SzPts val="1440"/>
              <a:buNone/>
            </a:pPr>
            <a:r>
              <a:rPr lang="pl-PL" noProof="1" smtClean="0"/>
              <a:t>Ogni attività che possa influenzare l’equilibrio di potere nell’azienda finanziata, con particolare riguardo a: </a:t>
            </a:r>
          </a:p>
          <a:p>
            <a:pPr marL="0" lvl="0" indent="0" algn="l" rtl="0">
              <a:lnSpc>
                <a:spcPct val="100000"/>
              </a:lnSpc>
              <a:spcBef>
                <a:spcPts val="0"/>
              </a:spcBef>
              <a:spcAft>
                <a:spcPts val="0"/>
              </a:spcAft>
              <a:buSzPts val="1440"/>
              <a:buNone/>
            </a:pPr>
            <a:endParaRPr lang="pl-PL" noProof="1" smtClean="0"/>
          </a:p>
          <a:p>
            <a:pPr marL="285750" indent="-285750">
              <a:spcBef>
                <a:spcPts val="0"/>
              </a:spcBef>
            </a:pPr>
            <a:r>
              <a:rPr lang="pl-PL" noProof="1" smtClean="0"/>
              <a:t>Cambiamenti nello statuto della stessa </a:t>
            </a:r>
            <a:endParaRPr noProof="1" smtClean="0"/>
          </a:p>
          <a:p>
            <a:pPr marL="342900" lvl="0" indent="-342900" algn="l" rtl="0">
              <a:lnSpc>
                <a:spcPct val="100000"/>
              </a:lnSpc>
              <a:spcBef>
                <a:spcPts val="1000"/>
              </a:spcBef>
              <a:spcAft>
                <a:spcPts val="0"/>
              </a:spcAft>
              <a:buSzPts val="1440"/>
              <a:buChar char="►"/>
            </a:pPr>
            <a:r>
              <a:rPr lang="pl-PL" noProof="1" smtClean="0"/>
              <a:t>Emissione di nuove quote o bond convertibili </a:t>
            </a:r>
            <a:endParaRPr noProof="1" smtClean="0"/>
          </a:p>
          <a:p>
            <a:pPr marL="342900" lvl="0" indent="-342900" algn="l" rtl="0">
              <a:lnSpc>
                <a:spcPct val="100000"/>
              </a:lnSpc>
              <a:spcBef>
                <a:spcPts val="1000"/>
              </a:spcBef>
              <a:spcAft>
                <a:spcPts val="0"/>
              </a:spcAft>
              <a:buSzPts val="1440"/>
              <a:buChar char="►"/>
            </a:pPr>
            <a:r>
              <a:rPr lang="pl-PL" noProof="1" smtClean="0"/>
              <a:t>Vendita/fusione dell’azienda </a:t>
            </a:r>
            <a:endParaRPr noProof="1" smtClean="0"/>
          </a:p>
          <a:p>
            <a:pPr marL="342900" lvl="0" indent="-342900" algn="l" rtl="0">
              <a:lnSpc>
                <a:spcPct val="100000"/>
              </a:lnSpc>
              <a:spcBef>
                <a:spcPts val="1000"/>
              </a:spcBef>
              <a:spcAft>
                <a:spcPts val="0"/>
              </a:spcAft>
              <a:buSzPts val="1440"/>
              <a:buChar char="►"/>
            </a:pPr>
            <a:r>
              <a:rPr lang="pl-PL" noProof="1" smtClean="0"/>
              <a:t>Impegni extra-bilancio </a:t>
            </a:r>
            <a:endParaRPr noProof="1" smtClean="0"/>
          </a:p>
          <a:p>
            <a:pPr marL="342900" lvl="0" indent="-342900" algn="l" rtl="0">
              <a:lnSpc>
                <a:spcPct val="100000"/>
              </a:lnSpc>
              <a:spcBef>
                <a:spcPts val="1000"/>
              </a:spcBef>
              <a:spcAft>
                <a:spcPts val="0"/>
              </a:spcAft>
              <a:buSzPts val="1440"/>
              <a:buChar char="►"/>
            </a:pPr>
            <a:r>
              <a:rPr lang="pl-PL" noProof="1" smtClean="0"/>
              <a:t>Implementazione della strategia e budget operativo annuale </a:t>
            </a:r>
          </a:p>
          <a:p>
            <a:pPr marL="342900" lvl="0" indent="-342900" algn="l" rtl="0">
              <a:lnSpc>
                <a:spcPct val="100000"/>
              </a:lnSpc>
              <a:spcBef>
                <a:spcPts val="1000"/>
              </a:spcBef>
              <a:spcAft>
                <a:spcPts val="0"/>
              </a:spcAft>
              <a:buSzPts val="1440"/>
              <a:buChar char="►"/>
            </a:pPr>
            <a:r>
              <a:rPr lang="pl-PL" noProof="1" smtClean="0"/>
              <a:t>Relazioni mutue con altre subordinate o aziende </a:t>
            </a:r>
          </a:p>
          <a:p>
            <a:pPr marL="342900" lvl="0" indent="-342900" algn="l" rtl="0">
              <a:lnSpc>
                <a:spcPct val="100000"/>
              </a:lnSpc>
              <a:spcBef>
                <a:spcPts val="1000"/>
              </a:spcBef>
              <a:spcAft>
                <a:spcPts val="0"/>
              </a:spcAft>
              <a:buSzPts val="1440"/>
              <a:buChar char="►"/>
            </a:pPr>
            <a:r>
              <a:rPr lang="pl-PL" noProof="1" smtClean="0"/>
              <a:t>Prestiti bancari</a:t>
            </a:r>
            <a:endParaRPr noProof="1" smtClean="0"/>
          </a:p>
          <a:p>
            <a:pPr marL="342900" lvl="0" indent="-251459" algn="l" rtl="0">
              <a:lnSpc>
                <a:spcPct val="100000"/>
              </a:lnSpc>
              <a:spcBef>
                <a:spcPts val="1000"/>
              </a:spcBef>
              <a:spcAft>
                <a:spcPts val="0"/>
              </a:spcAft>
              <a:buSzPts val="144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accent1"/>
              </a:buClr>
              <a:buSzPts val="4000"/>
              <a:buFont typeface="Trebuchet MS"/>
              <a:buNone/>
            </a:pPr>
            <a:r>
              <a:rPr lang="pl-PL" noProof="1" smtClean="0"/>
              <a:t>Gli investitori finanziari come possibili partner</a:t>
            </a:r>
            <a:endParaRPr lang="pl-PL" noProof="1"/>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3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VC investitori</a:t>
            </a:r>
            <a:br>
              <a:rPr lang="pl-PL" noProof="1" smtClean="0"/>
            </a:br>
            <a:r>
              <a:rPr lang="pl-PL" sz="2800" noProof="1" smtClean="0"/>
              <a:t>Attività a valore aggiunto</a:t>
            </a:r>
            <a:endParaRPr lang="pl-PL" noProof="1"/>
          </a:p>
        </p:txBody>
      </p:sp>
      <p:sp>
        <p:nvSpPr>
          <p:cNvPr id="414" name="Google Shape;414;p3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00000"/>
              </a:lnSpc>
              <a:spcBef>
                <a:spcPts val="0"/>
              </a:spcBef>
              <a:spcAft>
                <a:spcPts val="0"/>
              </a:spcAft>
              <a:buSzPct val="79999"/>
              <a:buChar char="►"/>
            </a:pPr>
            <a:r>
              <a:rPr lang="pl-PL" noProof="1" smtClean="0"/>
              <a:t>Investitori hands-on vs hands-off</a:t>
            </a:r>
            <a:endParaRPr noProof="1" smtClean="0"/>
          </a:p>
          <a:p>
            <a:pPr marL="742950" lvl="1" indent="-285750" algn="l" rtl="0">
              <a:lnSpc>
                <a:spcPct val="100000"/>
              </a:lnSpc>
              <a:spcBef>
                <a:spcPts val="1000"/>
              </a:spcBef>
              <a:spcAft>
                <a:spcPts val="0"/>
              </a:spcAft>
              <a:buSzPct val="80000"/>
              <a:buChar char="►"/>
            </a:pPr>
            <a:r>
              <a:rPr lang="pl-PL" noProof="1" smtClean="0"/>
              <a:t>Investitori hands-on: contribuiscono con le loro capacità, esperienze, conoscenze e contatti nel business in cui investono</a:t>
            </a:r>
            <a:endParaRPr noProof="1" smtClean="0"/>
          </a:p>
          <a:p>
            <a:pPr marL="742950" lvl="1" indent="-285750" algn="l" rtl="0">
              <a:lnSpc>
                <a:spcPct val="100000"/>
              </a:lnSpc>
              <a:spcBef>
                <a:spcPts val="1000"/>
              </a:spcBef>
              <a:spcAft>
                <a:spcPts val="0"/>
              </a:spcAft>
              <a:buSzPct val="80000"/>
              <a:buChar char="►"/>
            </a:pPr>
            <a:r>
              <a:rPr lang="pl-PL" noProof="1" smtClean="0"/>
              <a:t>Investitori hands-off: investono principalmente sul lato finanziario</a:t>
            </a:r>
            <a:endParaRPr noProof="1" smtClean="0"/>
          </a:p>
          <a:p>
            <a:pPr marL="342900" lvl="0" indent="-342900" algn="l" rtl="0">
              <a:lnSpc>
                <a:spcPct val="100000"/>
              </a:lnSpc>
              <a:spcBef>
                <a:spcPts val="1000"/>
              </a:spcBef>
              <a:spcAft>
                <a:spcPts val="0"/>
              </a:spcAft>
              <a:buSzPct val="79999"/>
              <a:buChar char="►"/>
            </a:pPr>
            <a:r>
              <a:rPr lang="pl-PL" noProof="1" smtClean="0"/>
              <a:t>Principali aree di supporto</a:t>
            </a:r>
            <a:endParaRPr noProof="1" smtClean="0"/>
          </a:p>
          <a:p>
            <a:pPr marL="742950" lvl="1" indent="-285750" algn="l" rtl="0">
              <a:lnSpc>
                <a:spcPct val="100000"/>
              </a:lnSpc>
              <a:spcBef>
                <a:spcPts val="1000"/>
              </a:spcBef>
              <a:spcAft>
                <a:spcPts val="0"/>
              </a:spcAft>
              <a:buSzPct val="80000"/>
              <a:buChar char="►"/>
            </a:pPr>
            <a:r>
              <a:rPr lang="pl-PL" noProof="1" smtClean="0"/>
              <a:t>Business angels – principalmente investitori hands-on</a:t>
            </a:r>
            <a:endParaRPr noProof="1" smtClean="0"/>
          </a:p>
          <a:p>
            <a:pPr marL="1143000" lvl="2" indent="-228600" algn="l" rtl="0">
              <a:lnSpc>
                <a:spcPct val="100000"/>
              </a:lnSpc>
              <a:spcBef>
                <a:spcPts val="1000"/>
              </a:spcBef>
              <a:spcAft>
                <a:spcPts val="0"/>
              </a:spcAft>
              <a:buSzPct val="80000"/>
              <a:buChar char="►"/>
            </a:pPr>
            <a:r>
              <a:rPr lang="it-IT" noProof="1" smtClean="0"/>
              <a:t>S</a:t>
            </a:r>
            <a:r>
              <a:rPr lang="pl-PL" noProof="1" smtClean="0"/>
              <a:t>upporto attraverso l’esperienza industriale, i contatti di business, le esperienze di sviluppo del business </a:t>
            </a:r>
          </a:p>
          <a:p>
            <a:pPr marL="1143000" lvl="2" indent="-228600" algn="l" rtl="0">
              <a:lnSpc>
                <a:spcPct val="100000"/>
              </a:lnSpc>
              <a:spcBef>
                <a:spcPts val="1000"/>
              </a:spcBef>
              <a:spcAft>
                <a:spcPts val="0"/>
              </a:spcAft>
              <a:buSzPct val="80000"/>
              <a:buChar char="►"/>
            </a:pPr>
            <a:r>
              <a:rPr lang="pl-PL" noProof="1" smtClean="0"/>
              <a:t>Fondi di VC – varie strategie</a:t>
            </a:r>
            <a:endParaRPr noProof="1" smtClean="0"/>
          </a:p>
          <a:p>
            <a:pPr marL="1143000" lvl="2" indent="-228600" algn="l" rtl="0">
              <a:lnSpc>
                <a:spcPct val="100000"/>
              </a:lnSpc>
              <a:spcBef>
                <a:spcPts val="1000"/>
              </a:spcBef>
              <a:spcAft>
                <a:spcPts val="0"/>
              </a:spcAft>
              <a:buSzPct val="80000"/>
              <a:buChar char="►"/>
            </a:pPr>
            <a:r>
              <a:rPr lang="pl-PL" noProof="1" smtClean="0"/>
              <a:t>Consulenza legale</a:t>
            </a:r>
            <a:endParaRPr noProof="1" smtClean="0"/>
          </a:p>
          <a:p>
            <a:pPr marL="1143000" lvl="2" indent="-228600" algn="l" rtl="0">
              <a:lnSpc>
                <a:spcPct val="100000"/>
              </a:lnSpc>
              <a:spcBef>
                <a:spcPts val="1000"/>
              </a:spcBef>
              <a:spcAft>
                <a:spcPts val="0"/>
              </a:spcAft>
              <a:buSzPct val="80000"/>
              <a:buChar char="►"/>
            </a:pPr>
            <a:r>
              <a:rPr lang="pl-PL" noProof="1" smtClean="0"/>
              <a:t>Consulenza contabile</a:t>
            </a:r>
            <a:endParaRPr noProof="1" smtClean="0"/>
          </a:p>
          <a:p>
            <a:pPr marL="1143000" lvl="2" indent="-228600" algn="l" rtl="0">
              <a:lnSpc>
                <a:spcPct val="100000"/>
              </a:lnSpc>
              <a:spcBef>
                <a:spcPts val="1000"/>
              </a:spcBef>
              <a:spcAft>
                <a:spcPts val="0"/>
              </a:spcAft>
              <a:buSzPct val="80000"/>
              <a:buChar char="►"/>
            </a:pPr>
            <a:r>
              <a:rPr lang="pl-PL" noProof="1" smtClean="0"/>
              <a:t>General management</a:t>
            </a:r>
            <a:endParaRPr noProof="1" smtClean="0"/>
          </a:p>
          <a:p>
            <a:pPr marL="742950" lvl="1" indent="-210566" algn="l" rtl="0">
              <a:lnSpc>
                <a:spcPct val="100000"/>
              </a:lnSpc>
              <a:spcBef>
                <a:spcPts val="1000"/>
              </a:spcBef>
              <a:spcAft>
                <a:spcPts val="0"/>
              </a:spcAft>
              <a:buSzPct val="80000"/>
              <a:buNone/>
            </a:pPr>
            <a:endParaRPr noProof="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3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Opzioni di disinvestimento VC</a:t>
            </a:r>
            <a:endParaRPr lang="pl-PL" noProof="1"/>
          </a:p>
        </p:txBody>
      </p:sp>
      <p:sp>
        <p:nvSpPr>
          <p:cNvPr id="420" name="Google Shape;420;p31"/>
          <p:cNvSpPr txBox="1">
            <a:spLocks noGrp="1"/>
          </p:cNvSpPr>
          <p:nvPr>
            <p:ph type="body" idx="1"/>
          </p:nvPr>
        </p:nvSpPr>
        <p:spPr>
          <a:xfrm>
            <a:off x="686478" y="2160589"/>
            <a:ext cx="5390980"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00000"/>
              </a:lnSpc>
              <a:spcBef>
                <a:spcPts val="0"/>
              </a:spcBef>
              <a:spcAft>
                <a:spcPts val="0"/>
              </a:spcAft>
              <a:buSzPct val="79999"/>
              <a:buChar char="►"/>
            </a:pPr>
            <a:r>
              <a:rPr lang="pl-PL" noProof="1" smtClean="0"/>
              <a:t>Vendita</a:t>
            </a:r>
            <a:endParaRPr noProof="1" smtClean="0"/>
          </a:p>
          <a:p>
            <a:pPr marL="742950" lvl="1" indent="-285750" algn="l" rtl="0">
              <a:lnSpc>
                <a:spcPct val="100000"/>
              </a:lnSpc>
              <a:spcBef>
                <a:spcPts val="1000"/>
              </a:spcBef>
              <a:spcAft>
                <a:spcPts val="0"/>
              </a:spcAft>
              <a:buSzPct val="80000"/>
              <a:buChar char="►"/>
            </a:pPr>
            <a:r>
              <a:rPr lang="pl-PL" noProof="1" smtClean="0"/>
              <a:t>Vendita ad altra compagnia – usualmente dello stesso settore </a:t>
            </a:r>
          </a:p>
          <a:p>
            <a:pPr marL="742950" lvl="1" indent="-285750" algn="l" rtl="0">
              <a:lnSpc>
                <a:spcPct val="100000"/>
              </a:lnSpc>
              <a:spcBef>
                <a:spcPts val="1000"/>
              </a:spcBef>
              <a:spcAft>
                <a:spcPts val="0"/>
              </a:spcAft>
              <a:buSzPct val="80000"/>
              <a:buChar char="►"/>
            </a:pPr>
            <a:r>
              <a:rPr lang="pl-PL" noProof="1" smtClean="0"/>
              <a:t>Vendita ad altra società di private equity </a:t>
            </a:r>
            <a:endParaRPr noProof="1" smtClean="0"/>
          </a:p>
          <a:p>
            <a:pPr marL="342900" lvl="0" indent="-342900" algn="l" rtl="0">
              <a:lnSpc>
                <a:spcPct val="100000"/>
              </a:lnSpc>
              <a:spcBef>
                <a:spcPts val="1000"/>
              </a:spcBef>
              <a:spcAft>
                <a:spcPts val="0"/>
              </a:spcAft>
              <a:buSzPct val="79999"/>
              <a:buChar char="►"/>
            </a:pPr>
            <a:r>
              <a:rPr lang="pl-PL" noProof="1" smtClean="0"/>
              <a:t>Offerta pubblica di acquisto (OPA)</a:t>
            </a:r>
            <a:endParaRPr noProof="1" smtClean="0"/>
          </a:p>
          <a:p>
            <a:pPr marL="342900" lvl="0" indent="-342900" algn="l" rtl="0">
              <a:lnSpc>
                <a:spcPct val="100000"/>
              </a:lnSpc>
              <a:spcBef>
                <a:spcPts val="1000"/>
              </a:spcBef>
              <a:spcAft>
                <a:spcPts val="0"/>
              </a:spcAft>
              <a:buSzPct val="79999"/>
              <a:buChar char="►"/>
            </a:pPr>
            <a:r>
              <a:rPr lang="pl-PL" noProof="1" smtClean="0"/>
              <a:t>Vendita ad istituzioni finanziarie</a:t>
            </a:r>
            <a:endParaRPr noProof="1" smtClean="0"/>
          </a:p>
          <a:p>
            <a:pPr marL="342900" lvl="0" indent="-342900" algn="l" rtl="0">
              <a:lnSpc>
                <a:spcPct val="100000"/>
              </a:lnSpc>
              <a:spcBef>
                <a:spcPts val="1000"/>
              </a:spcBef>
              <a:spcAft>
                <a:spcPts val="0"/>
              </a:spcAft>
              <a:buSzPct val="79999"/>
              <a:buChar char="►"/>
            </a:pPr>
            <a:r>
              <a:rPr lang="pl-PL" noProof="1" smtClean="0"/>
              <a:t>Riacquisto da parte del management/proprietario</a:t>
            </a:r>
            <a:endParaRPr noProof="1" smtClean="0"/>
          </a:p>
          <a:p>
            <a:pPr marL="342900" lvl="0" indent="-342900" algn="l" rtl="0">
              <a:lnSpc>
                <a:spcPct val="100000"/>
              </a:lnSpc>
              <a:spcBef>
                <a:spcPts val="1000"/>
              </a:spcBef>
              <a:spcAft>
                <a:spcPts val="0"/>
              </a:spcAft>
              <a:buSzPct val="79999"/>
              <a:buChar char="►"/>
            </a:pPr>
            <a:r>
              <a:rPr lang="pl-PL" noProof="1" smtClean="0"/>
              <a:t>Restituzione delle quote</a:t>
            </a:r>
            <a:endParaRPr noProof="1" smtClean="0"/>
          </a:p>
          <a:p>
            <a:pPr marL="342900" lvl="0" indent="-342900" algn="l" rtl="0">
              <a:lnSpc>
                <a:spcPct val="100000"/>
              </a:lnSpc>
              <a:spcBef>
                <a:spcPts val="1000"/>
              </a:spcBef>
              <a:spcAft>
                <a:spcPts val="0"/>
              </a:spcAft>
              <a:buSzPct val="79999"/>
              <a:buChar char="►"/>
            </a:pPr>
            <a:r>
              <a:rPr lang="pl-PL" noProof="1" smtClean="0"/>
              <a:t>Cancellazione</a:t>
            </a:r>
            <a:endParaRPr noProof="1" smtClean="0"/>
          </a:p>
          <a:p>
            <a:pPr marL="742950" lvl="1" indent="-285750" algn="l" rtl="0">
              <a:lnSpc>
                <a:spcPct val="100000"/>
              </a:lnSpc>
              <a:spcBef>
                <a:spcPts val="1000"/>
              </a:spcBef>
              <a:spcAft>
                <a:spcPts val="0"/>
              </a:spcAft>
              <a:buSzPct val="80000"/>
              <a:buChar char="►"/>
            </a:pPr>
            <a:r>
              <a:rPr lang="pl-PL" noProof="1" smtClean="0"/>
              <a:t>Di solito in caso di fallimento</a:t>
            </a:r>
            <a:endParaRPr noProof="1" smtClean="0"/>
          </a:p>
          <a:p>
            <a:pPr marL="342900" lvl="0" indent="-258318" algn="l" rtl="0">
              <a:lnSpc>
                <a:spcPct val="100000"/>
              </a:lnSpc>
              <a:spcBef>
                <a:spcPts val="1000"/>
              </a:spcBef>
              <a:spcAft>
                <a:spcPts val="0"/>
              </a:spcAft>
              <a:buSzPct val="79999"/>
              <a:buNone/>
            </a:pPr>
            <a:endParaRPr dirty="0"/>
          </a:p>
        </p:txBody>
      </p:sp>
      <p:sp>
        <p:nvSpPr>
          <p:cNvPr id="421" name="Google Shape;421;p31"/>
          <p:cNvSpPr txBox="1"/>
          <p:nvPr/>
        </p:nvSpPr>
        <p:spPr>
          <a:xfrm>
            <a:off x="7141465" y="6041362"/>
            <a:ext cx="444692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pl-PL" sz="1100" noProof="1" smtClean="0">
                <a:solidFill>
                  <a:schemeClr val="dk1"/>
                </a:solidFill>
              </a:rPr>
              <a:t>Fonte</a:t>
            </a:r>
            <a:r>
              <a:rPr lang="pl-PL" sz="1100" b="0" i="0" u="none" strike="noStrike" cap="none" noProof="1" smtClean="0">
                <a:solidFill>
                  <a:schemeClr val="dk1"/>
                </a:solidFill>
                <a:sym typeface="Arial"/>
              </a:rPr>
              <a:t>: Central and Eastern Europe Statistics, Invest Europe, 2019</a:t>
            </a:r>
            <a:endParaRPr lang="pl-PL" sz="1100" b="0" i="0" u="none" strike="noStrike" cap="none" noProof="1">
              <a:solidFill>
                <a:schemeClr val="dk1"/>
              </a:solidFill>
              <a:sym typeface="Arial"/>
            </a:endParaRPr>
          </a:p>
        </p:txBody>
      </p:sp>
      <p:pic>
        <p:nvPicPr>
          <p:cNvPr id="422" name="Google Shape;422;p31"/>
          <p:cNvPicPr preferRelativeResize="0"/>
          <p:nvPr/>
        </p:nvPicPr>
        <p:blipFill rotWithShape="1">
          <a:blip r:embed="rId3">
            <a:alphaModFix/>
          </a:blip>
          <a:srcRect/>
          <a:stretch/>
        </p:blipFill>
        <p:spPr>
          <a:xfrm>
            <a:off x="6372232" y="1569946"/>
            <a:ext cx="5510931" cy="4471416"/>
          </a:xfrm>
          <a:prstGeom prst="rect">
            <a:avLst/>
          </a:prstGeom>
          <a:noFill/>
          <a:ln>
            <a:noFill/>
          </a:ln>
        </p:spPr>
      </p:pic>
      <p:sp>
        <p:nvSpPr>
          <p:cNvPr id="423" name="Google Shape;423;p31"/>
          <p:cNvSpPr txBox="1"/>
          <p:nvPr/>
        </p:nvSpPr>
        <p:spPr>
          <a:xfrm>
            <a:off x="6372232" y="1298176"/>
            <a:ext cx="4446924"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pl-PL" sz="1400" b="0" i="0" u="none" strike="noStrike" cap="none" noProof="1" smtClean="0">
                <a:solidFill>
                  <a:schemeClr val="dk1"/>
                </a:solidFill>
                <a:latin typeface="Arial"/>
                <a:ea typeface="Arial"/>
                <a:cs typeface="Arial"/>
                <a:sym typeface="Arial"/>
              </a:rPr>
              <a:t>Disinvestimento in Europa Centrale e Orientale</a:t>
            </a:r>
            <a:endParaRPr lang="pl-PL" sz="1400" b="0" i="0" u="none" strike="noStrike" cap="none" noProof="1">
              <a:solidFill>
                <a:schemeClr val="dk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gd0874396ff_0_10"/>
          <p:cNvSpPr txBox="1">
            <a:spLocks noGrp="1"/>
          </p:cNvSpPr>
          <p:nvPr>
            <p:ph type="subTitle" idx="1"/>
          </p:nvPr>
        </p:nvSpPr>
        <p:spPr>
          <a:xfrm>
            <a:off x="1349124" y="4192148"/>
            <a:ext cx="7767000" cy="1968000"/>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100000"/>
              </a:lnSpc>
              <a:spcBef>
                <a:spcPts val="1000"/>
              </a:spcBef>
              <a:spcAft>
                <a:spcPts val="0"/>
              </a:spcAft>
              <a:buSzPts val="1557"/>
              <a:buNone/>
            </a:pPr>
            <a:r>
              <a:rPr lang="pl-PL" dirty="0" smtClean="0"/>
              <a:t>III TCCP</a:t>
            </a:r>
            <a:endParaRPr dirty="0"/>
          </a:p>
          <a:p>
            <a:pPr marL="0" lvl="0" indent="0" algn="ctr" rtl="0">
              <a:lnSpc>
                <a:spcPct val="100000"/>
              </a:lnSpc>
              <a:spcBef>
                <a:spcPts val="1000"/>
              </a:spcBef>
              <a:spcAft>
                <a:spcPts val="0"/>
              </a:spcAft>
              <a:buSzPts val="1557"/>
              <a:buNone/>
            </a:pPr>
            <a:r>
              <a:rPr lang="pl-PL" dirty="0" err="1"/>
              <a:t>Lodz</a:t>
            </a:r>
            <a:r>
              <a:rPr lang="pl-PL" dirty="0"/>
              <a:t>, </a:t>
            </a:r>
            <a:r>
              <a:rPr lang="pl-PL" dirty="0" smtClean="0"/>
              <a:t>Polonia </a:t>
            </a:r>
            <a:r>
              <a:rPr lang="pl-PL" dirty="0"/>
              <a:t>(online)</a:t>
            </a:r>
            <a:endParaRPr dirty="0"/>
          </a:p>
          <a:p>
            <a:pPr marL="0" lvl="0" indent="0" algn="ctr" rtl="0">
              <a:lnSpc>
                <a:spcPct val="100000"/>
              </a:lnSpc>
              <a:spcBef>
                <a:spcPts val="1000"/>
              </a:spcBef>
              <a:spcAft>
                <a:spcPts val="0"/>
              </a:spcAft>
              <a:buSzPts val="1557"/>
              <a:buNone/>
            </a:pPr>
            <a:endParaRPr dirty="0"/>
          </a:p>
          <a:p>
            <a:pPr marL="0" lvl="0" indent="0" algn="ctr" rtl="0">
              <a:lnSpc>
                <a:spcPct val="100000"/>
              </a:lnSpc>
              <a:spcBef>
                <a:spcPts val="1000"/>
              </a:spcBef>
              <a:spcAft>
                <a:spcPts val="0"/>
              </a:spcAft>
              <a:buSzPts val="1557"/>
              <a:buNone/>
            </a:pPr>
            <a:r>
              <a:rPr lang="pl-PL" dirty="0"/>
              <a:t>Paweł Głodek </a:t>
            </a:r>
            <a:r>
              <a:rPr lang="pl-PL" dirty="0" err="1"/>
              <a:t>PhD</a:t>
            </a:r>
            <a:r>
              <a:rPr lang="pl-PL" dirty="0"/>
              <a:t> </a:t>
            </a:r>
            <a:r>
              <a:rPr lang="pl-PL" dirty="0" err="1"/>
              <a:t>DSc</a:t>
            </a:r>
            <a:endParaRPr dirty="0"/>
          </a:p>
          <a:p>
            <a:pPr marL="0" lvl="0" indent="0" algn="ctr" rtl="0">
              <a:lnSpc>
                <a:spcPct val="100000"/>
              </a:lnSpc>
              <a:spcBef>
                <a:spcPts val="1000"/>
              </a:spcBef>
              <a:spcAft>
                <a:spcPts val="0"/>
              </a:spcAft>
              <a:buSzPts val="1557"/>
              <a:buNone/>
            </a:pPr>
            <a:r>
              <a:rPr lang="pl-PL" dirty="0" err="1" smtClean="0"/>
              <a:t>Faculà</a:t>
            </a:r>
            <a:r>
              <a:rPr lang="pl-PL" dirty="0" smtClean="0"/>
              <a:t> di </a:t>
            </a:r>
            <a:r>
              <a:rPr lang="pl-PL" dirty="0"/>
              <a:t>Management, </a:t>
            </a:r>
            <a:r>
              <a:rPr lang="pl-PL" dirty="0" err="1" smtClean="0"/>
              <a:t>Università</a:t>
            </a:r>
            <a:r>
              <a:rPr lang="pl-PL" smtClean="0"/>
              <a:t> di </a:t>
            </a:r>
            <a:r>
              <a:rPr lang="pl-PL" dirty="0" err="1"/>
              <a:t>Lodz</a:t>
            </a:r>
            <a:endParaRPr dirty="0"/>
          </a:p>
        </p:txBody>
      </p:sp>
      <p:sp>
        <p:nvSpPr>
          <p:cNvPr id="429" name="Google Shape;429;gd0874396ff_0_10"/>
          <p:cNvSpPr txBox="1"/>
          <p:nvPr/>
        </p:nvSpPr>
        <p:spPr>
          <a:xfrm>
            <a:off x="664824" y="2190159"/>
            <a:ext cx="9135600" cy="2238600"/>
          </a:xfrm>
          <a:prstGeom prst="rect">
            <a:avLst/>
          </a:prstGeom>
          <a:noFill/>
          <a:ln>
            <a:noFill/>
          </a:ln>
        </p:spPr>
        <p:txBody>
          <a:bodyPr spcFirstLastPara="1" wrap="square" lIns="91425" tIns="45700" rIns="91425" bIns="45700" anchor="b" anchorCtr="0">
            <a:normAutofit fontScale="70000" lnSpcReduction="20000"/>
          </a:bodyPr>
          <a:lstStyle/>
          <a:p>
            <a:pPr algn="ctr">
              <a:buClr>
                <a:schemeClr val="accent1"/>
              </a:buClr>
              <a:buSzPct val="100000"/>
            </a:pPr>
            <a:r>
              <a:rPr lang="pl-PL" sz="8000" noProof="1">
                <a:solidFill>
                  <a:schemeClr val="accent1"/>
                </a:solidFill>
                <a:latin typeface="Trebuchet MS"/>
                <a:ea typeface="Trebuchet MS"/>
                <a:cs typeface="Trebuchet MS"/>
                <a:sym typeface="Trebuchet MS"/>
              </a:rPr>
              <a:t>Connettere investitori, </a:t>
            </a:r>
            <a:br>
              <a:rPr lang="pl-PL" sz="8000" noProof="1">
                <a:solidFill>
                  <a:schemeClr val="accent1"/>
                </a:solidFill>
                <a:latin typeface="Trebuchet MS"/>
                <a:ea typeface="Trebuchet MS"/>
                <a:cs typeface="Trebuchet MS"/>
                <a:sym typeface="Trebuchet MS"/>
              </a:rPr>
            </a:br>
            <a:r>
              <a:rPr lang="pl-PL" sz="8000" noProof="1">
                <a:solidFill>
                  <a:schemeClr val="accent1"/>
                </a:solidFill>
                <a:latin typeface="Trebuchet MS"/>
                <a:ea typeface="Trebuchet MS"/>
                <a:cs typeface="Trebuchet MS"/>
                <a:sym typeface="Trebuchet MS"/>
              </a:rPr>
              <a:t>Business Angels e startup digitali e responsabili</a:t>
            </a:r>
            <a:endParaRPr lang="pl-PL" sz="8800" b="1" noProof="1">
              <a:solidFill>
                <a:schemeClr val="accent1"/>
              </a:solidFill>
              <a:latin typeface="Trebuchet MS"/>
              <a:ea typeface="Trebuchet MS"/>
              <a:cs typeface="Trebuchet MS"/>
              <a:sym typeface="Trebuchet MS"/>
            </a:endParaRPr>
          </a:p>
          <a:p>
            <a:pPr marL="0" marR="0" lvl="0" indent="0" algn="ctr" rtl="0">
              <a:lnSpc>
                <a:spcPct val="100000"/>
              </a:lnSpc>
              <a:spcBef>
                <a:spcPts val="0"/>
              </a:spcBef>
              <a:spcAft>
                <a:spcPts val="0"/>
              </a:spcAft>
              <a:buClr>
                <a:schemeClr val="accent1"/>
              </a:buClr>
              <a:buSzPct val="100000"/>
              <a:buFont typeface="Trebuchet MS"/>
              <a:buNone/>
            </a:pPr>
            <a:endParaRPr sz="8000" b="1" i="0" u="none" strike="noStrike" cap="none" dirty="0">
              <a:solidFill>
                <a:schemeClr val="accent1"/>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Startup digitali e responsabili  </a:t>
            </a:r>
            <a:br>
              <a:rPr lang="pl-PL" noProof="1" smtClean="0"/>
            </a:br>
            <a:r>
              <a:rPr lang="pl-PL" sz="2800" noProof="1" smtClean="0"/>
              <a:t>Gli investitori finanziari come possibili partner</a:t>
            </a:r>
            <a:endParaRPr lang="pl-PL" noProof="1"/>
          </a:p>
        </p:txBody>
      </p:sp>
      <p:pic>
        <p:nvPicPr>
          <p:cNvPr id="179" name="Google Shape;179;p4"/>
          <p:cNvPicPr preferRelativeResize="0">
            <a:picLocks noGrp="1"/>
          </p:cNvPicPr>
          <p:nvPr>
            <p:ph type="body" idx="1"/>
          </p:nvPr>
        </p:nvPicPr>
        <p:blipFill rotWithShape="1">
          <a:blip r:embed="rId3">
            <a:alphaModFix/>
          </a:blip>
          <a:srcRect/>
          <a:stretch/>
        </p:blipFill>
        <p:spPr>
          <a:xfrm>
            <a:off x="3857644" y="2929557"/>
            <a:ext cx="3048425" cy="1400370"/>
          </a:xfrm>
          <a:prstGeom prst="rect">
            <a:avLst/>
          </a:prstGeom>
          <a:noFill/>
          <a:ln>
            <a:noFill/>
          </a:ln>
        </p:spPr>
      </p:pic>
      <p:sp>
        <p:nvSpPr>
          <p:cNvPr id="180" name="Google Shape;180;p4"/>
          <p:cNvSpPr/>
          <p:nvPr/>
        </p:nvSpPr>
        <p:spPr>
          <a:xfrm>
            <a:off x="677334" y="1930399"/>
            <a:ext cx="3080849" cy="3742813"/>
          </a:xfrm>
          <a:prstGeom prst="roundRect">
            <a:avLst>
              <a:gd name="adj" fmla="val 16667"/>
            </a:avLst>
          </a:prstGeom>
          <a:solidFill>
            <a:schemeClr val="accent1"/>
          </a:solidFill>
          <a:ln w="19050" cap="rnd" cmpd="sng">
            <a:solidFill>
              <a:srgbClr val="364A7D"/>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pl-PL" sz="1800" b="0" i="0" u="none" strike="noStrike" cap="none" noProof="1" smtClean="0">
                <a:solidFill>
                  <a:schemeClr val="lt1"/>
                </a:solidFill>
                <a:latin typeface="Trebuchet MS"/>
                <a:ea typeface="Trebuchet MS"/>
                <a:cs typeface="Trebuchet MS"/>
                <a:sym typeface="Trebuchet MS"/>
              </a:rPr>
              <a:t>Startup digitali e responsabili</a:t>
            </a:r>
            <a:endParaRPr sz="1800" b="0" i="0" u="none" strike="noStrike" cap="none" noProof="1" smtClean="0">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800"/>
              <a:buFont typeface="Arial"/>
              <a:buNone/>
            </a:pPr>
            <a:r>
              <a:rPr lang="pl-PL" sz="1800" noProof="1" smtClean="0">
                <a:solidFill>
                  <a:schemeClr val="lt1"/>
                </a:solidFill>
                <a:latin typeface="Trebuchet MS"/>
                <a:ea typeface="Trebuchet MS"/>
                <a:cs typeface="Trebuchet MS"/>
                <a:sym typeface="Trebuchet MS"/>
              </a:rPr>
              <a:t>Vengono con</a:t>
            </a:r>
            <a:r>
              <a:rPr lang="pl-PL" sz="1800" b="0" i="0" u="none" strike="noStrike" cap="none" noProof="1" smtClean="0">
                <a:solidFill>
                  <a:schemeClr val="lt1"/>
                </a:solidFill>
                <a:latin typeface="Trebuchet MS"/>
                <a:ea typeface="Trebuchet MS"/>
                <a:cs typeface="Trebuchet MS"/>
                <a:sym typeface="Trebuchet MS"/>
              </a:rPr>
              <a:t>:</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lt1"/>
              </a:buClr>
              <a:buSzPts val="1800"/>
              <a:buFont typeface="Trebuchet MS"/>
              <a:buChar char="-"/>
            </a:pPr>
            <a:r>
              <a:rPr lang="pl-PL" sz="1800" b="0" i="0" u="none" strike="noStrike" cap="none" noProof="1" smtClean="0">
                <a:solidFill>
                  <a:schemeClr val="lt1"/>
                </a:solidFill>
                <a:latin typeface="Trebuchet MS"/>
                <a:ea typeface="Trebuchet MS"/>
                <a:cs typeface="Trebuchet MS"/>
                <a:sym typeface="Trebuchet MS"/>
              </a:rPr>
              <a:t>Idee fresche </a:t>
            </a:r>
            <a:endParaRPr sz="1800" b="0" i="0" u="none" strike="noStrike" cap="none" noProof="1" smtClean="0">
              <a:solidFill>
                <a:schemeClr val="lt1"/>
              </a:solidFill>
              <a:latin typeface="Trebuchet MS"/>
              <a:ea typeface="Trebuchet MS"/>
              <a:cs typeface="Trebuchet MS"/>
              <a:sym typeface="Trebuchet MS"/>
            </a:endParaRPr>
          </a:p>
          <a:p>
            <a:pPr marL="285750" marR="0" lvl="0" indent="-285750" algn="l" rtl="0">
              <a:lnSpc>
                <a:spcPct val="100000"/>
              </a:lnSpc>
              <a:spcBef>
                <a:spcPts val="0"/>
              </a:spcBef>
              <a:spcAft>
                <a:spcPts val="0"/>
              </a:spcAft>
              <a:buClr>
                <a:schemeClr val="lt1"/>
              </a:buClr>
              <a:buSzPts val="1800"/>
              <a:buFont typeface="Trebuchet MS"/>
              <a:buChar char="-"/>
            </a:pPr>
            <a:r>
              <a:rPr lang="pl-PL" sz="1800" noProof="1" smtClean="0">
                <a:solidFill>
                  <a:schemeClr val="lt1"/>
                </a:solidFill>
                <a:latin typeface="Trebuchet MS"/>
                <a:ea typeface="Trebuchet MS"/>
                <a:cs typeface="Trebuchet MS"/>
                <a:sym typeface="Trebuchet MS"/>
              </a:rPr>
              <a:t>T</a:t>
            </a:r>
            <a:r>
              <a:rPr lang="pl-PL" sz="1800" b="0" i="0" u="none" strike="noStrike" cap="none" noProof="1" smtClean="0">
                <a:solidFill>
                  <a:schemeClr val="lt1"/>
                </a:solidFill>
                <a:latin typeface="Trebuchet MS"/>
                <a:ea typeface="Trebuchet MS"/>
                <a:cs typeface="Trebuchet MS"/>
                <a:sym typeface="Trebuchet MS"/>
              </a:rPr>
              <a:t>ecnologie</a:t>
            </a:r>
            <a:endParaRPr sz="1800" b="0" i="0" u="none" strike="noStrike" cap="none" noProof="1" smtClean="0">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800"/>
              <a:buFont typeface="Arial"/>
              <a:buNone/>
            </a:pPr>
            <a:r>
              <a:rPr lang="pl-PL" sz="1800" noProof="1" smtClean="0">
                <a:solidFill>
                  <a:schemeClr val="lt1"/>
                </a:solidFill>
                <a:latin typeface="Trebuchet MS"/>
                <a:ea typeface="Trebuchet MS"/>
                <a:cs typeface="Trebuchet MS"/>
                <a:sym typeface="Trebuchet MS"/>
              </a:rPr>
              <a:t>Hanno bisogno di</a:t>
            </a:r>
            <a:r>
              <a:rPr lang="pl-PL" sz="1800" b="0" i="0" u="none" strike="noStrike" cap="none" noProof="1" smtClean="0">
                <a:solidFill>
                  <a:schemeClr val="lt1"/>
                </a:solidFill>
                <a:latin typeface="Trebuchet MS"/>
                <a:ea typeface="Trebuchet MS"/>
                <a:cs typeface="Trebuchet MS"/>
                <a:sym typeface="Trebuchet MS"/>
              </a:rPr>
              <a:t>:</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lt1"/>
              </a:buClr>
              <a:buSzPts val="1800"/>
              <a:buFont typeface="Trebuchet MS"/>
              <a:buChar char="-"/>
            </a:pPr>
            <a:r>
              <a:rPr lang="it-IT" sz="1800" b="0" i="0" u="none" strike="noStrike" cap="none" noProof="1" smtClean="0">
                <a:solidFill>
                  <a:schemeClr val="lt1"/>
                </a:solidFill>
                <a:latin typeface="Trebuchet MS"/>
                <a:ea typeface="Trebuchet MS"/>
                <a:cs typeface="Trebuchet MS"/>
                <a:sym typeface="Trebuchet MS"/>
              </a:rPr>
              <a:t>D</a:t>
            </a:r>
            <a:r>
              <a:rPr lang="pl-PL" sz="1800" b="0" i="0" u="none" strike="noStrike" cap="none" noProof="1" smtClean="0">
                <a:solidFill>
                  <a:schemeClr val="lt1"/>
                </a:solidFill>
                <a:latin typeface="Trebuchet MS"/>
                <a:ea typeface="Trebuchet MS"/>
                <a:cs typeface="Trebuchet MS"/>
                <a:sym typeface="Trebuchet MS"/>
              </a:rPr>
              <a:t>enaro per sviluppare l’azienda e i prodotti</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lt1"/>
              </a:buClr>
              <a:buSzPts val="1800"/>
              <a:buFont typeface="Trebuchet MS"/>
              <a:buChar char="-"/>
            </a:pPr>
            <a:r>
              <a:rPr lang="it-IT" sz="1800" noProof="1" smtClean="0">
                <a:solidFill>
                  <a:schemeClr val="lt1"/>
                </a:solidFill>
                <a:latin typeface="Trebuchet MS"/>
                <a:ea typeface="Trebuchet MS"/>
                <a:cs typeface="Trebuchet MS"/>
                <a:sym typeface="Trebuchet MS"/>
              </a:rPr>
              <a:t>E</a:t>
            </a:r>
            <a:r>
              <a:rPr lang="pl-PL" sz="1800" noProof="1" smtClean="0">
                <a:solidFill>
                  <a:schemeClr val="lt1"/>
                </a:solidFill>
                <a:latin typeface="Trebuchet MS"/>
                <a:ea typeface="Trebuchet MS"/>
                <a:cs typeface="Trebuchet MS"/>
                <a:sym typeface="Trebuchet MS"/>
              </a:rPr>
              <a:t>sperti di sviluppo del business</a:t>
            </a:r>
            <a:endParaRPr sz="1800" b="0" i="0" u="none" strike="noStrike" cap="none" noProof="1">
              <a:solidFill>
                <a:schemeClr val="lt1"/>
              </a:solidFill>
              <a:latin typeface="Trebuchet MS"/>
              <a:ea typeface="Trebuchet MS"/>
              <a:cs typeface="Trebuchet MS"/>
              <a:sym typeface="Trebuchet MS"/>
            </a:endParaRPr>
          </a:p>
        </p:txBody>
      </p:sp>
      <p:sp>
        <p:nvSpPr>
          <p:cNvPr id="181" name="Google Shape;181;p4"/>
          <p:cNvSpPr/>
          <p:nvPr/>
        </p:nvSpPr>
        <p:spPr>
          <a:xfrm>
            <a:off x="6906069" y="1930399"/>
            <a:ext cx="3216339" cy="3929627"/>
          </a:xfrm>
          <a:prstGeom prst="roundRect">
            <a:avLst>
              <a:gd name="adj" fmla="val 16667"/>
            </a:avLst>
          </a:prstGeom>
          <a:solidFill>
            <a:schemeClr val="accent1"/>
          </a:solidFill>
          <a:ln w="19050" cap="rnd" cmpd="sng">
            <a:solidFill>
              <a:srgbClr val="364A7D"/>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pl-PL" sz="1800" b="0" i="0" u="none" strike="noStrike" cap="none" noProof="1" smtClean="0">
                <a:solidFill>
                  <a:schemeClr val="lt1"/>
                </a:solidFill>
                <a:latin typeface="Trebuchet MS"/>
                <a:ea typeface="Trebuchet MS"/>
                <a:cs typeface="Trebuchet MS"/>
                <a:sym typeface="Trebuchet MS"/>
              </a:rPr>
              <a:t>Investitori</a:t>
            </a:r>
            <a:endParaRPr sz="1800" b="0" i="0" u="none" strike="noStrike" cap="none" noProof="1" smtClean="0">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noProof="1" smtClean="0">
              <a:solidFill>
                <a:schemeClr val="lt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800"/>
              <a:buFont typeface="Arial"/>
              <a:buNone/>
            </a:pPr>
            <a:r>
              <a:rPr lang="pl-PL" sz="1800" noProof="1" smtClean="0">
                <a:solidFill>
                  <a:schemeClr val="lt1"/>
                </a:solidFill>
                <a:latin typeface="Trebuchet MS"/>
                <a:ea typeface="Trebuchet MS"/>
                <a:cs typeface="Trebuchet MS"/>
                <a:sym typeface="Trebuchet MS"/>
              </a:rPr>
              <a:t>Vengono con</a:t>
            </a:r>
            <a:r>
              <a:rPr lang="pl-PL" sz="1800" b="0" i="0" u="none" strike="noStrike" cap="none" noProof="1" smtClean="0">
                <a:solidFill>
                  <a:schemeClr val="lt1"/>
                </a:solidFill>
                <a:latin typeface="Trebuchet MS"/>
                <a:ea typeface="Trebuchet MS"/>
                <a:cs typeface="Trebuchet MS"/>
                <a:sym typeface="Trebuchet MS"/>
              </a:rPr>
              <a:t>:</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lt1"/>
              </a:buClr>
              <a:buSzPts val="1800"/>
              <a:buFont typeface="Trebuchet MS"/>
              <a:buChar char="-"/>
            </a:pPr>
            <a:r>
              <a:rPr lang="pl-PL" sz="1800" noProof="1" smtClean="0">
                <a:solidFill>
                  <a:schemeClr val="lt1"/>
                </a:solidFill>
                <a:latin typeface="Trebuchet MS"/>
                <a:ea typeface="Trebuchet MS"/>
                <a:cs typeface="Trebuchet MS"/>
                <a:sym typeface="Trebuchet MS"/>
              </a:rPr>
              <a:t>Denaro</a:t>
            </a:r>
            <a:endParaRPr sz="1800" b="0" i="0" u="none" strike="noStrike" cap="none" noProof="1" smtClean="0">
              <a:solidFill>
                <a:schemeClr val="lt1"/>
              </a:solidFill>
              <a:latin typeface="Trebuchet MS"/>
              <a:ea typeface="Trebuchet MS"/>
              <a:cs typeface="Trebuchet MS"/>
              <a:sym typeface="Trebuchet MS"/>
            </a:endParaRPr>
          </a:p>
          <a:p>
            <a:pPr marL="285750" marR="0" lvl="0" indent="-285750" algn="l" rtl="0">
              <a:lnSpc>
                <a:spcPct val="100000"/>
              </a:lnSpc>
              <a:spcBef>
                <a:spcPts val="0"/>
              </a:spcBef>
              <a:spcAft>
                <a:spcPts val="0"/>
              </a:spcAft>
              <a:buClr>
                <a:schemeClr val="lt1"/>
              </a:buClr>
              <a:buSzPts val="1800"/>
              <a:buFont typeface="Trebuchet MS"/>
              <a:buChar char="-"/>
            </a:pPr>
            <a:r>
              <a:rPr lang="it-IT" sz="1800" b="0" i="0" u="none" strike="noStrike" cap="none" noProof="1" smtClean="0">
                <a:solidFill>
                  <a:schemeClr val="lt1"/>
                </a:solidFill>
                <a:latin typeface="Trebuchet MS"/>
                <a:ea typeface="Trebuchet MS"/>
                <a:cs typeface="Trebuchet MS"/>
                <a:sym typeface="Trebuchet MS"/>
              </a:rPr>
              <a:t>E</a:t>
            </a:r>
            <a:r>
              <a:rPr lang="pl-PL" sz="1800" b="0" i="0" u="none" strike="noStrike" cap="none" noProof="1" smtClean="0">
                <a:solidFill>
                  <a:schemeClr val="lt1"/>
                </a:solidFill>
                <a:latin typeface="Trebuchet MS"/>
                <a:ea typeface="Trebuchet MS"/>
                <a:cs typeface="Trebuchet MS"/>
                <a:sym typeface="Trebuchet MS"/>
              </a:rPr>
              <a:t>sperienze di settore/conoscenza manageriale </a:t>
            </a:r>
          </a:p>
          <a:p>
            <a:pPr marR="0" lvl="0" algn="l" rtl="0">
              <a:lnSpc>
                <a:spcPct val="100000"/>
              </a:lnSpc>
              <a:spcBef>
                <a:spcPts val="0"/>
              </a:spcBef>
              <a:spcAft>
                <a:spcPts val="0"/>
              </a:spcAft>
              <a:buClr>
                <a:schemeClr val="lt1"/>
              </a:buClr>
              <a:buSzPts val="1800"/>
            </a:pPr>
            <a:r>
              <a:rPr lang="pl-PL" sz="1800" noProof="1" smtClean="0">
                <a:solidFill>
                  <a:schemeClr val="lt1"/>
                </a:solidFill>
                <a:latin typeface="Trebuchet MS"/>
                <a:ea typeface="Trebuchet MS"/>
                <a:cs typeface="Trebuchet MS"/>
                <a:sym typeface="Trebuchet MS"/>
              </a:rPr>
              <a:t>Hanno bisogno di</a:t>
            </a:r>
            <a:r>
              <a:rPr lang="pl-PL" sz="1800" b="0" i="0" u="none" strike="noStrike" cap="none" noProof="1" smtClean="0">
                <a:solidFill>
                  <a:schemeClr val="lt1"/>
                </a:solidFill>
                <a:latin typeface="Trebuchet MS"/>
                <a:ea typeface="Trebuchet MS"/>
                <a:cs typeface="Trebuchet MS"/>
                <a:sym typeface="Trebuchet MS"/>
              </a:rPr>
              <a:t>:</a:t>
            </a:r>
            <a:endParaRPr sz="1400" b="0" i="0" u="none" strike="noStrike" cap="none" noProof="1" smtClean="0">
              <a:solidFill>
                <a:srgbClr val="000000"/>
              </a:solidFill>
              <a:sym typeface="Arial"/>
            </a:endParaRPr>
          </a:p>
          <a:p>
            <a:pPr marL="285750" marR="0" lvl="0" indent="-285750" algn="l" rtl="0">
              <a:lnSpc>
                <a:spcPct val="100000"/>
              </a:lnSpc>
              <a:spcBef>
                <a:spcPts val="0"/>
              </a:spcBef>
              <a:spcAft>
                <a:spcPts val="0"/>
              </a:spcAft>
              <a:buClr>
                <a:schemeClr val="lt1"/>
              </a:buClr>
              <a:buSzPts val="1800"/>
              <a:buFont typeface="Trebuchet MS"/>
              <a:buChar char="-"/>
            </a:pPr>
            <a:r>
              <a:rPr lang="pl-PL" sz="1800" b="0" i="0" u="none" strike="noStrike" cap="none" noProof="1" smtClean="0">
                <a:solidFill>
                  <a:schemeClr val="lt1"/>
                </a:solidFill>
                <a:latin typeface="Trebuchet MS"/>
                <a:ea typeface="Trebuchet MS"/>
                <a:cs typeface="Trebuchet MS"/>
                <a:sym typeface="Trebuchet MS"/>
              </a:rPr>
              <a:t>Idee fresche </a:t>
            </a:r>
          </a:p>
          <a:p>
            <a:pPr marL="285750" marR="0" lvl="0" indent="-285750" algn="l" rtl="0">
              <a:lnSpc>
                <a:spcPct val="100000"/>
              </a:lnSpc>
              <a:spcBef>
                <a:spcPts val="0"/>
              </a:spcBef>
              <a:spcAft>
                <a:spcPts val="0"/>
              </a:spcAft>
              <a:buClr>
                <a:schemeClr val="lt1"/>
              </a:buClr>
              <a:buSzPts val="1800"/>
              <a:buFont typeface="Trebuchet MS"/>
              <a:buChar char="-"/>
            </a:pPr>
            <a:r>
              <a:rPr lang="pl-PL" sz="1800" noProof="1" smtClean="0">
                <a:solidFill>
                  <a:schemeClr val="lt1"/>
                </a:solidFill>
                <a:latin typeface="Trebuchet MS"/>
                <a:ea typeface="Trebuchet MS"/>
                <a:cs typeface="Trebuchet MS"/>
                <a:sym typeface="Trebuchet MS"/>
              </a:rPr>
              <a:t>Proposte di business con potenziale di sviluppo</a:t>
            </a:r>
            <a:endParaRPr sz="1800" b="0" i="0" u="none" strike="noStrike" cap="none" noProof="1" smtClean="0">
              <a:solidFill>
                <a:schemeClr val="lt1"/>
              </a:solidFill>
              <a:latin typeface="Trebuchet MS"/>
              <a:ea typeface="Trebuchet MS"/>
              <a:cs typeface="Trebuchet MS"/>
              <a:sym typeface="Trebuchet MS"/>
            </a:endParaRPr>
          </a:p>
          <a:p>
            <a:pPr marL="285750" marR="0" lvl="0" indent="-171450" algn="l" rtl="0">
              <a:lnSpc>
                <a:spcPct val="100000"/>
              </a:lnSpc>
              <a:spcBef>
                <a:spcPts val="0"/>
              </a:spcBef>
              <a:spcAft>
                <a:spcPts val="0"/>
              </a:spcAft>
              <a:buClr>
                <a:schemeClr val="dk1"/>
              </a:buClr>
              <a:buSzPts val="1800"/>
              <a:buFont typeface="Arial"/>
              <a:buNone/>
            </a:pPr>
            <a:endParaRPr sz="1800" b="0" i="0" u="none" strike="noStrike" cap="none" noProof="1">
              <a:solidFill>
                <a:schemeClr val="lt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Cosa cercano gli investitori</a:t>
            </a:r>
            <a:r>
              <a:rPr lang="pl-PL" dirty="0" smtClean="0"/>
              <a:t>? </a:t>
            </a:r>
            <a:r>
              <a:rPr lang="pl-PL" dirty="0"/>
              <a:t/>
            </a:r>
            <a:br>
              <a:rPr lang="pl-PL" dirty="0"/>
            </a:br>
            <a:endParaRPr sz="2800" dirty="0"/>
          </a:p>
        </p:txBody>
      </p:sp>
      <p:sp>
        <p:nvSpPr>
          <p:cNvPr id="187" name="Google Shape;187;p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Char char="►"/>
            </a:pPr>
            <a:r>
              <a:rPr lang="pl-PL" noProof="1" smtClean="0"/>
              <a:t>Ritorno sull’investimento che superi il 20-25%/anno, e, per i progetti nuovi, il 60/90%.</a:t>
            </a:r>
          </a:p>
          <a:p>
            <a:pPr marL="342900" lvl="0" indent="-342900" algn="l" rtl="0">
              <a:lnSpc>
                <a:spcPct val="100000"/>
              </a:lnSpc>
              <a:spcBef>
                <a:spcPts val="0"/>
              </a:spcBef>
              <a:spcAft>
                <a:spcPts val="0"/>
              </a:spcAft>
              <a:buSzPts val="1440"/>
              <a:buChar char="►"/>
            </a:pPr>
            <a:r>
              <a:rPr lang="pl-PL" noProof="1" smtClean="0"/>
              <a:t>Una combinazione di equity e strumenti di debito è in genere ben vista.</a:t>
            </a:r>
            <a:endParaRPr noProof="1" smtClean="0"/>
          </a:p>
          <a:p>
            <a:pPr marL="742950" lvl="1" indent="-285750" algn="l" rtl="0">
              <a:lnSpc>
                <a:spcPct val="100000"/>
              </a:lnSpc>
              <a:spcBef>
                <a:spcPts val="1000"/>
              </a:spcBef>
              <a:spcAft>
                <a:spcPts val="0"/>
              </a:spcAft>
              <a:buSzPts val="1280"/>
              <a:buChar char="►"/>
            </a:pPr>
            <a:r>
              <a:rPr lang="pl-PL" noProof="1" smtClean="0"/>
              <a:t>Equity – possibilità di un ritorno sopra la media </a:t>
            </a:r>
          </a:p>
          <a:p>
            <a:pPr marL="742950" lvl="1" indent="-285750" algn="l" rtl="0">
              <a:lnSpc>
                <a:spcPct val="100000"/>
              </a:lnSpc>
              <a:spcBef>
                <a:spcPts val="1000"/>
              </a:spcBef>
              <a:spcAft>
                <a:spcPts val="0"/>
              </a:spcAft>
              <a:buSzPts val="1280"/>
              <a:buChar char="►"/>
            </a:pPr>
            <a:r>
              <a:rPr lang="pl-PL" noProof="1" smtClean="0"/>
              <a:t>Strumenti di debito – protezione dai rischi</a:t>
            </a:r>
            <a:endParaRPr noProof="1" smtClean="0"/>
          </a:p>
          <a:p>
            <a:pPr marL="342900" lvl="0" indent="-342900" algn="l" rtl="0">
              <a:lnSpc>
                <a:spcPct val="100000"/>
              </a:lnSpc>
              <a:spcBef>
                <a:spcPts val="1000"/>
              </a:spcBef>
              <a:spcAft>
                <a:spcPts val="0"/>
              </a:spcAft>
              <a:buSzPts val="1440"/>
              <a:buChar char="►"/>
            </a:pPr>
            <a:r>
              <a:rPr lang="pl-PL" noProof="1" smtClean="0"/>
              <a:t>Finanziamento a tranches</a:t>
            </a:r>
            <a:endParaRPr noProof="1" smtClean="0"/>
          </a:p>
          <a:p>
            <a:pPr marL="342900" lvl="0" indent="-342900" algn="l" rtl="0">
              <a:lnSpc>
                <a:spcPct val="100000"/>
              </a:lnSpc>
              <a:spcBef>
                <a:spcPts val="1000"/>
              </a:spcBef>
              <a:spcAft>
                <a:spcPts val="0"/>
              </a:spcAft>
              <a:buSzPts val="1440"/>
              <a:buChar char="►"/>
            </a:pPr>
            <a:r>
              <a:rPr lang="pl-PL" noProof="1" smtClean="0"/>
              <a:t>Possibile controllo sull’implementazione del progetto </a:t>
            </a:r>
          </a:p>
          <a:p>
            <a:pPr marL="342900" lvl="0" indent="-342900" algn="l" rtl="0">
              <a:lnSpc>
                <a:spcPct val="100000"/>
              </a:lnSpc>
              <a:spcBef>
                <a:spcPts val="1000"/>
              </a:spcBef>
              <a:spcAft>
                <a:spcPts val="0"/>
              </a:spcAft>
              <a:buSzPts val="1440"/>
              <a:buChar char="►"/>
            </a:pPr>
            <a:r>
              <a:rPr lang="pl-PL" noProof="1" smtClean="0"/>
              <a:t>Investimento ottimale </a:t>
            </a:r>
            <a:endParaRPr noProof="1" smtClean="0"/>
          </a:p>
          <a:p>
            <a:pPr marL="742950" lvl="1" indent="-285750" algn="l" rtl="0">
              <a:lnSpc>
                <a:spcPct val="100000"/>
              </a:lnSpc>
              <a:spcBef>
                <a:spcPts val="1000"/>
              </a:spcBef>
              <a:spcAft>
                <a:spcPts val="0"/>
              </a:spcAft>
              <a:buSzPts val="1280"/>
              <a:buChar char="►"/>
            </a:pPr>
            <a:r>
              <a:rPr lang="pl-PL" noProof="1" smtClean="0"/>
              <a:t>Gli investitori allocano un minimo e un massimo ammontare per il loro investimento </a:t>
            </a:r>
          </a:p>
          <a:p>
            <a:pPr marL="742950" lvl="1" indent="-285750" algn="l" rtl="0">
              <a:lnSpc>
                <a:spcPct val="100000"/>
              </a:lnSpc>
              <a:spcBef>
                <a:spcPts val="1000"/>
              </a:spcBef>
              <a:spcAft>
                <a:spcPts val="0"/>
              </a:spcAft>
              <a:buSzPts val="1280"/>
              <a:buChar char="►"/>
            </a:pPr>
            <a:r>
              <a:rPr lang="pl-PL" noProof="1" smtClean="0"/>
              <a:t>Settore di business corrispondente alle loro preferenze. </a:t>
            </a:r>
            <a:endParaRPr noProof="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6"/>
          <p:cNvSpPr txBox="1">
            <a:spLocks noGrp="1"/>
          </p:cNvSpPr>
          <p:nvPr>
            <p:ph type="title"/>
          </p:nvPr>
        </p:nvSpPr>
        <p:spPr>
          <a:xfrm>
            <a:off x="677334" y="254597"/>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ct val="100000"/>
              <a:buFont typeface="Trebuchet MS"/>
              <a:buNone/>
            </a:pPr>
            <a:r>
              <a:rPr lang="pl-PL" dirty="0"/>
              <a:t/>
            </a:r>
            <a:br>
              <a:rPr lang="pl-PL" dirty="0"/>
            </a:br>
            <a:r>
              <a:rPr lang="pl-PL" noProof="1" smtClean="0"/>
              <a:t>Criteri di valutazione - lato investitori</a:t>
            </a:r>
            <a:endParaRPr lang="pl-PL" noProof="1"/>
          </a:p>
        </p:txBody>
      </p:sp>
      <p:sp>
        <p:nvSpPr>
          <p:cNvPr id="193" name="Google Shape;193;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920"/>
              <a:buChar char="►"/>
            </a:pPr>
            <a:r>
              <a:rPr lang="pl-PL" sz="2400" noProof="1" smtClean="0"/>
              <a:t>Potenziale di commercializzazione dell’offerta di mercato</a:t>
            </a:r>
            <a:endParaRPr sz="2400" noProof="1" smtClean="0"/>
          </a:p>
          <a:p>
            <a:pPr marL="342900" lvl="0" indent="-342900" algn="l" rtl="0">
              <a:lnSpc>
                <a:spcPct val="100000"/>
              </a:lnSpc>
              <a:spcBef>
                <a:spcPts val="1000"/>
              </a:spcBef>
              <a:spcAft>
                <a:spcPts val="0"/>
              </a:spcAft>
              <a:buSzPts val="1920"/>
              <a:buChar char="►"/>
            </a:pPr>
            <a:r>
              <a:rPr lang="pl-PL" sz="2400" noProof="1" smtClean="0"/>
              <a:t>Potenziale di crescita e livello di sviluppo </a:t>
            </a:r>
          </a:p>
          <a:p>
            <a:pPr marL="342900" lvl="0" indent="-342900" algn="l" rtl="0">
              <a:lnSpc>
                <a:spcPct val="100000"/>
              </a:lnSpc>
              <a:spcBef>
                <a:spcPts val="1000"/>
              </a:spcBef>
              <a:spcAft>
                <a:spcPts val="0"/>
              </a:spcAft>
              <a:buSzPts val="1920"/>
              <a:buChar char="►"/>
            </a:pPr>
            <a:r>
              <a:rPr lang="pl-PL" sz="2400" noProof="1" smtClean="0"/>
              <a:t>Qualità ed esperienza del team di progetto </a:t>
            </a:r>
          </a:p>
          <a:p>
            <a:pPr marL="342900" lvl="0" indent="-342900" algn="l" rtl="0">
              <a:lnSpc>
                <a:spcPct val="100000"/>
              </a:lnSpc>
              <a:spcBef>
                <a:spcPts val="1000"/>
              </a:spcBef>
              <a:spcAft>
                <a:spcPts val="0"/>
              </a:spcAft>
              <a:buSzPts val="1920"/>
              <a:buChar char="►"/>
            </a:pPr>
            <a:r>
              <a:rPr lang="pl-PL" sz="2400" noProof="1" smtClean="0"/>
              <a:t>Protezione proprietà intellettuale</a:t>
            </a:r>
            <a:endParaRPr noProof="1" smtClean="0"/>
          </a:p>
          <a:p>
            <a:pPr marL="342900" lvl="0" indent="-342900" algn="l" rtl="0">
              <a:lnSpc>
                <a:spcPct val="100000"/>
              </a:lnSpc>
              <a:spcBef>
                <a:spcPts val="1000"/>
              </a:spcBef>
              <a:spcAft>
                <a:spcPts val="0"/>
              </a:spcAft>
              <a:buSzPts val="1920"/>
              <a:buChar char="►"/>
            </a:pPr>
            <a:r>
              <a:rPr lang="pl-PL" sz="2400" noProof="1" smtClean="0"/>
              <a:t>Orientamento al mercato</a:t>
            </a:r>
            <a:endParaRPr sz="2400" noProof="1" smtClean="0"/>
          </a:p>
          <a:p>
            <a:pPr marL="342900" lvl="0" indent="-220980" algn="l" rtl="0">
              <a:lnSpc>
                <a:spcPct val="100000"/>
              </a:lnSpc>
              <a:spcBef>
                <a:spcPts val="1000"/>
              </a:spcBef>
              <a:spcAft>
                <a:spcPts val="0"/>
              </a:spcAft>
              <a:buSzPts val="1920"/>
              <a:buNone/>
            </a:pPr>
            <a:endParaRPr sz="2400" noProof="1" smtClean="0"/>
          </a:p>
          <a:p>
            <a:pPr marL="342900" lvl="0" indent="-220980" algn="l" rtl="0">
              <a:lnSpc>
                <a:spcPct val="100000"/>
              </a:lnSpc>
              <a:spcBef>
                <a:spcPts val="1000"/>
              </a:spcBef>
              <a:spcAft>
                <a:spcPts val="0"/>
              </a:spcAft>
              <a:buSzPts val="1920"/>
              <a:buNone/>
            </a:pPr>
            <a:endParaRPr sz="2400" noProof="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noProof="1" smtClean="0"/>
              <a:t>Quick Look</a:t>
            </a:r>
            <a:r>
              <a:rPr lang="pl-PL" baseline="30000" noProof="1" smtClean="0"/>
              <a:t>™</a:t>
            </a:r>
            <a:r>
              <a:rPr lang="pl-PL" noProof="1" smtClean="0"/>
              <a:t> methodology</a:t>
            </a:r>
            <a:endParaRPr lang="pl-PL" noProof="1"/>
          </a:p>
        </p:txBody>
      </p:sp>
      <p:sp>
        <p:nvSpPr>
          <p:cNvPr id="199" name="Google Shape;199;p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Char char="►"/>
            </a:pPr>
            <a:r>
              <a:rPr lang="pl-PL" noProof="1" smtClean="0"/>
              <a:t>Una metodologia sviluppata da IC</a:t>
            </a:r>
            <a:r>
              <a:rPr lang="pl-PL" baseline="30000" noProof="1" smtClean="0"/>
              <a:t>2</a:t>
            </a:r>
            <a:r>
              <a:rPr lang="pl-PL" noProof="1" smtClean="0"/>
              <a:t> presso l’Università del Texas, poi trasferita all’Università di Lodz.</a:t>
            </a:r>
            <a:endParaRPr noProof="1" smtClean="0"/>
          </a:p>
          <a:p>
            <a:pPr marL="342900" lvl="0" indent="-342900" algn="l" rtl="0">
              <a:lnSpc>
                <a:spcPct val="100000"/>
              </a:lnSpc>
              <a:spcBef>
                <a:spcPts val="1000"/>
              </a:spcBef>
              <a:spcAft>
                <a:spcPts val="0"/>
              </a:spcAft>
              <a:buSzPts val="1440"/>
              <a:buChar char="►"/>
            </a:pPr>
            <a:r>
              <a:rPr lang="pl-PL" noProof="1" smtClean="0"/>
              <a:t>Lo scopo della metodologia è quello di valutare velocemente il potenziale di mercato/commerciale di una innovazione/tecnologia.</a:t>
            </a:r>
            <a:endParaRPr noProof="1" smtClean="0"/>
          </a:p>
          <a:p>
            <a:pPr marL="342900" lvl="0" indent="-342900" algn="l" rtl="0">
              <a:lnSpc>
                <a:spcPct val="100000"/>
              </a:lnSpc>
              <a:spcBef>
                <a:spcPts val="1000"/>
              </a:spcBef>
              <a:spcAft>
                <a:spcPts val="0"/>
              </a:spcAft>
              <a:buSzPts val="1440"/>
              <a:buChar char="►"/>
            </a:pPr>
            <a:r>
              <a:rPr lang="pl-PL" noProof="1" smtClean="0"/>
              <a:t>Passi per completare un processo Quicklook:</a:t>
            </a:r>
            <a:endParaRPr noProof="1" smtClean="0"/>
          </a:p>
          <a:p>
            <a:pPr marL="742950" lvl="1" indent="-285750" algn="l" rtl="0">
              <a:lnSpc>
                <a:spcPct val="100000"/>
              </a:lnSpc>
              <a:spcBef>
                <a:spcPts val="1000"/>
              </a:spcBef>
              <a:spcAft>
                <a:spcPts val="0"/>
              </a:spcAft>
              <a:buSzPts val="1280"/>
              <a:buChar char="►"/>
            </a:pPr>
            <a:r>
              <a:rPr lang="pl-PL" noProof="1" smtClean="0"/>
              <a:t>Identificare le potenziali applicazioni e i mercati per la conoscenza scientifica e la tecnologia. </a:t>
            </a:r>
            <a:endParaRPr noProof="1" smtClean="0"/>
          </a:p>
          <a:p>
            <a:pPr marL="742950" lvl="1" indent="-285750" algn="l" rtl="0">
              <a:lnSpc>
                <a:spcPct val="100000"/>
              </a:lnSpc>
              <a:spcBef>
                <a:spcPts val="1000"/>
              </a:spcBef>
              <a:spcAft>
                <a:spcPts val="0"/>
              </a:spcAft>
              <a:buSzPts val="1280"/>
              <a:buChar char="►"/>
            </a:pPr>
            <a:r>
              <a:rPr lang="pl-PL" noProof="1" smtClean="0"/>
              <a:t>Identificare i potenziali utilizzatori, i distributori e le licenze.</a:t>
            </a:r>
            <a:endParaRPr noProof="1" smtClean="0"/>
          </a:p>
          <a:p>
            <a:pPr marL="742950" lvl="1" indent="-285750" algn="l" rtl="0">
              <a:lnSpc>
                <a:spcPct val="100000"/>
              </a:lnSpc>
              <a:spcBef>
                <a:spcPts val="1000"/>
              </a:spcBef>
              <a:spcAft>
                <a:spcPts val="0"/>
              </a:spcAft>
              <a:buSzPts val="1280"/>
              <a:buChar char="►"/>
            </a:pPr>
            <a:r>
              <a:rPr lang="pl-PL" noProof="1" smtClean="0"/>
              <a:t>Contattare esperti e compagnie per sondare la fattibilità della tecnologia e i relativi mercati. </a:t>
            </a:r>
            <a:endParaRPr noProof="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accent1"/>
              </a:buClr>
              <a:buSzPts val="3600"/>
              <a:buFont typeface="Trebuchet MS"/>
              <a:buNone/>
            </a:pPr>
            <a:r>
              <a:rPr lang="pl-PL"/>
              <a:t>Quick Look</a:t>
            </a:r>
            <a:r>
              <a:rPr lang="pl-PL" baseline="30000"/>
              <a:t>™</a:t>
            </a:r>
            <a:r>
              <a:rPr lang="pl-PL"/>
              <a:t> methodology</a:t>
            </a:r>
            <a:endParaRPr/>
          </a:p>
        </p:txBody>
      </p:sp>
      <p:sp>
        <p:nvSpPr>
          <p:cNvPr id="205" name="Google Shape;205;p8"/>
          <p:cNvSpPr txBox="1">
            <a:spLocks noGrp="1"/>
          </p:cNvSpPr>
          <p:nvPr>
            <p:ph type="body" idx="1"/>
          </p:nvPr>
        </p:nvSpPr>
        <p:spPr>
          <a:xfrm>
            <a:off x="677334" y="1792225"/>
            <a:ext cx="8596668" cy="4249138"/>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lnSpc>
                <a:spcPct val="100000"/>
              </a:lnSpc>
              <a:spcBef>
                <a:spcPts val="0"/>
              </a:spcBef>
              <a:spcAft>
                <a:spcPts val="0"/>
              </a:spcAft>
              <a:buSzPct val="79999"/>
              <a:buChar char="►"/>
            </a:pPr>
            <a:r>
              <a:rPr lang="pl-PL" noProof="1" smtClean="0"/>
              <a:t>Domande cui rispondere durante la valutazione e nel corso del processo di validazione del progetto da parte dell’investitore.</a:t>
            </a:r>
            <a:endParaRPr noProof="1" smtClean="0"/>
          </a:p>
          <a:p>
            <a:pPr marL="742950" lvl="1" indent="-285750" algn="l" rtl="0">
              <a:lnSpc>
                <a:spcPct val="100000"/>
              </a:lnSpc>
              <a:spcBef>
                <a:spcPts val="1000"/>
              </a:spcBef>
              <a:spcAft>
                <a:spcPts val="0"/>
              </a:spcAft>
              <a:buSzPct val="80000"/>
              <a:buChar char="►"/>
            </a:pPr>
            <a:r>
              <a:rPr lang="pl-PL" noProof="1" smtClean="0"/>
              <a:t>Quali sono i prodotti, servizi o processi che potrebbero essere sviluppati attraverso la conoscenza della tecnologia proposta? </a:t>
            </a:r>
            <a:endParaRPr noProof="1" smtClean="0"/>
          </a:p>
          <a:p>
            <a:pPr marL="742950" lvl="1" indent="-285750" algn="l" rtl="0">
              <a:lnSpc>
                <a:spcPct val="100000"/>
              </a:lnSpc>
              <a:spcBef>
                <a:spcPts val="1000"/>
              </a:spcBef>
              <a:spcAft>
                <a:spcPts val="0"/>
              </a:spcAft>
              <a:buSzPct val="80000"/>
              <a:buChar char="►"/>
            </a:pPr>
            <a:r>
              <a:rPr lang="pl-PL" noProof="1" smtClean="0"/>
              <a:t>Quali sono i benefici della tecnolgia ricercati dai ptenziali consumatori? Perchè?</a:t>
            </a:r>
            <a:endParaRPr noProof="1" smtClean="0"/>
          </a:p>
          <a:p>
            <a:pPr marL="742950" lvl="1" indent="-285750" algn="l" rtl="0">
              <a:lnSpc>
                <a:spcPct val="100000"/>
              </a:lnSpc>
              <a:spcBef>
                <a:spcPts val="1000"/>
              </a:spcBef>
              <a:spcAft>
                <a:spcPts val="0"/>
              </a:spcAft>
              <a:buSzPct val="80000"/>
              <a:buChar char="►"/>
            </a:pPr>
            <a:r>
              <a:rPr lang="pl-PL" noProof="1" smtClean="0"/>
              <a:t>Qual è la dimensione stimata dei potenziali mercati risultante dal numero di unità vendute moltiplicato per la media dei prezzi di vendita per i prossimi tre anni? Una stima i questi casi è sufficiente dal momento che si tratta di stabilire un ordine di grandezza delle possibili entrate. </a:t>
            </a:r>
          </a:p>
          <a:p>
            <a:pPr marL="742950" lvl="1" indent="-285750" algn="l" rtl="0">
              <a:lnSpc>
                <a:spcPct val="100000"/>
              </a:lnSpc>
              <a:spcBef>
                <a:spcPts val="1000"/>
              </a:spcBef>
              <a:spcAft>
                <a:spcPts val="0"/>
              </a:spcAft>
              <a:buSzPct val="80000"/>
              <a:buChar char="►"/>
            </a:pPr>
            <a:r>
              <a:rPr lang="pl-PL" noProof="1" smtClean="0"/>
              <a:t>Qual è il livello di interesse espresso dagli intervistati? Soddisfacente o no? </a:t>
            </a:r>
            <a:endParaRPr noProof="1" smtClean="0"/>
          </a:p>
          <a:p>
            <a:pPr marL="742950" lvl="1" indent="-285750" algn="l" rtl="0">
              <a:lnSpc>
                <a:spcPct val="100000"/>
              </a:lnSpc>
              <a:spcBef>
                <a:spcPts val="1000"/>
              </a:spcBef>
              <a:spcAft>
                <a:spcPts val="0"/>
              </a:spcAft>
              <a:buSzPct val="80000"/>
              <a:buChar char="►"/>
            </a:pPr>
            <a:r>
              <a:rPr lang="pl-PL" noProof="1" smtClean="0"/>
              <a:t>Quali sono le tecnologie attualmente disponibili per soddisfare i bisogni dei consumatori? </a:t>
            </a:r>
            <a:endParaRPr noProof="1" smtClean="0"/>
          </a:p>
          <a:p>
            <a:pPr marL="742950" lvl="1" indent="-285750" algn="l" rtl="0">
              <a:lnSpc>
                <a:spcPct val="100000"/>
              </a:lnSpc>
              <a:spcBef>
                <a:spcPts val="1000"/>
              </a:spcBef>
              <a:spcAft>
                <a:spcPts val="0"/>
              </a:spcAft>
              <a:buSzPct val="80000"/>
              <a:buChar char="►"/>
            </a:pPr>
            <a:r>
              <a:rPr lang="pl-PL" noProof="1" smtClean="0"/>
              <a:t>Chi utilizza o è in grado attualmente di offrire delle soluzioni ai consumatori? Costoro potrebbero rappresentare delle potenziali licenze per la tecnologia. </a:t>
            </a:r>
          </a:p>
          <a:p>
            <a:pPr marL="742950" lvl="1" indent="-285750" algn="l" rtl="0">
              <a:lnSpc>
                <a:spcPct val="100000"/>
              </a:lnSpc>
              <a:spcBef>
                <a:spcPts val="1000"/>
              </a:spcBef>
              <a:spcAft>
                <a:spcPts val="0"/>
              </a:spcAft>
              <a:buSzPct val="80000"/>
              <a:buChar char="►"/>
            </a:pPr>
            <a:r>
              <a:rPr lang="pl-PL" noProof="1" smtClean="0"/>
              <a:t>Qual è il vantaggio dimostrabile e sostenibile della tecnologia proposta rispetto alle alternative sul mercato? Valutate in termini qualitativi quanto la tecnologia stessa sia „migliore, più veloce o più economica” di quelle esistenti. </a:t>
            </a:r>
          </a:p>
          <a:p>
            <a:pPr marL="742950" lvl="1" indent="-285750" algn="l" rtl="0">
              <a:lnSpc>
                <a:spcPct val="100000"/>
              </a:lnSpc>
              <a:spcBef>
                <a:spcPts val="1000"/>
              </a:spcBef>
              <a:spcAft>
                <a:spcPts val="0"/>
              </a:spcAft>
              <a:buSzPct val="80000"/>
              <a:buChar char="►"/>
            </a:pPr>
            <a:r>
              <a:rPr lang="pl-PL" noProof="1" smtClean="0"/>
              <a:t>Ci sono barriere all’ingresso sul mercato? Se sì, quali sono, e come potrebbero essere superate? </a:t>
            </a:r>
            <a:endParaRPr noProof="1" smtClean="0"/>
          </a:p>
          <a:p>
            <a:pPr marL="742950" lvl="1" indent="-285750" algn="l" rtl="0">
              <a:lnSpc>
                <a:spcPct val="100000"/>
              </a:lnSpc>
              <a:spcBef>
                <a:spcPts val="1000"/>
              </a:spcBef>
              <a:spcAft>
                <a:spcPts val="0"/>
              </a:spcAft>
              <a:buSzPct val="80000"/>
              <a:buChar char="►"/>
            </a:pPr>
            <a:r>
              <a:rPr lang="pl-PL" noProof="1" smtClean="0"/>
              <a:t>Ogni altra tecnologia o sfida di mercato identificata durante le interviste, come ad esempio la compatibilità con gli attuali processi e le procedure organizzative. </a:t>
            </a:r>
            <a:endParaRPr noProof="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9"/>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chemeClr val="accent1"/>
              </a:buClr>
              <a:buSzPts val="4000"/>
              <a:buFont typeface="Trebuchet MS"/>
              <a:buNone/>
            </a:pPr>
            <a:r>
              <a:rPr lang="pl-PL" noProof="1" smtClean="0"/>
              <a:t>Tipi di investitori VC</a:t>
            </a:r>
            <a:endParaRPr lang="pl-PL" noProof="1"/>
          </a:p>
        </p:txBody>
      </p:sp>
    </p:spTree>
  </p:cSld>
  <p:clrMapOvr>
    <a:masterClrMapping/>
  </p:clrMapOvr>
</p:sld>
</file>

<file path=ppt/theme/theme1.xml><?xml version="1.0" encoding="utf-8"?>
<a:theme xmlns:a="http://schemas.openxmlformats.org/drawingml/2006/main" name="Faseta">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1929</Words>
  <Application>Microsoft Macintosh PowerPoint</Application>
  <PresentationFormat>Widescreen</PresentationFormat>
  <Paragraphs>305</Paragraphs>
  <Slides>32</Slides>
  <Notes>32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32</vt:i4>
      </vt:variant>
    </vt:vector>
  </HeadingPairs>
  <TitlesOfParts>
    <vt:vector size="37" baseType="lpstr">
      <vt:lpstr>Arial</vt:lpstr>
      <vt:lpstr>Calibri</vt:lpstr>
      <vt:lpstr>Noto Sans Symbols</vt:lpstr>
      <vt:lpstr>Trebuchet MS</vt:lpstr>
      <vt:lpstr>Faseta</vt:lpstr>
      <vt:lpstr>Presentazione di PowerPoint</vt:lpstr>
      <vt:lpstr>Agenda</vt:lpstr>
      <vt:lpstr>Gli investitori finanziari come possibili partner</vt:lpstr>
      <vt:lpstr>Startup digitali e responsabili   Gli investitori finanziari come possibili partner</vt:lpstr>
      <vt:lpstr>Cosa cercano gli investitori?  </vt:lpstr>
      <vt:lpstr> Criteri di valutazione - lato investitori</vt:lpstr>
      <vt:lpstr>Quick Look™ methodology</vt:lpstr>
      <vt:lpstr>Quick Look™ methodology</vt:lpstr>
      <vt:lpstr>Tipi di investitori VC</vt:lpstr>
      <vt:lpstr>Il venture capital – un settore diversificato</vt:lpstr>
      <vt:lpstr>Venture Capital</vt:lpstr>
      <vt:lpstr>Business Angels</vt:lpstr>
      <vt:lpstr>Tipologie di BA</vt:lpstr>
      <vt:lpstr>Fondi di VC Descrizione generale</vt:lpstr>
      <vt:lpstr>Tipologie di fondi di VC</vt:lpstr>
      <vt:lpstr>PE/VC investment in Europa (bn €)</vt:lpstr>
      <vt:lpstr>Business angels vs. venture capital funds</vt:lpstr>
      <vt:lpstr>Business angels vs. fondi di venture capital</vt:lpstr>
      <vt:lpstr>L’azienda come investitore di VC</vt:lpstr>
      <vt:lpstr>Business angels e fondi di venture capital – casi di studio</vt:lpstr>
      <vt:lpstr>Come trovare investitori?</vt:lpstr>
      <vt:lpstr>Come fare un accordo con l’investitore? Il processo di investimento</vt:lpstr>
      <vt:lpstr>Ciclo di un investimento di VC </vt:lpstr>
      <vt:lpstr>Progetto per VC – cosa si deve preparare? </vt:lpstr>
      <vt:lpstr>Business plan per VC Principali questioni</vt:lpstr>
      <vt:lpstr>Due diligence  </vt:lpstr>
      <vt:lpstr>Accordo di investimento VC</vt:lpstr>
      <vt:lpstr>Accordo – punti principali</vt:lpstr>
      <vt:lpstr>Aree di speciale supervisione  dal punto di vista dell’investitore</vt:lpstr>
      <vt:lpstr>VC investitori Attività a valore aggiunto</vt:lpstr>
      <vt:lpstr>Opzioni di disinvestimento VC</vt:lpstr>
      <vt:lpstr>Presentazione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Bartek Kalinowski</dc:creator>
  <cp:lastModifiedBy>Utente di Microsoft Office</cp:lastModifiedBy>
  <cp:revision>26</cp:revision>
  <dcterms:created xsi:type="dcterms:W3CDTF">2016-09-07T12:06:41Z</dcterms:created>
  <dcterms:modified xsi:type="dcterms:W3CDTF">2021-10-11T09:28:00Z</dcterms:modified>
</cp:coreProperties>
</file>