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12192000"/>
  <p:notesSz cx="9928225" cy="67976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21" roundtripDataSignature="AMtx7mjKOytfyZQDn1RFssPMv+TVMxIC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4302125" cy="341313"/>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5622925" y="0"/>
            <a:ext cx="4303713" cy="341313"/>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992188" y="3271838"/>
            <a:ext cx="7943850" cy="267652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6456363"/>
            <a:ext cx="4302125" cy="34131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5622925" y="6456363"/>
            <a:ext cx="4303713" cy="341312"/>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pl-P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notes"/>
          <p:cNvSpPr txBox="1"/>
          <p:nvPr>
            <p:ph idx="1" type="body"/>
          </p:nvPr>
        </p:nvSpPr>
        <p:spPr>
          <a:xfrm>
            <a:off x="992188" y="3271838"/>
            <a:ext cx="7943850" cy="2676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pl-PL"/>
              <a:t>Blockchange: Κάνοντας το Blockchain συμβατό με μέρη του GDPR</a:t>
            </a:r>
            <a:endParaRPr/>
          </a:p>
          <a:p>
            <a:pPr indent="0" lvl="0" marL="0" rtl="0" algn="l">
              <a:lnSpc>
                <a:spcPct val="100000"/>
              </a:lnSpc>
              <a:spcBef>
                <a:spcPts val="0"/>
              </a:spcBef>
              <a:spcAft>
                <a:spcPts val="0"/>
              </a:spcAft>
              <a:buClr>
                <a:schemeClr val="dk1"/>
              </a:buClr>
              <a:buSzPts val="1100"/>
              <a:buFont typeface="Arial"/>
              <a:buNone/>
            </a:pPr>
            <a:r>
              <a:rPr lang="pl-PL"/>
              <a:t>Και συμμόρφωση με της αρχής διαφάνειας με το BlockChain</a:t>
            </a:r>
            <a:endParaRPr/>
          </a:p>
          <a:p>
            <a:pPr indent="0" lvl="0" marL="0" rtl="0" algn="l">
              <a:lnSpc>
                <a:spcPct val="100000"/>
              </a:lnSpc>
              <a:spcBef>
                <a:spcPts val="0"/>
              </a:spcBef>
              <a:spcAft>
                <a:spcPts val="0"/>
              </a:spcAft>
              <a:buSzPts val="1400"/>
              <a:buNone/>
            </a:pPr>
            <a:r>
              <a:t/>
            </a:r>
            <a:endParaRPr/>
          </a:p>
        </p:txBody>
      </p:sp>
      <p:sp>
        <p:nvSpPr>
          <p:cNvPr id="140" name="Google Shape;140;p1: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53:notes"/>
          <p:cNvSpPr txBox="1"/>
          <p:nvPr>
            <p:ph idx="1" type="body"/>
          </p:nvPr>
        </p:nvSpPr>
        <p:spPr>
          <a:xfrm>
            <a:off x="992188" y="3271838"/>
            <a:ext cx="7943850" cy="26765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pl-PL"/>
              <a:t>Hard erasure (αποθήκευση εκτός αλυσίδας) - Αντιμετώπιση του δικαιώματος διαγραφής</a:t>
            </a:r>
            <a:endParaRPr/>
          </a:p>
          <a:p>
            <a:pPr indent="0" lvl="0" marL="0" rtl="0" algn="l">
              <a:spcBef>
                <a:spcPts val="0"/>
              </a:spcBef>
              <a:spcAft>
                <a:spcPts val="0"/>
              </a:spcAft>
              <a:buClr>
                <a:schemeClr val="dk1"/>
              </a:buClr>
              <a:buSzPts val="1100"/>
              <a:buFont typeface="Arial"/>
              <a:buNone/>
            </a:pPr>
            <a:r>
              <a:rPr lang="pl-PL"/>
              <a:t>Η ιδέα είναι ότι τα προσωπικά δεδομένα αποθηκεύονται σε μια εξωτερική βάση δεδομένων ενώ η τιμή κατακερματισμού αυτών των δεδομένων αποθηκεύεται στο Blockchain.</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Η βάση δεδομένων αποθηκεύει επίσης την αναφορά σε αυτά τα δεδομένα στο Blockchain.</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Προκειμένου να επαληθευτεί ότι τα δεδομένα που είναι αποθηκευμένα στην εξωτερική βάση δεδομένων, δεν έχουν τροποποιηθεί, η τιμή κατακερματισμού των δεδομένων μπορεί να υπολογιστεί εκ νέου και να συγκριθεί με το κατακερματισμό που είναι γραμμένο στο Blockchain. Δεδομένου ότι το Blockchain είναι αμετάβλητο, εάν ο κατακερματισμός ταιριάζει μεταξύ τους, τα δεδομένα δεν έχουν τροποποιηθεί.</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Εάν ένα άτομο ζητήσει να ξεχαστούν τα δεδομένα του, πρέπει να διαγραφούν μόνο τα προσωπικά δεδομένα που είναι αποθηκευμένα στη βάση δεδομένων.</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Αυτή η προσέγγιση μπορεί να εφαρμοστεί σε δίκτυα με άδεια και χωρίς άδεια.</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94" name="Google Shape;194;p53: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54:notes"/>
          <p:cNvSpPr txBox="1"/>
          <p:nvPr>
            <p:ph idx="1" type="body"/>
          </p:nvPr>
        </p:nvSpPr>
        <p:spPr>
          <a:xfrm>
            <a:off x="992188" y="3271838"/>
            <a:ext cx="7943850" cy="26765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pl-PL"/>
              <a:t>Λειτουργία Blockchange</a:t>
            </a:r>
            <a:endParaRPr/>
          </a:p>
          <a:p>
            <a:pPr indent="0" lvl="0" marL="0" rtl="0" algn="l">
              <a:spcBef>
                <a:spcPts val="0"/>
              </a:spcBef>
              <a:spcAft>
                <a:spcPts val="0"/>
              </a:spcAft>
              <a:buClr>
                <a:schemeClr val="dk1"/>
              </a:buClr>
              <a:buSzPts val="1100"/>
              <a:buFont typeface="Arial"/>
              <a:buNone/>
            </a:pPr>
            <a:r>
              <a:rPr lang="pl-PL"/>
              <a:t>Το Blockchange είναι μια λύση Blockchain που είναι πλέον συμβατή με το GDPR.</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Όσον αφορά το δικαίωμα να ξεχαστεί, εάν το άτομο ζητήσει τη διαγραφή των δεδομένων του, τα προσωπικά δεδομένα διαγράφονται από την εξωτερική βάση δεδομένων. Το «αλάτι» διαγράφεται επίσης. Έτσι, μια επίθεση ωμής δύναμης, προκειμένου να εξαχθεί η αρχική τιμή, στην τιμή κατακερματισμού που είναι αποθηκευμένη στο Blockchain είναι σχεδόν αδύνατη.</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Όσον αφορά το δικαίωμα διόρθωσης, εάν το άτομο ζήτησε την τροποποίηση των δεδομένων του, ενεργοποιούνται τα ακόλουθα βήματα.</a:t>
            </a:r>
            <a:endParaRPr/>
          </a:p>
          <a:p>
            <a:pPr indent="0" lvl="0" marL="0" rtl="0" algn="l">
              <a:spcBef>
                <a:spcPts val="0"/>
              </a:spcBef>
              <a:spcAft>
                <a:spcPts val="0"/>
              </a:spcAft>
              <a:buClr>
                <a:schemeClr val="dk1"/>
              </a:buClr>
              <a:buSzPts val="1100"/>
              <a:buFont typeface="Arial"/>
              <a:buNone/>
            </a:pPr>
            <a:r>
              <a:rPr lang="pl-PL"/>
              <a:t>Τα ενημερωμένα δεδομένα εισάγονται ως νέα δεδομένα και δημιουργείται ένα νέο μπλοκ στο Blockchain.</a:t>
            </a:r>
            <a:endParaRPr/>
          </a:p>
          <a:p>
            <a:pPr indent="0" lvl="0" marL="0" rtl="0" algn="l">
              <a:spcBef>
                <a:spcPts val="0"/>
              </a:spcBef>
              <a:spcAft>
                <a:spcPts val="0"/>
              </a:spcAft>
              <a:buClr>
                <a:schemeClr val="dk1"/>
              </a:buClr>
              <a:buSzPts val="1100"/>
              <a:buFont typeface="Arial"/>
              <a:buNone/>
            </a:pPr>
            <a:r>
              <a:rPr lang="pl-PL"/>
              <a:t>Για να παρακολουθούνται τα βήματα τροποποίησης, η βάση δεδομένων συνδέει το νέο μπλοκ με το παλιό μπλοκ μέσω των κατακερματισμών.</a:t>
            </a:r>
            <a:endParaRPr/>
          </a:p>
          <a:p>
            <a:pPr indent="0" lvl="0" marL="0" rtl="0" algn="l">
              <a:spcBef>
                <a:spcPts val="0"/>
              </a:spcBef>
              <a:spcAft>
                <a:spcPts val="0"/>
              </a:spcAft>
              <a:buClr>
                <a:schemeClr val="dk1"/>
              </a:buClr>
              <a:buSzPts val="1100"/>
              <a:buFont typeface="Arial"/>
              <a:buNone/>
            </a:pPr>
            <a:r>
              <a:rPr lang="pl-PL"/>
              <a:t>Τα παλιά δεδομένα διαγράφονται από τη βάση δεδομένων</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Η εφαρμογή του Blockchange χρησιμοποιεί το Blockchain ως εργαλείο για την ενίσχυση της συμμόρφωσης με το νόμο. Μια πτυχή της αρχής της λογοδοσίας είναι ότι ο υπεύθυνος επεξεργασίας διατηρεί εσωτερικό αρχείο της επεξεργασίας δεδομένων. Το Blockchange το ικανοποιεί αυτό αποθηκεύοντας όλες τις διαγραφές ή τροποποιήσεις ως συναλλαγές στο Blockchain</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00" name="Google Shape;200;p54: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55:notes"/>
          <p:cNvSpPr txBox="1"/>
          <p:nvPr>
            <p:ph idx="1" type="body"/>
          </p:nvPr>
        </p:nvSpPr>
        <p:spPr>
          <a:xfrm>
            <a:off x="992188" y="3271838"/>
            <a:ext cx="7943850" cy="26765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pl-PL"/>
              <a:t>Διόρθωση δεδομένων</a:t>
            </a:r>
            <a:endParaRPr/>
          </a:p>
        </p:txBody>
      </p:sp>
      <p:sp>
        <p:nvSpPr>
          <p:cNvPr id="206" name="Google Shape;206;p55: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56:notes"/>
          <p:cNvSpPr txBox="1"/>
          <p:nvPr>
            <p:ph idx="1" type="body"/>
          </p:nvPr>
        </p:nvSpPr>
        <p:spPr>
          <a:xfrm>
            <a:off x="992188" y="3271838"/>
            <a:ext cx="7943850" cy="26765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pl-PL"/>
              <a:t>Δοκιμές και αξιολόγηση</a:t>
            </a:r>
            <a:endParaRPr/>
          </a:p>
          <a:p>
            <a:pPr indent="0" lvl="0" marL="0" rtl="0" algn="l">
              <a:spcBef>
                <a:spcPts val="0"/>
              </a:spcBef>
              <a:spcAft>
                <a:spcPts val="0"/>
              </a:spcAft>
              <a:buClr>
                <a:schemeClr val="dk1"/>
              </a:buClr>
              <a:buSzPts val="1100"/>
              <a:buFont typeface="Arial"/>
              <a:buNone/>
            </a:pPr>
            <a:r>
              <a:rPr lang="pl-PL"/>
              <a:t>Για τη δοκιμή της εφαρμογής, πραγματοποιήθηκαν αυτοματοποιημένες και χειροκίνητες δοκιμές. Η πρόθεση της δοκιμής ήταν να εκτιμηθεί εάν το έργο πληροί τις αρχικές του απαιτήσεις.</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Οι αυτοματοποιημένες δοκιμές, οι οποίες πραγματοποιήθηκαν με το έξυπνο συμβόλαιο είναι οι εξής:</a:t>
            </a:r>
            <a:endParaRPr/>
          </a:p>
          <a:p>
            <a:pPr indent="0" lvl="0" marL="0" rtl="0" algn="l">
              <a:spcBef>
                <a:spcPts val="0"/>
              </a:spcBef>
              <a:spcAft>
                <a:spcPts val="0"/>
              </a:spcAft>
              <a:buClr>
                <a:schemeClr val="dk1"/>
              </a:buClr>
              <a:buSzPts val="1100"/>
              <a:buFont typeface="Arial"/>
              <a:buNone/>
            </a:pPr>
            <a:r>
              <a:rPr lang="pl-PL"/>
              <a:t>Η πρώτη δοκιμή επιβεβαιώνει εάν το έξυπνο συμβόλαιο αναπτύσσεται επιτυχώς στο δίκτυο.</a:t>
            </a:r>
            <a:endParaRPr/>
          </a:p>
          <a:p>
            <a:pPr indent="0" lvl="0" marL="0" rtl="0" algn="l">
              <a:spcBef>
                <a:spcPts val="0"/>
              </a:spcBef>
              <a:spcAft>
                <a:spcPts val="0"/>
              </a:spcAft>
              <a:buClr>
                <a:schemeClr val="dk1"/>
              </a:buClr>
              <a:buSzPts val="1100"/>
              <a:buFont typeface="Arial"/>
              <a:buNone/>
            </a:pPr>
            <a:r>
              <a:rPr lang="pl-PL"/>
              <a:t>Η δεύτερη δοκιμή επιβεβαιώνει εάν το έξυπνο συμβόλαιο μπορεί να αποθηκεύσει τιμές στο blockchain.</a:t>
            </a:r>
            <a:endParaRPr/>
          </a:p>
          <a:p>
            <a:pPr indent="0" lvl="0" marL="0" rtl="0" algn="l">
              <a:spcBef>
                <a:spcPts val="0"/>
              </a:spcBef>
              <a:spcAft>
                <a:spcPts val="0"/>
              </a:spcAft>
              <a:buClr>
                <a:schemeClr val="dk1"/>
              </a:buClr>
              <a:buSzPts val="1100"/>
              <a:buFont typeface="Arial"/>
              <a:buNone/>
            </a:pPr>
            <a:r>
              <a:rPr lang="pl-PL"/>
              <a:t>Η τρίτη δοκιμή επικυρώνει εάν η τιμή που είναι αποθηκευμένη στο Blockchain είναι η αναμενόμενη τιμή.</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Οι χειροκίνητες δοκιμές πραγματοποιήθηκαν με σκοπό να επιβεβαιωθεί ότι η εφαρμογή πληροί τις λειτουργικές απαιτήσεις. Οι χειροκίνητες δοκιμές που πραγματοποιήθηκαν είναι οι εξής:</a:t>
            </a:r>
            <a:endParaRPr/>
          </a:p>
          <a:p>
            <a:pPr indent="0" lvl="0" marL="0" rtl="0" algn="l">
              <a:spcBef>
                <a:spcPts val="0"/>
              </a:spcBef>
              <a:spcAft>
                <a:spcPts val="0"/>
              </a:spcAft>
              <a:buClr>
                <a:schemeClr val="dk1"/>
              </a:buClr>
              <a:buSzPts val="1100"/>
              <a:buFont typeface="Arial"/>
              <a:buNone/>
            </a:pPr>
            <a:r>
              <a:rPr lang="pl-PL"/>
              <a:t>Ο ελεγκτής δεδομένων μπορεί να εισαγάγει τα προσωπικά δεδομένα του υποκειμένου των δεδομένων</a:t>
            </a:r>
            <a:endParaRPr/>
          </a:p>
          <a:p>
            <a:pPr indent="0" lvl="0" marL="0" rtl="0" algn="l">
              <a:spcBef>
                <a:spcPts val="0"/>
              </a:spcBef>
              <a:spcAft>
                <a:spcPts val="0"/>
              </a:spcAft>
              <a:buClr>
                <a:schemeClr val="dk1"/>
              </a:buClr>
              <a:buSzPts val="1100"/>
              <a:buFont typeface="Arial"/>
              <a:buNone/>
            </a:pPr>
            <a:r>
              <a:rPr lang="pl-PL"/>
              <a:t>Ο ελεγκτής δεδομένων μπορεί να διαγράψει τα προσωπικά δεδομένα του υποκειμένου των δεδομένων</a:t>
            </a:r>
            <a:endParaRPr/>
          </a:p>
          <a:p>
            <a:pPr indent="0" lvl="0" marL="0" rtl="0" algn="l">
              <a:spcBef>
                <a:spcPts val="0"/>
              </a:spcBef>
              <a:spcAft>
                <a:spcPts val="0"/>
              </a:spcAft>
              <a:buClr>
                <a:schemeClr val="dk1"/>
              </a:buClr>
              <a:buSzPts val="1100"/>
              <a:buFont typeface="Arial"/>
              <a:buNone/>
            </a:pPr>
            <a:r>
              <a:rPr lang="pl-PL"/>
              <a:t>Ο ελεγκτής δεδομένων μπορεί να τροποποιήσει ή να ενημερώσει τα προσωπικά δεδομένα του υποκειμένου των δεδομένων</a:t>
            </a:r>
            <a:endParaRPr/>
          </a:p>
          <a:p>
            <a:pPr indent="0" lvl="0" marL="0" rtl="0" algn="l">
              <a:spcBef>
                <a:spcPts val="0"/>
              </a:spcBef>
              <a:spcAft>
                <a:spcPts val="0"/>
              </a:spcAft>
              <a:buClr>
                <a:schemeClr val="dk1"/>
              </a:buClr>
              <a:buSzPts val="1100"/>
              <a:buFont typeface="Arial"/>
              <a:buNone/>
            </a:pPr>
            <a:r>
              <a:rPr lang="pl-PL"/>
              <a:t>Παρακολούθηση αλλαγών</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pl-PL"/>
              <a:t>Οι δοκιμές έχουν περάσει και μαζί με την εις βάθος ανασκόπηση της βιβλιογραφίας και το ερευνητικό πρωτότυπο ο στόχος και οι στόχοι του έργου έχουν επιτευχθεί.</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12" name="Google Shape;212;p56: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57:notes"/>
          <p:cNvSpPr txBox="1"/>
          <p:nvPr>
            <p:ph idx="1" type="body"/>
          </p:nvPr>
        </p:nvSpPr>
        <p:spPr>
          <a:xfrm>
            <a:off x="992188" y="3271838"/>
            <a:ext cx="7943850" cy="26765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pl-PL"/>
              <a:t>Blockchange: Κάνοντας το Blockchain συμβατό με μέρη του GDPR</a:t>
            </a:r>
            <a:endParaRPr/>
          </a:p>
          <a:p>
            <a:pPr indent="0" lvl="0" marL="0" rtl="0" algn="l">
              <a:spcBef>
                <a:spcPts val="0"/>
              </a:spcBef>
              <a:spcAft>
                <a:spcPts val="0"/>
              </a:spcAft>
              <a:buClr>
                <a:schemeClr val="dk1"/>
              </a:buClr>
              <a:buSzPts val="1100"/>
              <a:buFont typeface="Arial"/>
              <a:buNone/>
            </a:pPr>
            <a:r>
              <a:rPr lang="pl-PL"/>
              <a:t>Και συμμόρφωση με της αρχής διαφάνειας με το BlockChain</a:t>
            </a:r>
            <a:endParaRPr/>
          </a:p>
        </p:txBody>
      </p:sp>
      <p:sp>
        <p:nvSpPr>
          <p:cNvPr id="218" name="Google Shape;218;p57: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d0874396ff_0_10:notes"/>
          <p:cNvSpPr txBox="1"/>
          <p:nvPr>
            <p:ph idx="1" type="body"/>
          </p:nvPr>
        </p:nvSpPr>
        <p:spPr>
          <a:xfrm>
            <a:off x="992188" y="3271838"/>
            <a:ext cx="7943700" cy="2676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l-PL"/>
              <a:t>Ευχαριστώ!</a:t>
            </a:r>
            <a:endParaRPr/>
          </a:p>
        </p:txBody>
      </p:sp>
      <p:sp>
        <p:nvSpPr>
          <p:cNvPr id="225" name="Google Shape;225;gd0874396ff_0_10: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2:notes"/>
          <p:cNvSpPr txBox="1"/>
          <p:nvPr>
            <p:ph idx="1" type="body"/>
          </p:nvPr>
        </p:nvSpPr>
        <p:spPr>
          <a:xfrm>
            <a:off x="992188" y="3271838"/>
            <a:ext cx="7943850" cy="2676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l-PL"/>
              <a:t>Ανακεφαλαίωση με βάση τα συμφραζόμενα της παρουσίασής μας: Δικαίωμα απορρήτου και Blockchain</a:t>
            </a:r>
            <a:endParaRPr/>
          </a:p>
          <a:p>
            <a:pPr indent="0" lvl="0" marL="0" rtl="0" algn="l">
              <a:lnSpc>
                <a:spcPct val="100000"/>
              </a:lnSpc>
              <a:spcBef>
                <a:spcPts val="0"/>
              </a:spcBef>
              <a:spcAft>
                <a:spcPts val="0"/>
              </a:spcAft>
              <a:buClr>
                <a:schemeClr val="dk1"/>
              </a:buClr>
              <a:buSzPts val="1100"/>
              <a:buFont typeface="Arial"/>
              <a:buNone/>
            </a:pPr>
            <a:r>
              <a:rPr lang="pl-PL"/>
              <a:t>Η διανεμητική φύση του Blockchain υπονοεί ότι κάθε κόμβος είναι ένας Ελεγκτής Δεδομένων / Επεξεργαστής αποτελεσματικά</a:t>
            </a:r>
            <a:endParaRPr/>
          </a:p>
          <a:p>
            <a:pPr indent="0" lvl="0" marL="0" rtl="0" algn="l">
              <a:lnSpc>
                <a:spcPct val="100000"/>
              </a:lnSpc>
              <a:spcBef>
                <a:spcPts val="0"/>
              </a:spcBef>
              <a:spcAft>
                <a:spcPts val="0"/>
              </a:spcAft>
              <a:buClr>
                <a:schemeClr val="dk1"/>
              </a:buClr>
              <a:buSzPts val="1100"/>
              <a:buFont typeface="Arial"/>
              <a:buNone/>
            </a:pPr>
            <a:r>
              <a:rPr lang="pl-PL"/>
              <a:t>Δικαίωμα να ξεχαστούμε - ένα τεράστιο τεχνικό ζήτημα με μεγάλες επιπτώσεις</a:t>
            </a:r>
            <a:endParaRPr/>
          </a:p>
          <a:p>
            <a:pPr indent="0" lvl="0" marL="0" rtl="0" algn="l">
              <a:lnSpc>
                <a:spcPct val="100000"/>
              </a:lnSpc>
              <a:spcBef>
                <a:spcPts val="0"/>
              </a:spcBef>
              <a:spcAft>
                <a:spcPts val="0"/>
              </a:spcAft>
              <a:buClr>
                <a:schemeClr val="dk1"/>
              </a:buClr>
              <a:buSzPts val="1100"/>
              <a:buFont typeface="Arial"/>
              <a:buNone/>
            </a:pPr>
            <a:r>
              <a:rPr lang="pl-PL"/>
              <a:t>Τα παραπάνω ζητήματα φαίνονται δυσάρεστα - έτσι ώστε ορισμένες εταιρείες στην ΕΕ έχουν εγκαταλείψει τη χρήση blockchain στην καταγραφή συναλλαγών</a:t>
            </a:r>
            <a:endParaRPr/>
          </a:p>
          <a:p>
            <a:pPr indent="0" lvl="0" marL="0" rtl="0" algn="l">
              <a:lnSpc>
                <a:spcPct val="100000"/>
              </a:lnSpc>
              <a:spcBef>
                <a:spcPts val="0"/>
              </a:spcBef>
              <a:spcAft>
                <a:spcPts val="0"/>
              </a:spcAft>
              <a:buClr>
                <a:schemeClr val="dk1"/>
              </a:buClr>
              <a:buSzPts val="1100"/>
              <a:buFont typeface="Arial"/>
              <a:buNone/>
            </a:pPr>
            <a:r>
              <a:rPr lang="pl-PL"/>
              <a:t>Η τρέχουσα προσπάθεια στην έρευνα για να ξεπεραστεί το πρόβλημα και να γίνει το Blockchain GDPR συμβατό χωρίς να χάνεται η ουσία του αμετάβλητου</a:t>
            </a:r>
            <a:endParaRPr/>
          </a:p>
          <a:p>
            <a:pPr indent="0" lvl="0" marL="0" rtl="0" algn="l">
              <a:lnSpc>
                <a:spcPct val="100000"/>
              </a:lnSpc>
              <a:spcBef>
                <a:spcPts val="0"/>
              </a:spcBef>
              <a:spcAft>
                <a:spcPts val="0"/>
              </a:spcAft>
              <a:buClr>
                <a:schemeClr val="dk1"/>
              </a:buClr>
              <a:buSzPts val="1100"/>
              <a:buFont typeface="Arial"/>
              <a:buNone/>
            </a:pPr>
            <a:r>
              <a:rPr lang="pl-PL"/>
              <a:t>Θα μπορούσε να φέρει επανάσταση στην εφαρμογή του GDPR και να επιβάλει αυστηρή εφαρμογή του GDPR υπό την προϋπόθεση ότι έχουν τροποποιηθεί ορισμένες έννοιες της ιδιοκτησίας δεδομένων.</a:t>
            </a:r>
            <a:endParaRPr/>
          </a:p>
          <a:p>
            <a:pPr indent="0" lvl="0" marL="0" rtl="0" algn="l">
              <a:lnSpc>
                <a:spcPct val="100000"/>
              </a:lnSpc>
              <a:spcBef>
                <a:spcPts val="0"/>
              </a:spcBef>
              <a:spcAft>
                <a:spcPts val="0"/>
              </a:spcAft>
              <a:buSzPts val="1400"/>
              <a:buNone/>
            </a:pPr>
            <a:r>
              <a:t/>
            </a:r>
            <a:endParaRPr/>
          </a:p>
        </p:txBody>
      </p:sp>
      <p:sp>
        <p:nvSpPr>
          <p:cNvPr id="146" name="Google Shape;146;p2: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32:notes"/>
          <p:cNvSpPr txBox="1"/>
          <p:nvPr>
            <p:ph idx="1" type="body"/>
          </p:nvPr>
        </p:nvSpPr>
        <p:spPr>
          <a:xfrm>
            <a:off x="992188" y="3271838"/>
            <a:ext cx="7943850" cy="2676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l-PL"/>
              <a:t>Δύο αποδείξεις των εφαρμογών</a:t>
            </a:r>
            <a:endParaRPr/>
          </a:p>
          <a:p>
            <a:pPr indent="0" lvl="0" marL="0" rtl="0" algn="l">
              <a:lnSpc>
                <a:spcPct val="100000"/>
              </a:lnSpc>
              <a:spcBef>
                <a:spcPts val="0"/>
              </a:spcBef>
              <a:spcAft>
                <a:spcPts val="0"/>
              </a:spcAft>
              <a:buClr>
                <a:schemeClr val="dk1"/>
              </a:buClr>
              <a:buSzPts val="1100"/>
              <a:buFont typeface="Arial"/>
              <a:buNone/>
            </a:pPr>
            <a:r>
              <a:rPr lang="pl-PL"/>
              <a:t>BlockChange - απόδειξη της έννοιας που απευθύνεται στο ξεχασμένο και</a:t>
            </a:r>
            <a:endParaRPr/>
          </a:p>
          <a:p>
            <a:pPr indent="0" lvl="0" marL="0" rtl="0" algn="l">
              <a:lnSpc>
                <a:spcPct val="100000"/>
              </a:lnSpc>
              <a:spcBef>
                <a:spcPts val="0"/>
              </a:spcBef>
              <a:spcAft>
                <a:spcPts val="0"/>
              </a:spcAft>
              <a:buClr>
                <a:schemeClr val="dk1"/>
              </a:buClr>
              <a:buSzPts val="1100"/>
              <a:buFont typeface="Arial"/>
              <a:buNone/>
            </a:pPr>
            <a:r>
              <a:rPr lang="pl-PL"/>
              <a:t>Συμμόρφωση με την αρχή της διαφάνειας με το BlockChain - επιτρέποντας στα δεδομένα να λογίζονται όπως και όποτε υποβάλλεται σε επεξεργασία.</a:t>
            </a:r>
            <a:endParaRPr/>
          </a:p>
          <a:p>
            <a:pPr indent="0" lvl="0" marL="0" rtl="0" algn="l">
              <a:lnSpc>
                <a:spcPct val="100000"/>
              </a:lnSpc>
              <a:spcBef>
                <a:spcPts val="0"/>
              </a:spcBef>
              <a:spcAft>
                <a:spcPts val="0"/>
              </a:spcAft>
              <a:buSzPts val="1400"/>
              <a:buNone/>
            </a:pPr>
            <a:r>
              <a:t/>
            </a:r>
            <a:endParaRPr/>
          </a:p>
        </p:txBody>
      </p:sp>
      <p:sp>
        <p:nvSpPr>
          <p:cNvPr id="152" name="Google Shape;152;p32: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4:notes"/>
          <p:cNvSpPr txBox="1"/>
          <p:nvPr>
            <p:ph idx="1" type="body"/>
          </p:nvPr>
        </p:nvSpPr>
        <p:spPr>
          <a:xfrm>
            <a:off x="992188" y="3271838"/>
            <a:ext cx="7943850" cy="2676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l-PL"/>
              <a:t>BlockChange: Στόχος του έργου</a:t>
            </a:r>
            <a:endParaRPr/>
          </a:p>
          <a:p>
            <a:pPr indent="0" lvl="0" marL="0" rtl="0" algn="l">
              <a:lnSpc>
                <a:spcPct val="100000"/>
              </a:lnSpc>
              <a:spcBef>
                <a:spcPts val="0"/>
              </a:spcBef>
              <a:spcAft>
                <a:spcPts val="0"/>
              </a:spcAft>
              <a:buClr>
                <a:schemeClr val="dk1"/>
              </a:buClr>
              <a:buSzPts val="1100"/>
              <a:buFont typeface="Arial"/>
              <a:buNone/>
            </a:pPr>
            <a:r>
              <a:rPr lang="pl-PL"/>
              <a:t>Οι αυτοματοποιημένες συναλλαγές απαιτούν διαφάνεια, ιχνηλασιμότητα και αμετάβλητο. Αυτά τα χαρακτηριστικά παρέχονται πλήρως από την τεχνολογία Blockchain και οι συναλλαγές βάσει αυτής της τεχνολογίας εξασφαλίζουν αυτά τα χαρακτηριστικά. Ωστόσο, το GDPR δίνει το δικαίωμα στα άτομα από την Ευρώπη να ζητήσουν τη διαγραφή των προσωπικών τους δεδομένων, Επομένως τα δεδομένα που ήταν εγγυημένα ότι δεν θα μπορούσαν να τροποποιηθούν τώρα πρέπει να αλλάξουν. Επομένως, ο στόχος αυτού του έργου είναι ο εξής:</a:t>
            </a:r>
            <a:endParaRPr/>
          </a:p>
          <a:p>
            <a:pPr indent="0" lvl="0" marL="0" rtl="0" algn="l">
              <a:lnSpc>
                <a:spcPct val="100000"/>
              </a:lnSpc>
              <a:spcBef>
                <a:spcPts val="0"/>
              </a:spcBef>
              <a:spcAft>
                <a:spcPts val="0"/>
              </a:spcAft>
              <a:buClr>
                <a:schemeClr val="dk1"/>
              </a:buClr>
              <a:buSzPts val="1100"/>
              <a:buFont typeface="Arial"/>
              <a:buNone/>
            </a:pPr>
            <a:r>
              <a:rPr lang="pl-PL"/>
              <a:t>Διερεύνηση πώς μπορεί να αλλάξει η τεχνολογία Blockchain ώστε να ικανοποιήσει την απαίτηση όπως ορίζεται από το GDPR, δηλαδή, την κατασκευή συμβατού με το Blockchain GDPR</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p:txBody>
      </p:sp>
      <p:sp>
        <p:nvSpPr>
          <p:cNvPr id="158" name="Google Shape;158;p4: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5:notes"/>
          <p:cNvSpPr txBox="1"/>
          <p:nvPr>
            <p:ph idx="1" type="body"/>
          </p:nvPr>
        </p:nvSpPr>
        <p:spPr>
          <a:xfrm>
            <a:off x="992188" y="3271838"/>
            <a:ext cx="7943850" cy="2676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l-PL"/>
              <a:t>Στόχοι του έργου</a:t>
            </a:r>
            <a:endParaRPr/>
          </a:p>
          <a:p>
            <a:pPr indent="0" lvl="0" marL="0" rtl="0" algn="l">
              <a:lnSpc>
                <a:spcPct val="100000"/>
              </a:lnSpc>
              <a:spcBef>
                <a:spcPts val="0"/>
              </a:spcBef>
              <a:spcAft>
                <a:spcPts val="0"/>
              </a:spcAft>
              <a:buClr>
                <a:schemeClr val="dk1"/>
              </a:buClr>
              <a:buSzPts val="1100"/>
              <a:buFont typeface="Arial"/>
              <a:buNone/>
            </a:pPr>
            <a:r>
              <a:rPr lang="pl-PL"/>
              <a:t>Κατανόηση σε ποιες περιπτώσεις ισχύει ο GDPR σχετικά με το δικαίωμα να ξεχαστεί.</a:t>
            </a:r>
            <a:endParaRPr/>
          </a:p>
          <a:p>
            <a:pPr indent="0" lvl="0" marL="0" rtl="0" algn="l">
              <a:lnSpc>
                <a:spcPct val="100000"/>
              </a:lnSpc>
              <a:spcBef>
                <a:spcPts val="0"/>
              </a:spcBef>
              <a:spcAft>
                <a:spcPts val="0"/>
              </a:spcAft>
              <a:buClr>
                <a:schemeClr val="dk1"/>
              </a:buClr>
              <a:buSzPts val="1100"/>
              <a:buFont typeface="Arial"/>
              <a:buNone/>
            </a:pPr>
            <a:r>
              <a:rPr lang="pl-PL"/>
              <a:t>Ανάπτυξη μιας απόδειξης της αρχικής λύσης που εφαρμόζει μια εφαρμογή με την υποκείμενη τεχνολογία Blockchain, όπου τα δεδομένα μπορούν να διαγραφούν ή να τροποποιηθούν.</a:t>
            </a:r>
            <a:endParaRPr/>
          </a:p>
          <a:p>
            <a:pPr indent="0" lvl="0" marL="0" rtl="0" algn="l">
              <a:lnSpc>
                <a:spcPct val="100000"/>
              </a:lnSpc>
              <a:spcBef>
                <a:spcPts val="0"/>
              </a:spcBef>
              <a:spcAft>
                <a:spcPts val="0"/>
              </a:spcAft>
              <a:buSzPts val="1400"/>
              <a:buNone/>
            </a:pPr>
            <a:r>
              <a:t/>
            </a:r>
            <a:endParaRPr/>
          </a:p>
        </p:txBody>
      </p:sp>
      <p:sp>
        <p:nvSpPr>
          <p:cNvPr id="164" name="Google Shape;164;p5: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7:notes"/>
          <p:cNvSpPr txBox="1"/>
          <p:nvPr>
            <p:ph idx="1" type="body"/>
          </p:nvPr>
        </p:nvSpPr>
        <p:spPr>
          <a:xfrm>
            <a:off x="992188" y="3271838"/>
            <a:ext cx="7943850" cy="2676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l-PL"/>
              <a:t>Κίνητρα</a:t>
            </a:r>
            <a:endParaRPr/>
          </a:p>
          <a:p>
            <a:pPr indent="0" lvl="0" marL="0" rtl="0" algn="l">
              <a:lnSpc>
                <a:spcPct val="100000"/>
              </a:lnSpc>
              <a:spcBef>
                <a:spcPts val="0"/>
              </a:spcBef>
              <a:spcAft>
                <a:spcPts val="0"/>
              </a:spcAft>
              <a:buClr>
                <a:schemeClr val="dk1"/>
              </a:buClr>
              <a:buSzPts val="1100"/>
              <a:buFont typeface="Arial"/>
              <a:buNone/>
            </a:pPr>
            <a:r>
              <a:rPr lang="pl-PL"/>
              <a:t>Αυτοματοποίηση συναλλαγών</a:t>
            </a:r>
            <a:endParaRPr/>
          </a:p>
          <a:p>
            <a:pPr indent="0" lvl="0" marL="0" rtl="0" algn="l">
              <a:lnSpc>
                <a:spcPct val="100000"/>
              </a:lnSpc>
              <a:spcBef>
                <a:spcPts val="0"/>
              </a:spcBef>
              <a:spcAft>
                <a:spcPts val="0"/>
              </a:spcAft>
              <a:buClr>
                <a:schemeClr val="dk1"/>
              </a:buClr>
              <a:buSzPts val="1100"/>
              <a:buFont typeface="Arial"/>
              <a:buNone/>
            </a:pPr>
            <a:r>
              <a:rPr lang="pl-PL"/>
              <a:t>Διαφάνεια συναλλαγών</a:t>
            </a:r>
            <a:endParaRPr/>
          </a:p>
          <a:p>
            <a:pPr indent="0" lvl="0" marL="0" rtl="0" algn="l">
              <a:lnSpc>
                <a:spcPct val="100000"/>
              </a:lnSpc>
              <a:spcBef>
                <a:spcPts val="0"/>
              </a:spcBef>
              <a:spcAft>
                <a:spcPts val="0"/>
              </a:spcAft>
              <a:buClr>
                <a:schemeClr val="dk1"/>
              </a:buClr>
              <a:buSzPts val="1100"/>
              <a:buFont typeface="Arial"/>
              <a:buNone/>
            </a:pPr>
            <a:r>
              <a:rPr lang="pl-PL"/>
              <a:t>Το δικαίωμα της ιδιωτικής ζωής του φυσικού προσώπου (δικαίωμα να ξεχαστεί - συνεπάγεται πλήρη διαγραφή του δικαιώματος προς διόρθωση)</a:t>
            </a:r>
            <a:endParaRPr/>
          </a:p>
          <a:p>
            <a:pPr indent="0" lvl="0" marL="0" rtl="0" algn="l">
              <a:lnSpc>
                <a:spcPct val="100000"/>
              </a:lnSpc>
              <a:spcBef>
                <a:spcPts val="0"/>
              </a:spcBef>
              <a:spcAft>
                <a:spcPts val="0"/>
              </a:spcAft>
              <a:buClr>
                <a:schemeClr val="dk1"/>
              </a:buClr>
              <a:buSzPts val="1100"/>
              <a:buFont typeface="Arial"/>
              <a:buNone/>
            </a:pPr>
            <a:r>
              <a:rPr lang="pl-PL"/>
              <a:t>Επομένως, υπάρχει ανάγκη εξισορρόπησης της διαφάνειας</a:t>
            </a:r>
            <a:endParaRPr/>
          </a:p>
          <a:p>
            <a:pPr indent="0" lvl="0" marL="0" rtl="0" algn="l">
              <a:lnSpc>
                <a:spcPct val="100000"/>
              </a:lnSpc>
              <a:spcBef>
                <a:spcPts val="0"/>
              </a:spcBef>
              <a:spcAft>
                <a:spcPts val="0"/>
              </a:spcAft>
              <a:buClr>
                <a:schemeClr val="dk1"/>
              </a:buClr>
              <a:buSzPts val="1100"/>
              <a:buFont typeface="Arial"/>
              <a:buNone/>
            </a:pPr>
            <a:r>
              <a:rPr lang="pl-PL"/>
              <a:t>συναλλαγών με δικαίωμα απορρήτου.</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p:txBody>
      </p:sp>
      <p:sp>
        <p:nvSpPr>
          <p:cNvPr id="170" name="Google Shape;170;p7: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51:notes"/>
          <p:cNvSpPr txBox="1"/>
          <p:nvPr>
            <p:ph idx="1" type="body"/>
          </p:nvPr>
        </p:nvSpPr>
        <p:spPr>
          <a:xfrm>
            <a:off x="992188" y="3271838"/>
            <a:ext cx="7943850" cy="26765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pl-PL"/>
              <a:t>Κύρια χαρακτηριστικά Blockchain</a:t>
            </a:r>
            <a:endParaRPr/>
          </a:p>
          <a:p>
            <a:pPr indent="0" lvl="0" marL="0" rtl="0" algn="l">
              <a:spcBef>
                <a:spcPts val="0"/>
              </a:spcBef>
              <a:spcAft>
                <a:spcPts val="0"/>
              </a:spcAft>
              <a:buClr>
                <a:schemeClr val="dk1"/>
              </a:buClr>
              <a:buSzPts val="1100"/>
              <a:buFont typeface="Arial"/>
              <a:buNone/>
            </a:pPr>
            <a:r>
              <a:rPr lang="pl-PL"/>
              <a:t>Επειδή οι συναλλαγές πρέπει να εκτελούνται με αυτοματοποιημένο τρόπο, τα δεδομένα που εμπλέκονται σε τέτοιες συναλλαγές πρέπει να είναι διαφανή και αμετάβλητα. Το Blockchain προσφέρει και τα δύο χαρακτηριστικά.</a:t>
            </a:r>
            <a:endParaRPr/>
          </a:p>
          <a:p>
            <a:pPr indent="0" lvl="0" marL="0" rtl="0" algn="l">
              <a:spcBef>
                <a:spcPts val="0"/>
              </a:spcBef>
              <a:spcAft>
                <a:spcPts val="0"/>
              </a:spcAft>
              <a:buClr>
                <a:schemeClr val="dk1"/>
              </a:buClr>
              <a:buSzPts val="1100"/>
              <a:buFont typeface="Arial"/>
              <a:buNone/>
            </a:pPr>
            <a:r>
              <a:rPr lang="pl-PL"/>
              <a:t>Αμετάβλητο</a:t>
            </a:r>
            <a:endParaRPr/>
          </a:p>
          <a:p>
            <a:pPr indent="0" lvl="0" marL="0" rtl="0" algn="l">
              <a:spcBef>
                <a:spcPts val="0"/>
              </a:spcBef>
              <a:spcAft>
                <a:spcPts val="0"/>
              </a:spcAft>
              <a:buClr>
                <a:schemeClr val="dk1"/>
              </a:buClr>
              <a:buSzPts val="1100"/>
              <a:buFont typeface="Arial"/>
              <a:buNone/>
            </a:pPr>
            <a:r>
              <a:rPr lang="pl-PL"/>
              <a:t>Χρονική σήμανση</a:t>
            </a:r>
            <a:endParaRPr/>
          </a:p>
          <a:p>
            <a:pPr indent="0" lvl="0" marL="0" rtl="0" algn="l">
              <a:spcBef>
                <a:spcPts val="0"/>
              </a:spcBef>
              <a:spcAft>
                <a:spcPts val="0"/>
              </a:spcAft>
              <a:buClr>
                <a:schemeClr val="dk1"/>
              </a:buClr>
              <a:buSzPts val="1100"/>
              <a:buFont typeface="Arial"/>
              <a:buNone/>
            </a:pPr>
            <a:r>
              <a:rPr lang="pl-PL"/>
              <a:t>Ελεξιμότητα</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76" name="Google Shape;176;p51: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52:notes"/>
          <p:cNvSpPr txBox="1"/>
          <p:nvPr>
            <p:ph idx="1" type="body"/>
          </p:nvPr>
        </p:nvSpPr>
        <p:spPr>
          <a:xfrm>
            <a:off x="992188" y="3271838"/>
            <a:ext cx="7943850" cy="26765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pl-PL"/>
              <a:t>Πιθανές λύσεις</a:t>
            </a:r>
            <a:endParaRPr/>
          </a:p>
          <a:p>
            <a:pPr indent="0" lvl="0" marL="0" rtl="0" algn="l">
              <a:spcBef>
                <a:spcPts val="0"/>
              </a:spcBef>
              <a:spcAft>
                <a:spcPts val="0"/>
              </a:spcAft>
              <a:buClr>
                <a:schemeClr val="dk1"/>
              </a:buClr>
              <a:buSzPts val="1100"/>
              <a:buFont typeface="Arial"/>
              <a:buNone/>
            </a:pPr>
            <a:r>
              <a:rPr lang="pl-PL"/>
              <a:t>Αλλάξτε την αρχιτεκτονική του Blockchain, ώστε τα δεδομένα που είναι αποθηκευμένα στο Blockchain να μπορούν να διαγραφούν ή να επεξεργαστούν (επεξεργάσιμο Blockchain)</a:t>
            </a:r>
            <a:endParaRPr/>
          </a:p>
          <a:p>
            <a:pPr indent="0" lvl="0" marL="0" rtl="0" algn="l">
              <a:spcBef>
                <a:spcPts val="0"/>
              </a:spcBef>
              <a:spcAft>
                <a:spcPts val="0"/>
              </a:spcAft>
              <a:buClr>
                <a:schemeClr val="dk1"/>
              </a:buClr>
              <a:buSzPts val="1100"/>
              <a:buFont typeface="Arial"/>
              <a:buNone/>
            </a:pPr>
            <a:r>
              <a:rPr lang="pl-PL"/>
              <a:t>Χρησιμοποιήστε κρυπτογραφικές τεχνικές τελευταίας τεχνολογίας για να αποκρύψετε το περιεχόμενο που είναι γραμμένο στο Blockchain ή να αποτρέψετε την αναγνώριση των χρηστών (soft  erasure)</a:t>
            </a:r>
            <a:endParaRPr/>
          </a:p>
          <a:p>
            <a:pPr indent="0" lvl="0" marL="0" rtl="0" algn="l">
              <a:spcBef>
                <a:spcPts val="0"/>
              </a:spcBef>
              <a:spcAft>
                <a:spcPts val="0"/>
              </a:spcAft>
              <a:buClr>
                <a:schemeClr val="dk1"/>
              </a:buClr>
              <a:buSzPts val="1100"/>
              <a:buFont typeface="Arial"/>
              <a:buNone/>
            </a:pPr>
            <a:r>
              <a:rPr lang="pl-PL"/>
              <a:t>Αποθήκευση προσωπικών δεδομένων σε εξωτερική βάση δεδομένων και διαγραφή τους όταν ζητηθεί (hard erasure)</a:t>
            </a:r>
            <a:endParaRPr/>
          </a:p>
          <a:p>
            <a:pPr indent="0" lvl="0" marL="0" rtl="0" algn="l">
              <a:spcBef>
                <a:spcPts val="0"/>
              </a:spcBef>
              <a:spcAft>
                <a:spcPts val="0"/>
              </a:spcAft>
              <a:buNone/>
            </a:pPr>
            <a:r>
              <a:t/>
            </a:r>
            <a:endParaRPr/>
          </a:p>
        </p:txBody>
      </p:sp>
      <p:sp>
        <p:nvSpPr>
          <p:cNvPr id="182" name="Google Shape;182;p52: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8:notes"/>
          <p:cNvSpPr txBox="1"/>
          <p:nvPr>
            <p:ph idx="1" type="body"/>
          </p:nvPr>
        </p:nvSpPr>
        <p:spPr>
          <a:xfrm>
            <a:off x="992188" y="3271838"/>
            <a:ext cx="7943850" cy="2676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l-PL"/>
              <a:t>Επιλογή BlockChange: Αποθήκευση εκτός αλυσίδας</a:t>
            </a:r>
            <a:endParaRPr/>
          </a:p>
          <a:p>
            <a:pPr indent="0" lvl="0" marL="0" rtl="0" algn="l">
              <a:lnSpc>
                <a:spcPct val="100000"/>
              </a:lnSpc>
              <a:spcBef>
                <a:spcPts val="0"/>
              </a:spcBef>
              <a:spcAft>
                <a:spcPts val="0"/>
              </a:spcAft>
              <a:buClr>
                <a:schemeClr val="dk1"/>
              </a:buClr>
              <a:buSzPts val="1100"/>
              <a:buFont typeface="Arial"/>
              <a:buNone/>
            </a:pPr>
            <a:r>
              <a:rPr lang="pl-PL"/>
              <a:t>Για BlockChange επιλέγεται η προσέγγιση hard erasure (αποθήκευση εκτός αλυσίδας).</a:t>
            </a:r>
            <a:endParaRPr/>
          </a:p>
          <a:p>
            <a:pPr indent="0" lvl="0" marL="0" rtl="0" algn="l">
              <a:lnSpc>
                <a:spcPct val="100000"/>
              </a:lnSpc>
              <a:spcBef>
                <a:spcPts val="0"/>
              </a:spcBef>
              <a:spcAft>
                <a:spcPts val="0"/>
              </a:spcAft>
              <a:buClr>
                <a:schemeClr val="dk1"/>
              </a:buClr>
              <a:buSzPts val="1100"/>
              <a:buFont typeface="Arial"/>
              <a:buNone/>
            </a:pPr>
            <a:r>
              <a:rPr lang="pl-PL"/>
              <a:t>Οι λόγοι είναι οι εξής:</a:t>
            </a:r>
            <a:endParaRPr/>
          </a:p>
          <a:p>
            <a:pPr indent="0" lvl="0" marL="0" rtl="0" algn="l">
              <a:lnSpc>
                <a:spcPct val="100000"/>
              </a:lnSpc>
              <a:spcBef>
                <a:spcPts val="0"/>
              </a:spcBef>
              <a:spcAft>
                <a:spcPts val="0"/>
              </a:spcAft>
              <a:buClr>
                <a:schemeClr val="dk1"/>
              </a:buClr>
              <a:buSzPts val="1100"/>
              <a:buFont typeface="Arial"/>
              <a:buNone/>
            </a:pPr>
            <a:r>
              <a:rPr lang="pl-PL"/>
              <a:t>Μπορεί να χρησιμοποιηθεί για όλους τους τύπους Blockchain (με άδεια και χωρίς άδεια).</a:t>
            </a:r>
            <a:endParaRPr/>
          </a:p>
          <a:p>
            <a:pPr indent="0" lvl="0" marL="0" rtl="0" algn="l">
              <a:lnSpc>
                <a:spcPct val="100000"/>
              </a:lnSpc>
              <a:spcBef>
                <a:spcPts val="0"/>
              </a:spcBef>
              <a:spcAft>
                <a:spcPts val="0"/>
              </a:spcAft>
              <a:buClr>
                <a:schemeClr val="dk1"/>
              </a:buClr>
              <a:buSzPts val="1100"/>
              <a:buFont typeface="Arial"/>
              <a:buNone/>
            </a:pPr>
            <a:r>
              <a:rPr lang="pl-PL"/>
              <a:t>Μπορεί να εφαρμοστεί σε συνδυασμό με τα τρέχοντα διαθέσιμα δίκτυα Blockchain, όπως Bitcoin, Ethereum ή Hyperledger, χωρίς αλλαγές στον πηγαίο κώδικα αυτών των δικτύων.</a:t>
            </a:r>
            <a:endParaRPr/>
          </a:p>
          <a:p>
            <a:pPr indent="0" lvl="0" marL="0" rtl="0" algn="l">
              <a:lnSpc>
                <a:spcPct val="100000"/>
              </a:lnSpc>
              <a:spcBef>
                <a:spcPts val="0"/>
              </a:spcBef>
              <a:spcAft>
                <a:spcPts val="0"/>
              </a:spcAft>
              <a:buClr>
                <a:schemeClr val="dk1"/>
              </a:buClr>
              <a:buSzPts val="1100"/>
              <a:buFont typeface="Arial"/>
              <a:buNone/>
            </a:pPr>
            <a:r>
              <a:rPr lang="pl-PL"/>
              <a:t>Αντίθετα, η αλλαγή της αρχιτεκτονικής του blockchain απαιτεί από τα τρέχοντα διαθέσιμα δίκτυα να αλλάξουν τον πηγαίο κώδικα τους για να ενσωματώσουν τις αλλαγές και, στη συνέχεια, να είναι σε θέση να διαγράψουν ή να τροποποιήσουν τα δεδομένα.</a:t>
            </a:r>
            <a:endParaRPr/>
          </a:p>
          <a:p>
            <a:pPr indent="0" lvl="0" marL="0" rtl="0" algn="l">
              <a:lnSpc>
                <a:spcPct val="100000"/>
              </a:lnSpc>
              <a:spcBef>
                <a:spcPts val="0"/>
              </a:spcBef>
              <a:spcAft>
                <a:spcPts val="0"/>
              </a:spcAft>
              <a:buClr>
                <a:schemeClr val="dk1"/>
              </a:buClr>
              <a:buSzPts val="1100"/>
              <a:buFont typeface="Arial"/>
              <a:buNone/>
            </a:pPr>
            <a:r>
              <a:rPr lang="pl-PL"/>
              <a:t>Η επιλογή soft erasure δεν είναι στην πραγματικότητα διαγραφή ή τροποποίηση δεδομένων που είναι αποθηκευμένα στο Blockchain. Είναι μόνο απόκρυψη του περιεχομένου και της ταυτοποίησης του ατόμου, προκειμένου να καταστήσει το GDPR μη σχετικό.</a:t>
            </a:r>
            <a:endParaRPr/>
          </a:p>
          <a:p>
            <a:pPr indent="0" lvl="0" marL="0" rtl="0" algn="l">
              <a:lnSpc>
                <a:spcPct val="100000"/>
              </a:lnSpc>
              <a:spcBef>
                <a:spcPts val="0"/>
              </a:spcBef>
              <a:spcAft>
                <a:spcPts val="0"/>
              </a:spcAft>
              <a:buSzPts val="1400"/>
              <a:buNone/>
            </a:pPr>
            <a:r>
              <a:t/>
            </a:r>
            <a:endParaRPr/>
          </a:p>
        </p:txBody>
      </p:sp>
      <p:sp>
        <p:nvSpPr>
          <p:cNvPr id="188" name="Google Shape;188;p8:notes"/>
          <p:cNvSpPr/>
          <p:nvPr>
            <p:ph idx="2" type="sldImg"/>
          </p:nvPr>
        </p:nvSpPr>
        <p:spPr>
          <a:xfrm>
            <a:off x="2925763" y="849313"/>
            <a:ext cx="4076700" cy="229393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ajd tytułowy" showMasterSp="0" type="title">
  <p:cSld name="TITLE">
    <p:spTree>
      <p:nvGrpSpPr>
        <p:cNvPr id="29" name="Shape 29"/>
        <p:cNvGrpSpPr/>
        <p:nvPr/>
      </p:nvGrpSpPr>
      <p:grpSpPr>
        <a:xfrm>
          <a:off x="0" y="0"/>
          <a:ext cx="0" cy="0"/>
          <a:chOff x="0" y="0"/>
          <a:chExt cx="0" cy="0"/>
        </a:xfrm>
      </p:grpSpPr>
      <p:grpSp>
        <p:nvGrpSpPr>
          <p:cNvPr id="30" name="Google Shape;30;p34"/>
          <p:cNvGrpSpPr/>
          <p:nvPr/>
        </p:nvGrpSpPr>
        <p:grpSpPr>
          <a:xfrm>
            <a:off x="0" y="-8467"/>
            <a:ext cx="12192000" cy="6866467"/>
            <a:chOff x="0" y="-8467"/>
            <a:chExt cx="12192000" cy="6866467"/>
          </a:xfrm>
        </p:grpSpPr>
        <p:cxnSp>
          <p:nvCxnSpPr>
            <p:cNvPr id="31" name="Google Shape;31;p34"/>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32" name="Google Shape;32;p34"/>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33" name="Google Shape;33;p34"/>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019"/>
              </a:schemeClr>
            </a:solidFill>
            <a:ln>
              <a:noFill/>
            </a:ln>
          </p:spPr>
        </p:sp>
        <p:sp>
          <p:nvSpPr>
            <p:cNvPr id="34" name="Google Shape;34;p34"/>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5" name="Google Shape;35;p34"/>
            <p:cNvSpPr/>
            <p:nvPr/>
          </p:nvSpPr>
          <p:spPr>
            <a:xfrm>
              <a:off x="8932333" y="3048000"/>
              <a:ext cx="3259667" cy="3810000"/>
            </a:xfrm>
            <a:prstGeom prst="triangle">
              <a:avLst>
                <a:gd fmla="val 100000" name="adj"/>
              </a:avLst>
            </a:prstGeom>
            <a:solidFill>
              <a:schemeClr val="accent2">
                <a:alpha val="7098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34"/>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477B2">
                <a:alpha val="69019"/>
              </a:srgbClr>
            </a:solidFill>
            <a:ln>
              <a:noFill/>
            </a:ln>
          </p:spPr>
        </p:sp>
        <p:sp>
          <p:nvSpPr>
            <p:cNvPr id="37" name="Google Shape;37;p34"/>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8FA1CF">
                <a:alpha val="69019"/>
              </a:srgbClr>
            </a:solidFill>
            <a:ln>
              <a:noFill/>
            </a:ln>
          </p:spPr>
        </p:sp>
        <p:sp>
          <p:nvSpPr>
            <p:cNvPr id="38" name="Google Shape;38;p34"/>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3921"/>
              </a:schemeClr>
            </a:solidFill>
            <a:ln>
              <a:noFill/>
            </a:ln>
          </p:spPr>
        </p:sp>
        <p:sp>
          <p:nvSpPr>
            <p:cNvPr id="39" name="Google Shape;39;p34"/>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34"/>
            <p:cNvSpPr/>
            <p:nvPr/>
          </p:nvSpPr>
          <p:spPr>
            <a:xfrm rot="10800000">
              <a:off x="0" y="0"/>
              <a:ext cx="842596" cy="5666154"/>
            </a:xfrm>
            <a:prstGeom prst="triangle">
              <a:avLst>
                <a:gd fmla="val 100000" name="adj"/>
              </a:avLst>
            </a:prstGeom>
            <a:solidFill>
              <a:schemeClr val="accent1">
                <a:alpha val="8392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1" name="Google Shape;41;p34"/>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34"/>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43" name="Google Shape;43;p3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3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pic>
        <p:nvPicPr>
          <p:cNvPr id="46" name="Google Shape;46;p34"/>
          <p:cNvPicPr preferRelativeResize="0"/>
          <p:nvPr/>
        </p:nvPicPr>
        <p:blipFill rotWithShape="1">
          <a:blip r:embed="rId2">
            <a:alphaModFix/>
          </a:blip>
          <a:srcRect b="0" l="0" r="0" t="0"/>
          <a:stretch/>
        </p:blipFill>
        <p:spPr>
          <a:xfrm>
            <a:off x="5139711" y="299849"/>
            <a:ext cx="3583657" cy="788834"/>
          </a:xfrm>
          <a:prstGeom prst="rect">
            <a:avLst/>
          </a:prstGeom>
          <a:noFill/>
          <a:ln>
            <a:noFill/>
          </a:ln>
        </p:spPr>
      </p:pic>
      <p:sp>
        <p:nvSpPr>
          <p:cNvPr id="47" name="Google Shape;47;p34"/>
          <p:cNvSpPr/>
          <p:nvPr/>
        </p:nvSpPr>
        <p:spPr>
          <a:xfrm>
            <a:off x="606448" y="6455477"/>
            <a:ext cx="8648349"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800"/>
              <a:buFont typeface="Arial"/>
              <a:buNone/>
            </a:pPr>
            <a:r>
              <a:rPr b="1" i="0" lang="pl-PL" sz="800" u="none" cap="none" strike="noStrike">
                <a:solidFill>
                  <a:schemeClr val="dk1"/>
                </a:solidFill>
                <a:latin typeface="Trebuchet MS"/>
                <a:ea typeface="Trebuchet MS"/>
                <a:cs typeface="Trebuchet MS"/>
                <a:sym typeface="Trebuchet MS"/>
              </a:rPr>
              <a:t>This project has been funded with support from the European Commission. This publication [communication] reflects the views only of the author, and the Commission cannot be held responsible for any use which may be made of the information contained therein. </a:t>
            </a:r>
            <a:endParaRPr b="0" i="0" sz="800" u="none" cap="none" strike="noStrike">
              <a:solidFill>
                <a:schemeClr val="dk1"/>
              </a:solidFill>
              <a:latin typeface="Trebuchet MS"/>
              <a:ea typeface="Trebuchet MS"/>
              <a:cs typeface="Trebuchet MS"/>
              <a:sym typeface="Trebuchet MS"/>
            </a:endParaRPr>
          </a:p>
        </p:txBody>
      </p:sp>
      <p:pic>
        <p:nvPicPr>
          <p:cNvPr id="48" name="Google Shape;48;p34"/>
          <p:cNvPicPr preferRelativeResize="0"/>
          <p:nvPr/>
        </p:nvPicPr>
        <p:blipFill rotWithShape="1">
          <a:blip r:embed="rId3">
            <a:alphaModFix/>
          </a:blip>
          <a:srcRect b="0" l="0" r="0" t="0"/>
          <a:stretch/>
        </p:blipFill>
        <p:spPr>
          <a:xfrm>
            <a:off x="3234239" y="312162"/>
            <a:ext cx="1447364" cy="76420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ta nazwy">
  <p:cSld name="Karta nazwy">
    <p:spTree>
      <p:nvGrpSpPr>
        <p:cNvPr id="104" name="Shape 104"/>
        <p:cNvGrpSpPr/>
        <p:nvPr/>
      </p:nvGrpSpPr>
      <p:grpSpPr>
        <a:xfrm>
          <a:off x="0" y="0"/>
          <a:ext cx="0" cy="0"/>
          <a:chOff x="0" y="0"/>
          <a:chExt cx="0" cy="0"/>
        </a:xfrm>
      </p:grpSpPr>
      <p:sp>
        <p:nvSpPr>
          <p:cNvPr id="105" name="Google Shape;105;p46"/>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46"/>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7" name="Google Shape;107;p4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4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4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ta nazwy cytatu">
  <p:cSld name="Karta nazwy cytatu">
    <p:spTree>
      <p:nvGrpSpPr>
        <p:cNvPr id="110" name="Shape 110"/>
        <p:cNvGrpSpPr/>
        <p:nvPr/>
      </p:nvGrpSpPr>
      <p:grpSpPr>
        <a:xfrm>
          <a:off x="0" y="0"/>
          <a:ext cx="0" cy="0"/>
          <a:chOff x="0" y="0"/>
          <a:chExt cx="0" cy="0"/>
        </a:xfrm>
      </p:grpSpPr>
      <p:sp>
        <p:nvSpPr>
          <p:cNvPr id="111" name="Google Shape;111;p47"/>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47"/>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13" name="Google Shape;113;p47"/>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4" name="Google Shape;114;p4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4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4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
        <p:nvSpPr>
          <p:cNvPr id="117" name="Google Shape;117;p47"/>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pl-PL" sz="8000" u="none" cap="none" strike="noStrike">
                <a:solidFill>
                  <a:srgbClr val="8FA1CF"/>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18" name="Google Shape;118;p47"/>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pl-PL" sz="8000" u="none" cap="none" strike="noStrike">
                <a:solidFill>
                  <a:srgbClr val="8FA1CF"/>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awda lub fałsz">
  <p:cSld name="Prawda lub fałsz">
    <p:spTree>
      <p:nvGrpSpPr>
        <p:cNvPr id="119" name="Shape 119"/>
        <p:cNvGrpSpPr/>
        <p:nvPr/>
      </p:nvGrpSpPr>
      <p:grpSpPr>
        <a:xfrm>
          <a:off x="0" y="0"/>
          <a:ext cx="0" cy="0"/>
          <a:chOff x="0" y="0"/>
          <a:chExt cx="0" cy="0"/>
        </a:xfrm>
      </p:grpSpPr>
      <p:sp>
        <p:nvSpPr>
          <p:cNvPr id="120" name="Google Shape;120;p48"/>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48"/>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2" name="Google Shape;122;p48"/>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3" name="Google Shape;123;p4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4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4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i tekst pionowy" type="vertTx">
  <p:cSld name="VERTICAL_TEXT">
    <p:spTree>
      <p:nvGrpSpPr>
        <p:cNvPr id="126" name="Shape 126"/>
        <p:cNvGrpSpPr/>
        <p:nvPr/>
      </p:nvGrpSpPr>
      <p:grpSpPr>
        <a:xfrm>
          <a:off x="0" y="0"/>
          <a:ext cx="0" cy="0"/>
          <a:chOff x="0" y="0"/>
          <a:chExt cx="0" cy="0"/>
        </a:xfrm>
      </p:grpSpPr>
      <p:sp>
        <p:nvSpPr>
          <p:cNvPr id="127" name="Google Shape;127;p4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49"/>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9" name="Google Shape;129;p4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4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4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pionowy i tekst" type="vertTitleAndTx">
  <p:cSld name="VERTICAL_TITLE_AND_VERTICAL_TEXT">
    <p:spTree>
      <p:nvGrpSpPr>
        <p:cNvPr id="132" name="Shape 132"/>
        <p:cNvGrpSpPr/>
        <p:nvPr/>
      </p:nvGrpSpPr>
      <p:grpSpPr>
        <a:xfrm>
          <a:off x="0" y="0"/>
          <a:ext cx="0" cy="0"/>
          <a:chOff x="0" y="0"/>
          <a:chExt cx="0" cy="0"/>
        </a:xfrm>
      </p:grpSpPr>
      <p:sp>
        <p:nvSpPr>
          <p:cNvPr id="133" name="Google Shape;133;p50"/>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50"/>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5" name="Google Shape;135;p5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5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5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i zawartość" type="obj">
  <p:cSld name="OBJECT">
    <p:spTree>
      <p:nvGrpSpPr>
        <p:cNvPr id="49" name="Shape 49"/>
        <p:cNvGrpSpPr/>
        <p:nvPr/>
      </p:nvGrpSpPr>
      <p:grpSpPr>
        <a:xfrm>
          <a:off x="0" y="0"/>
          <a:ext cx="0" cy="0"/>
          <a:chOff x="0" y="0"/>
          <a:chExt cx="0" cy="0"/>
        </a:xfrm>
      </p:grpSpPr>
      <p:sp>
        <p:nvSpPr>
          <p:cNvPr id="50" name="Google Shape;50;p3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5"/>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2" name="Google Shape;52;p3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3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wa elementy zawartości" type="twoObj">
  <p:cSld name="TWO_OBJECTS">
    <p:spTree>
      <p:nvGrpSpPr>
        <p:cNvPr id="55" name="Shape 55"/>
        <p:cNvGrpSpPr/>
        <p:nvPr/>
      </p:nvGrpSpPr>
      <p:grpSpPr>
        <a:xfrm>
          <a:off x="0" y="0"/>
          <a:ext cx="0" cy="0"/>
          <a:chOff x="0" y="0"/>
          <a:chExt cx="0" cy="0"/>
        </a:xfrm>
      </p:grpSpPr>
      <p:sp>
        <p:nvSpPr>
          <p:cNvPr id="56" name="Google Shape;56;p3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7"/>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8" name="Google Shape;58;p37"/>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9" name="Google Shape;59;p3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3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ównanie" type="twoTxTwoObj">
  <p:cSld name="TWO_OBJECTS_WITH_TEXT">
    <p:spTree>
      <p:nvGrpSpPr>
        <p:cNvPr id="62" name="Shape 62"/>
        <p:cNvGrpSpPr/>
        <p:nvPr/>
      </p:nvGrpSpPr>
      <p:grpSpPr>
        <a:xfrm>
          <a:off x="0" y="0"/>
          <a:ext cx="0" cy="0"/>
          <a:chOff x="0" y="0"/>
          <a:chExt cx="0" cy="0"/>
        </a:xfrm>
      </p:grpSpPr>
      <p:sp>
        <p:nvSpPr>
          <p:cNvPr id="63" name="Google Shape;63;p4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40"/>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5" name="Google Shape;65;p40"/>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6" name="Google Shape;66;p40"/>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7" name="Google Shape;67;p40"/>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8" name="Google Shape;68;p4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4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4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sty" type="blank">
  <p:cSld name="BLANK">
    <p:spTree>
      <p:nvGrpSpPr>
        <p:cNvPr id="71" name="Shape 71"/>
        <p:cNvGrpSpPr/>
        <p:nvPr/>
      </p:nvGrpSpPr>
      <p:grpSpPr>
        <a:xfrm>
          <a:off x="0" y="0"/>
          <a:ext cx="0" cy="0"/>
          <a:chOff x="0" y="0"/>
          <a:chExt cx="0" cy="0"/>
        </a:xfrm>
      </p:grpSpPr>
      <p:sp>
        <p:nvSpPr>
          <p:cNvPr id="72" name="Google Shape;72;p4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4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4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awartość z podpisem" type="objTx">
  <p:cSld name="OBJECT_WITH_CAPTION_TEXT">
    <p:spTree>
      <p:nvGrpSpPr>
        <p:cNvPr id="75" name="Shape 75"/>
        <p:cNvGrpSpPr/>
        <p:nvPr/>
      </p:nvGrpSpPr>
      <p:grpSpPr>
        <a:xfrm>
          <a:off x="0" y="0"/>
          <a:ext cx="0" cy="0"/>
          <a:chOff x="0" y="0"/>
          <a:chExt cx="0" cy="0"/>
        </a:xfrm>
      </p:grpSpPr>
      <p:sp>
        <p:nvSpPr>
          <p:cNvPr id="76" name="Google Shape;76;p42"/>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42"/>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8" name="Google Shape;78;p42"/>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79" name="Google Shape;79;p4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4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4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az z podpisem" type="picTx">
  <p:cSld name="PICTURE_WITH_CAPTION_TEXT">
    <p:spTree>
      <p:nvGrpSpPr>
        <p:cNvPr id="82" name="Shape 82"/>
        <p:cNvGrpSpPr/>
        <p:nvPr/>
      </p:nvGrpSpPr>
      <p:grpSpPr>
        <a:xfrm>
          <a:off x="0" y="0"/>
          <a:ext cx="0" cy="0"/>
          <a:chOff x="0" y="0"/>
          <a:chExt cx="0" cy="0"/>
        </a:xfrm>
      </p:grpSpPr>
      <p:sp>
        <p:nvSpPr>
          <p:cNvPr id="83" name="Google Shape;83;p43"/>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43"/>
          <p:cNvSpPr/>
          <p:nvPr>
            <p:ph idx="2" type="pic"/>
          </p:nvPr>
        </p:nvSpPr>
        <p:spPr>
          <a:xfrm>
            <a:off x="677334" y="609600"/>
            <a:ext cx="8596668" cy="3845718"/>
          </a:xfrm>
          <a:prstGeom prst="rect">
            <a:avLst/>
          </a:prstGeom>
          <a:noFill/>
          <a:ln>
            <a:noFill/>
          </a:ln>
        </p:spPr>
        <p:txBody>
          <a:bodyPr anchorCtr="0" anchor="t" bIns="45700" lIns="91425" spcFirstLastPara="1" rIns="91425" wrap="square" tIns="45700">
            <a:normAutofit/>
          </a:bodyPr>
          <a:lstStyle>
            <a:lvl1pPr lvl="0" marR="0" rtl="0" algn="ctr">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85" name="Google Shape;85;p43"/>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86" name="Google Shape;86;p4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4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4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i podpis">
  <p:cSld name="Tytuł i podpis">
    <p:spTree>
      <p:nvGrpSpPr>
        <p:cNvPr id="89" name="Shape 89"/>
        <p:cNvGrpSpPr/>
        <p:nvPr/>
      </p:nvGrpSpPr>
      <p:grpSpPr>
        <a:xfrm>
          <a:off x="0" y="0"/>
          <a:ext cx="0" cy="0"/>
          <a:chOff x="0" y="0"/>
          <a:chExt cx="0" cy="0"/>
        </a:xfrm>
      </p:grpSpPr>
      <p:sp>
        <p:nvSpPr>
          <p:cNvPr id="90" name="Google Shape;90;p44"/>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44"/>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2" name="Google Shape;92;p4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4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4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ferta z podpisem">
  <p:cSld name="Oferta z podpisem">
    <p:spTree>
      <p:nvGrpSpPr>
        <p:cNvPr id="95" name="Shape 95"/>
        <p:cNvGrpSpPr/>
        <p:nvPr/>
      </p:nvGrpSpPr>
      <p:grpSpPr>
        <a:xfrm>
          <a:off x="0" y="0"/>
          <a:ext cx="0" cy="0"/>
          <a:chOff x="0" y="0"/>
          <a:chExt cx="0" cy="0"/>
        </a:xfrm>
      </p:grpSpPr>
      <p:sp>
        <p:nvSpPr>
          <p:cNvPr id="96" name="Google Shape;96;p45"/>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45"/>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98" name="Google Shape;98;p45"/>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9" name="Google Shape;99;p4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4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4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sp>
        <p:nvSpPr>
          <p:cNvPr id="102" name="Google Shape;102;p45"/>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pl-PL" sz="8000" u="none" cap="none" strike="noStrike">
                <a:solidFill>
                  <a:srgbClr val="8FA1CF"/>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3" name="Google Shape;103;p45"/>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pl-PL" sz="8000" u="none" cap="none" strike="noStrike">
                <a:solidFill>
                  <a:srgbClr val="8FA1CF"/>
                </a:solidFill>
                <a:latin typeface="Arial"/>
                <a:ea typeface="Arial"/>
                <a:cs typeface="Arial"/>
                <a:sym typeface="Arial"/>
              </a:rPr>
              <a:t>”</a:t>
            </a:r>
            <a:endParaRPr b="0" i="0" sz="1800" u="none" cap="none" strike="noStrike">
              <a:solidFill>
                <a:srgbClr val="8FA1CF"/>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7" Type="http://schemas.openxmlformats.org/officeDocument/2006/relationships/theme" Target="../theme/theme2.xml"/><Relationship Id="rId16" Type="http://schemas.openxmlformats.org/officeDocument/2006/relationships/slideLayout" Target="../slideLayouts/slideLayout14.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33"/>
          <p:cNvGrpSpPr/>
          <p:nvPr/>
        </p:nvGrpSpPr>
        <p:grpSpPr>
          <a:xfrm>
            <a:off x="0" y="-8467"/>
            <a:ext cx="12192000" cy="6866467"/>
            <a:chOff x="0" y="-8467"/>
            <a:chExt cx="12192000" cy="6866467"/>
          </a:xfrm>
        </p:grpSpPr>
        <p:cxnSp>
          <p:nvCxnSpPr>
            <p:cNvPr id="11" name="Google Shape;11;p33"/>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2" name="Google Shape;12;p33"/>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13" name="Google Shape;13;p33"/>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019"/>
              </a:schemeClr>
            </a:solidFill>
            <a:ln>
              <a:noFill/>
            </a:ln>
          </p:spPr>
        </p:sp>
        <p:sp>
          <p:nvSpPr>
            <p:cNvPr id="14" name="Google Shape;14;p33"/>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33"/>
            <p:cNvSpPr/>
            <p:nvPr/>
          </p:nvSpPr>
          <p:spPr>
            <a:xfrm>
              <a:off x="8932333" y="3048000"/>
              <a:ext cx="3259667" cy="3810000"/>
            </a:xfrm>
            <a:prstGeom prst="triangle">
              <a:avLst>
                <a:gd fmla="val 100000" name="adj"/>
              </a:avLst>
            </a:prstGeom>
            <a:solidFill>
              <a:schemeClr val="accent2">
                <a:alpha val="7098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33"/>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477B2">
                <a:alpha val="69019"/>
              </a:srgbClr>
            </a:solidFill>
            <a:ln>
              <a:noFill/>
            </a:ln>
          </p:spPr>
        </p:sp>
        <p:sp>
          <p:nvSpPr>
            <p:cNvPr id="17" name="Google Shape;17;p33"/>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8FA1CF">
                <a:alpha val="69019"/>
              </a:srgbClr>
            </a:solidFill>
            <a:ln>
              <a:noFill/>
            </a:ln>
          </p:spPr>
        </p:sp>
        <p:sp>
          <p:nvSpPr>
            <p:cNvPr id="18" name="Google Shape;18;p33"/>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3921"/>
              </a:schemeClr>
            </a:solidFill>
            <a:ln>
              <a:noFill/>
            </a:ln>
          </p:spPr>
        </p:sp>
        <p:sp>
          <p:nvSpPr>
            <p:cNvPr id="19" name="Google Shape;19;p33"/>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33"/>
            <p:cNvSpPr/>
            <p:nvPr/>
          </p:nvSpPr>
          <p:spPr>
            <a:xfrm>
              <a:off x="0" y="4013200"/>
              <a:ext cx="448733" cy="2844800"/>
            </a:xfrm>
            <a:prstGeom prst="triangle">
              <a:avLst>
                <a:gd fmla="val 0" name="adj"/>
              </a:avLst>
            </a:prstGeom>
            <a:solidFill>
              <a:schemeClr val="accent1">
                <a:alpha val="8392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 name="Google Shape;21;p3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22" name="Google Shape;22;p3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23" name="Google Shape;23;p3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4" name="Google Shape;24;p3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5" name="Google Shape;25;p3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pl-PL"/>
              <a:t>‹#›</a:t>
            </a:fld>
            <a:endParaRPr/>
          </a:p>
        </p:txBody>
      </p:sp>
      <p:pic>
        <p:nvPicPr>
          <p:cNvPr id="26" name="Google Shape;26;p33"/>
          <p:cNvPicPr preferRelativeResize="0"/>
          <p:nvPr/>
        </p:nvPicPr>
        <p:blipFill rotWithShape="1">
          <a:blip r:embed="rId1">
            <a:alphaModFix/>
          </a:blip>
          <a:srcRect b="0" l="0" r="0" t="0"/>
          <a:stretch/>
        </p:blipFill>
        <p:spPr>
          <a:xfrm>
            <a:off x="60298" y="94543"/>
            <a:ext cx="965131" cy="509589"/>
          </a:xfrm>
          <a:prstGeom prst="rect">
            <a:avLst/>
          </a:prstGeom>
          <a:noFill/>
          <a:ln>
            <a:noFill/>
          </a:ln>
        </p:spPr>
      </p:pic>
      <p:pic>
        <p:nvPicPr>
          <p:cNvPr id="27" name="Google Shape;27;p33"/>
          <p:cNvPicPr preferRelativeResize="0"/>
          <p:nvPr/>
        </p:nvPicPr>
        <p:blipFill rotWithShape="1">
          <a:blip r:embed="rId2">
            <a:alphaModFix/>
          </a:blip>
          <a:srcRect b="0" l="0" r="0" t="0"/>
          <a:stretch/>
        </p:blipFill>
        <p:spPr>
          <a:xfrm>
            <a:off x="7537647" y="147908"/>
            <a:ext cx="1830191" cy="402861"/>
          </a:xfrm>
          <a:prstGeom prst="rect">
            <a:avLst/>
          </a:prstGeom>
          <a:noFill/>
          <a:ln>
            <a:noFill/>
          </a:ln>
        </p:spPr>
      </p:pic>
      <p:sp>
        <p:nvSpPr>
          <p:cNvPr id="28" name="Google Shape;28;p33"/>
          <p:cNvSpPr/>
          <p:nvPr/>
        </p:nvSpPr>
        <p:spPr>
          <a:xfrm>
            <a:off x="606448" y="6455477"/>
            <a:ext cx="8648349"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800"/>
              <a:buFont typeface="Arial"/>
              <a:buNone/>
            </a:pPr>
            <a:r>
              <a:rPr b="1" i="0" lang="pl-PL" sz="800" u="none" cap="none" strike="noStrike">
                <a:solidFill>
                  <a:schemeClr val="dk1"/>
                </a:solidFill>
                <a:latin typeface="Trebuchet MS"/>
                <a:ea typeface="Trebuchet MS"/>
                <a:cs typeface="Trebuchet MS"/>
                <a:sym typeface="Trebuchet MS"/>
              </a:rPr>
              <a:t>This project has been funded with support from the European Commission. This publication [communication] reflects the views only of the author, and the Commission cannot be held responsible for any use which may be made of the information contained therein. </a:t>
            </a:r>
            <a:endParaRPr b="0" i="0" sz="800" u="none" cap="none" strike="noStrike">
              <a:solidFill>
                <a:schemeClr val="dk1"/>
              </a:solidFill>
              <a:latin typeface="Trebuchet MS"/>
              <a:ea typeface="Trebuchet MS"/>
              <a:cs typeface="Trebuchet MS"/>
              <a:sym typeface="Trebuchet MS"/>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
          <p:cNvSpPr txBox="1"/>
          <p:nvPr>
            <p:ph idx="1" type="subTitle"/>
          </p:nvPr>
        </p:nvSpPr>
        <p:spPr>
          <a:xfrm>
            <a:off x="1349124" y="4192148"/>
            <a:ext cx="7766936" cy="1968028"/>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1000"/>
              </a:spcBef>
              <a:spcAft>
                <a:spcPts val="0"/>
              </a:spcAft>
              <a:buSzPts val="1557"/>
              <a:buNone/>
            </a:pPr>
            <a:r>
              <a:rPr lang="pl-PL"/>
              <a:t>Training Week 3</a:t>
            </a:r>
            <a:endParaRPr/>
          </a:p>
          <a:p>
            <a:pPr indent="0" lvl="0" marL="0" rtl="0" algn="ctr">
              <a:lnSpc>
                <a:spcPct val="100000"/>
              </a:lnSpc>
              <a:spcBef>
                <a:spcPts val="1000"/>
              </a:spcBef>
              <a:spcAft>
                <a:spcPts val="0"/>
              </a:spcAft>
              <a:buSzPts val="1557"/>
              <a:buNone/>
            </a:pPr>
            <a:r>
              <a:rPr lang="pl-PL"/>
              <a:t>Lodz, Poland (online)</a:t>
            </a:r>
            <a:endParaRPr/>
          </a:p>
          <a:p>
            <a:pPr indent="-320039" lvl="0" marL="1471295" marR="813435" rtl="0" algn="ctr">
              <a:lnSpc>
                <a:spcPct val="167777"/>
              </a:lnSpc>
              <a:spcBef>
                <a:spcPts val="2110"/>
              </a:spcBef>
              <a:spcAft>
                <a:spcPts val="0"/>
              </a:spcAft>
              <a:buSzPts val="1440"/>
              <a:buNone/>
            </a:pPr>
            <a:r>
              <a:rPr lang="pl-PL"/>
              <a:t>Iraklis Paraskakis, Andreas Kotoulas, Bashir  Sheban</a:t>
            </a:r>
            <a:endParaRPr/>
          </a:p>
          <a:p>
            <a:pPr indent="-320039" lvl="0" marL="731520" rtl="0" algn="ctr">
              <a:lnSpc>
                <a:spcPct val="100000"/>
              </a:lnSpc>
              <a:spcBef>
                <a:spcPts val="635"/>
              </a:spcBef>
              <a:spcAft>
                <a:spcPts val="0"/>
              </a:spcAft>
              <a:buSzPts val="1440"/>
              <a:buNone/>
            </a:pPr>
            <a:r>
              <a:rPr lang="pl-PL"/>
              <a:t>SEERC</a:t>
            </a:r>
            <a:endParaRPr/>
          </a:p>
          <a:p>
            <a:pPr indent="0" lvl="0" marL="0" rtl="0" algn="ctr">
              <a:lnSpc>
                <a:spcPct val="100000"/>
              </a:lnSpc>
              <a:spcBef>
                <a:spcPts val="1000"/>
              </a:spcBef>
              <a:spcAft>
                <a:spcPts val="0"/>
              </a:spcAft>
              <a:buSzPts val="1557"/>
              <a:buNone/>
            </a:pPr>
            <a:r>
              <a:t/>
            </a:r>
            <a:endParaRPr/>
          </a:p>
        </p:txBody>
      </p:sp>
      <p:sp>
        <p:nvSpPr>
          <p:cNvPr id="143" name="Google Shape;143;p1"/>
          <p:cNvSpPr txBox="1"/>
          <p:nvPr/>
        </p:nvSpPr>
        <p:spPr>
          <a:xfrm>
            <a:off x="673893" y="1554480"/>
            <a:ext cx="9135687" cy="2441448"/>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None/>
            </a:pPr>
            <a:r>
              <a:rPr b="0" i="0" lang="pl-PL" sz="3800" u="none" cap="none" strike="noStrike">
                <a:solidFill>
                  <a:schemeClr val="accent1"/>
                </a:solidFill>
                <a:latin typeface="Trebuchet MS"/>
                <a:ea typeface="Trebuchet MS"/>
                <a:cs typeface="Trebuchet MS"/>
                <a:sym typeface="Trebuchet MS"/>
              </a:rPr>
              <a:t>Blockchange: Making Blockchain Conformant with  parts of GDPR</a:t>
            </a:r>
            <a:endParaRPr/>
          </a:p>
          <a:p>
            <a:pPr indent="0" lvl="0" marL="0" marR="0" rtl="0" algn="ctr">
              <a:lnSpc>
                <a:spcPct val="100000"/>
              </a:lnSpc>
              <a:spcBef>
                <a:spcPts val="0"/>
              </a:spcBef>
              <a:spcAft>
                <a:spcPts val="0"/>
              </a:spcAft>
              <a:buNone/>
            </a:pPr>
            <a:r>
              <a:rPr b="0" i="0" lang="pl-PL" sz="3800" u="none" cap="none" strike="noStrike">
                <a:solidFill>
                  <a:schemeClr val="accent1"/>
                </a:solidFill>
                <a:latin typeface="Trebuchet MS"/>
                <a:ea typeface="Trebuchet MS"/>
                <a:cs typeface="Trebuchet MS"/>
                <a:sym typeface="Trebuchet MS"/>
              </a:rPr>
              <a:t>And Transparency Principle Compliance with BlockChain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53"/>
          <p:cNvSpPr txBox="1"/>
          <p:nvPr>
            <p:ph type="title"/>
          </p:nvPr>
        </p:nvSpPr>
        <p:spPr>
          <a:xfrm>
            <a:off x="677334" y="609600"/>
            <a:ext cx="8596668" cy="1118616"/>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Clr>
                <a:schemeClr val="accent1"/>
              </a:buClr>
              <a:buSzPct val="111111"/>
              <a:buFont typeface="Trebuchet MS"/>
              <a:buNone/>
            </a:pPr>
            <a:r>
              <a:rPr lang="pl-PL"/>
              <a:t>Hard erasure (off-chain storage) - Addressing right to erasure</a:t>
            </a:r>
            <a:endParaRPr/>
          </a:p>
        </p:txBody>
      </p:sp>
      <p:sp>
        <p:nvSpPr>
          <p:cNvPr id="197" name="Google Shape;197;p53"/>
          <p:cNvSpPr txBox="1"/>
          <p:nvPr>
            <p:ph idx="1" type="body"/>
          </p:nvPr>
        </p:nvSpPr>
        <p:spPr>
          <a:xfrm>
            <a:off x="640758" y="2039112"/>
            <a:ext cx="9006162" cy="3931920"/>
          </a:xfrm>
          <a:prstGeom prst="rect">
            <a:avLst/>
          </a:prstGeom>
          <a:noFill/>
          <a:ln>
            <a:noFill/>
          </a:ln>
        </p:spPr>
        <p:txBody>
          <a:bodyPr anchorCtr="0" anchor="t" bIns="45700" lIns="91425" spcFirstLastPara="1" rIns="91425" wrap="square" tIns="45700">
            <a:normAutofit/>
          </a:bodyPr>
          <a:lstStyle/>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The idea is that the personal data is stored on an external database while the hash value of that data is stored on the  Blockchain.</a:t>
            </a:r>
            <a:endParaRPr/>
          </a:p>
          <a:p>
            <a:pPr indent="-251459" lvl="0" marL="342900" rtl="0" algn="just">
              <a:lnSpc>
                <a:spcPct val="100000"/>
              </a:lnSpc>
              <a:spcBef>
                <a:spcPts val="0"/>
              </a:spcBef>
              <a:spcAft>
                <a:spcPts val="0"/>
              </a:spcAft>
              <a:buSzPts val="1440"/>
              <a:buNone/>
            </a:pPr>
            <a:r>
              <a:t/>
            </a:r>
            <a:endParaRPr>
              <a:latin typeface="Calibri"/>
              <a:ea typeface="Calibri"/>
              <a:cs typeface="Calibri"/>
              <a:sym typeface="Calibri"/>
            </a:endParaRPr>
          </a:p>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The database also store the reference to this data on the Blockchain.</a:t>
            </a:r>
            <a:endParaRPr/>
          </a:p>
          <a:p>
            <a:pPr indent="-251459" lvl="0" marL="342900" rtl="0" algn="just">
              <a:lnSpc>
                <a:spcPct val="100000"/>
              </a:lnSpc>
              <a:spcBef>
                <a:spcPts val="0"/>
              </a:spcBef>
              <a:spcAft>
                <a:spcPts val="0"/>
              </a:spcAft>
              <a:buSzPts val="1440"/>
              <a:buNone/>
            </a:pPr>
            <a:r>
              <a:t/>
            </a:r>
            <a:endParaRPr>
              <a:latin typeface="Calibri"/>
              <a:ea typeface="Calibri"/>
              <a:cs typeface="Calibri"/>
              <a:sym typeface="Calibri"/>
            </a:endParaRPr>
          </a:p>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In order to verify that the data that is stored on the external database, has not been modified, the hash value of the data  can be recalculated and compared it with the hash that is written on the Blockchain. Since Blockchain is immutable, if the  hashed match each other the data has not been modified.</a:t>
            </a:r>
            <a:endParaRPr/>
          </a:p>
          <a:p>
            <a:pPr indent="-251459" lvl="0" marL="342900" rtl="0" algn="just">
              <a:lnSpc>
                <a:spcPct val="100000"/>
              </a:lnSpc>
              <a:spcBef>
                <a:spcPts val="0"/>
              </a:spcBef>
              <a:spcAft>
                <a:spcPts val="0"/>
              </a:spcAft>
              <a:buSzPts val="1440"/>
              <a:buNone/>
            </a:pPr>
            <a:r>
              <a:t/>
            </a:r>
            <a:endParaRPr>
              <a:latin typeface="Calibri"/>
              <a:ea typeface="Calibri"/>
              <a:cs typeface="Calibri"/>
              <a:sym typeface="Calibri"/>
            </a:endParaRPr>
          </a:p>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If an individual request his data to be forgotten, one only need to erase the personal data that is stored on the database.</a:t>
            </a:r>
            <a:endParaRPr/>
          </a:p>
          <a:p>
            <a:pPr indent="-251459" lvl="0" marL="342900" rtl="0" algn="just">
              <a:lnSpc>
                <a:spcPct val="100000"/>
              </a:lnSpc>
              <a:spcBef>
                <a:spcPts val="0"/>
              </a:spcBef>
              <a:spcAft>
                <a:spcPts val="0"/>
              </a:spcAft>
              <a:buSzPts val="1440"/>
              <a:buNone/>
            </a:pPr>
            <a:r>
              <a:t/>
            </a:r>
            <a:endParaRPr>
              <a:latin typeface="Calibri"/>
              <a:ea typeface="Calibri"/>
              <a:cs typeface="Calibri"/>
              <a:sym typeface="Calibri"/>
            </a:endParaRPr>
          </a:p>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This approach it can be implemented on both permissioned and permissionless networks.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5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pl-PL"/>
              <a:t>Blockchange operation</a:t>
            </a:r>
            <a:endParaRPr/>
          </a:p>
        </p:txBody>
      </p:sp>
      <p:sp>
        <p:nvSpPr>
          <p:cNvPr id="203" name="Google Shape;203;p54"/>
          <p:cNvSpPr txBox="1"/>
          <p:nvPr>
            <p:ph idx="1" type="body"/>
          </p:nvPr>
        </p:nvSpPr>
        <p:spPr>
          <a:xfrm>
            <a:off x="713910" y="1554480"/>
            <a:ext cx="9179898" cy="4800601"/>
          </a:xfrm>
          <a:prstGeom prst="rect">
            <a:avLst/>
          </a:prstGeom>
          <a:noFill/>
          <a:ln>
            <a:noFill/>
          </a:ln>
        </p:spPr>
        <p:txBody>
          <a:bodyPr anchorCtr="0" anchor="t" bIns="45700" lIns="91425" spcFirstLastPara="1" rIns="91425" wrap="square" tIns="45700">
            <a:normAutofit lnSpcReduction="10000"/>
          </a:bodyPr>
          <a:lstStyle/>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Blockchange is a Blockchain solution which now is GDPR compliant.</a:t>
            </a:r>
            <a:endParaRPr/>
          </a:p>
          <a:p>
            <a:pPr indent="-251459" lvl="0" marL="342900" rtl="0" algn="just">
              <a:lnSpc>
                <a:spcPct val="100000"/>
              </a:lnSpc>
              <a:spcBef>
                <a:spcPts val="0"/>
              </a:spcBef>
              <a:spcAft>
                <a:spcPts val="0"/>
              </a:spcAft>
              <a:buSzPts val="1440"/>
              <a:buNone/>
            </a:pPr>
            <a:r>
              <a:t/>
            </a:r>
            <a:endParaRPr>
              <a:latin typeface="Calibri"/>
              <a:ea typeface="Calibri"/>
              <a:cs typeface="Calibri"/>
              <a:sym typeface="Calibri"/>
            </a:endParaRPr>
          </a:p>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Regarding the right to be forgotten, if the individual requested his data to be deleted the personal data is being deleted  from the external database. The “salt” is deleted as well. Thus a brute force attack , in order to extract the initial value, on  the hash value stored on the Blockchain is almost impossible.</a:t>
            </a:r>
            <a:endParaRPr/>
          </a:p>
          <a:p>
            <a:pPr indent="-342900" lvl="0" marL="342900" rtl="0" algn="just">
              <a:lnSpc>
                <a:spcPct val="100000"/>
              </a:lnSpc>
              <a:spcBef>
                <a:spcPts val="0"/>
              </a:spcBef>
              <a:spcAft>
                <a:spcPts val="0"/>
              </a:spcAft>
              <a:buSzPts val="1440"/>
              <a:buNone/>
            </a:pPr>
            <a:r>
              <a:t/>
            </a:r>
            <a:endParaRPr>
              <a:latin typeface="Calibri"/>
              <a:ea typeface="Calibri"/>
              <a:cs typeface="Calibri"/>
              <a:sym typeface="Calibri"/>
            </a:endParaRPr>
          </a:p>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Regarding the right to rectification, if the individual requested his data to be modified the following steps are trigged.</a:t>
            </a:r>
            <a:endParaRPr/>
          </a:p>
          <a:p>
            <a:pPr indent="-229234" lvl="1" marL="698500" rtl="0" algn="l">
              <a:lnSpc>
                <a:spcPct val="100000"/>
              </a:lnSpc>
              <a:spcBef>
                <a:spcPts val="300"/>
              </a:spcBef>
              <a:spcAft>
                <a:spcPts val="0"/>
              </a:spcAft>
              <a:buSzPts val="1440"/>
              <a:buFont typeface="Arial"/>
              <a:buChar char="•"/>
            </a:pPr>
            <a:r>
              <a:rPr lang="pl-PL">
                <a:latin typeface="Calibri"/>
                <a:ea typeface="Calibri"/>
                <a:cs typeface="Calibri"/>
                <a:sym typeface="Calibri"/>
              </a:rPr>
              <a:t>The updated data is inserted as a new data and a new block is created in the Blockchain.</a:t>
            </a:r>
            <a:endParaRPr>
              <a:latin typeface="Calibri"/>
              <a:ea typeface="Calibri"/>
              <a:cs typeface="Calibri"/>
              <a:sym typeface="Calibri"/>
            </a:endParaRPr>
          </a:p>
          <a:p>
            <a:pPr indent="-229234" lvl="1" marL="698500" rtl="0" algn="l">
              <a:lnSpc>
                <a:spcPct val="100000"/>
              </a:lnSpc>
              <a:spcBef>
                <a:spcPts val="315"/>
              </a:spcBef>
              <a:spcAft>
                <a:spcPts val="0"/>
              </a:spcAft>
              <a:buSzPts val="1440"/>
              <a:buFont typeface="Arial"/>
              <a:buChar char="•"/>
            </a:pPr>
            <a:r>
              <a:rPr lang="pl-PL">
                <a:latin typeface="Calibri"/>
                <a:ea typeface="Calibri"/>
                <a:cs typeface="Calibri"/>
                <a:sym typeface="Calibri"/>
              </a:rPr>
              <a:t>In order to keep track of the modification steps the database links the new block with the old block through its hashes.</a:t>
            </a:r>
            <a:endParaRPr>
              <a:latin typeface="Calibri"/>
              <a:ea typeface="Calibri"/>
              <a:cs typeface="Calibri"/>
              <a:sym typeface="Calibri"/>
            </a:endParaRPr>
          </a:p>
          <a:p>
            <a:pPr indent="-229234" lvl="1" marL="698500" rtl="0" algn="l">
              <a:lnSpc>
                <a:spcPct val="100000"/>
              </a:lnSpc>
              <a:spcBef>
                <a:spcPts val="310"/>
              </a:spcBef>
              <a:spcAft>
                <a:spcPts val="0"/>
              </a:spcAft>
              <a:buSzPts val="1440"/>
              <a:buFont typeface="Arial"/>
              <a:buChar char="•"/>
            </a:pPr>
            <a:r>
              <a:rPr lang="pl-PL">
                <a:latin typeface="Calibri"/>
                <a:ea typeface="Calibri"/>
                <a:cs typeface="Calibri"/>
                <a:sym typeface="Calibri"/>
              </a:rPr>
              <a:t>The old data is deleted from the database</a:t>
            </a:r>
            <a:endParaRPr/>
          </a:p>
          <a:p>
            <a:pPr indent="-229234" lvl="1" marL="698500" rtl="0" algn="l">
              <a:lnSpc>
                <a:spcPct val="100000"/>
              </a:lnSpc>
              <a:spcBef>
                <a:spcPts val="310"/>
              </a:spcBef>
              <a:spcAft>
                <a:spcPts val="0"/>
              </a:spcAft>
              <a:buSzPts val="1440"/>
              <a:buNone/>
            </a:pPr>
            <a:r>
              <a:t/>
            </a:r>
            <a:endParaRPr>
              <a:latin typeface="Calibri"/>
              <a:ea typeface="Calibri"/>
              <a:cs typeface="Calibri"/>
              <a:sym typeface="Calibri"/>
            </a:endParaRPr>
          </a:p>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The implementation of the Blockchange utilises the Blockchain as a tool to enhance compliance with the law. One aspect of  accountability’s principle is for the controller to keep internal record of the data processing. Blockchange satisfies this by  storing all the deletions or modifications as transactions on the Blockchain</a:t>
            </a:r>
            <a:endParaRPr>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5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pl-PL"/>
              <a:t>Data rectification</a:t>
            </a:r>
            <a:endParaRPr/>
          </a:p>
        </p:txBody>
      </p:sp>
      <p:pic>
        <p:nvPicPr>
          <p:cNvPr id="209" name="Google Shape;209;p55"/>
          <p:cNvPicPr preferRelativeResize="0"/>
          <p:nvPr/>
        </p:nvPicPr>
        <p:blipFill rotWithShape="1">
          <a:blip r:embed="rId3">
            <a:alphaModFix/>
          </a:blip>
          <a:srcRect b="0" l="0" r="0" t="0"/>
          <a:stretch/>
        </p:blipFill>
        <p:spPr>
          <a:xfrm>
            <a:off x="2621570" y="1627949"/>
            <a:ext cx="5287990" cy="471442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56"/>
          <p:cNvSpPr txBox="1"/>
          <p:nvPr>
            <p:ph type="title"/>
          </p:nvPr>
        </p:nvSpPr>
        <p:spPr>
          <a:xfrm>
            <a:off x="677334" y="609600"/>
            <a:ext cx="8596668" cy="68884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pl-PL"/>
              <a:t>Testing and Evaluation</a:t>
            </a:r>
            <a:endParaRPr/>
          </a:p>
        </p:txBody>
      </p:sp>
      <p:sp>
        <p:nvSpPr>
          <p:cNvPr id="215" name="Google Shape;215;p56"/>
          <p:cNvSpPr txBox="1"/>
          <p:nvPr>
            <p:ph idx="1" type="body"/>
          </p:nvPr>
        </p:nvSpPr>
        <p:spPr>
          <a:xfrm>
            <a:off x="640758" y="1435608"/>
            <a:ext cx="9518226" cy="5248656"/>
          </a:xfrm>
          <a:prstGeom prst="rect">
            <a:avLst/>
          </a:prstGeom>
          <a:noFill/>
          <a:ln>
            <a:noFill/>
          </a:ln>
        </p:spPr>
        <p:txBody>
          <a:bodyPr anchorCtr="0" anchor="t" bIns="45700" lIns="91425" spcFirstLastPara="1" rIns="91425" wrap="square" tIns="45700">
            <a:normAutofit/>
          </a:bodyPr>
          <a:lstStyle/>
          <a:p>
            <a:pPr indent="-12700" lvl="0" marL="12700" rtl="0" algn="l">
              <a:lnSpc>
                <a:spcPct val="115333"/>
              </a:lnSpc>
              <a:spcBef>
                <a:spcPts val="95"/>
              </a:spcBef>
              <a:spcAft>
                <a:spcPts val="0"/>
              </a:spcAft>
              <a:buSzPts val="1440"/>
              <a:buChar char="►"/>
            </a:pPr>
            <a:r>
              <a:rPr lang="pl-PL" sz="1500"/>
              <a:t>In order to test the application, automated and manual testing were conducted. The intention of the testing were to evaluate whether the project meets its initial requirements.</a:t>
            </a:r>
            <a:endParaRPr/>
          </a:p>
          <a:p>
            <a:pPr indent="-12700" lvl="0" marL="12700" rtl="0" algn="l">
              <a:lnSpc>
                <a:spcPct val="115333"/>
              </a:lnSpc>
              <a:spcBef>
                <a:spcPts val="95"/>
              </a:spcBef>
              <a:spcAft>
                <a:spcPts val="0"/>
              </a:spcAft>
              <a:buSzPts val="1440"/>
              <a:buNone/>
            </a:pPr>
            <a:r>
              <a:t/>
            </a:r>
            <a:endParaRPr sz="1500"/>
          </a:p>
          <a:p>
            <a:pPr indent="-12700" lvl="0" marL="12700" rtl="0" algn="l">
              <a:lnSpc>
                <a:spcPct val="100000"/>
              </a:lnSpc>
              <a:spcBef>
                <a:spcPts val="615"/>
              </a:spcBef>
              <a:spcAft>
                <a:spcPts val="0"/>
              </a:spcAft>
              <a:buSzPts val="1440"/>
              <a:buChar char="►"/>
            </a:pPr>
            <a:r>
              <a:rPr lang="pl-PL" sz="1500"/>
              <a:t>The automated tests, which were conducted on the smart contract are the following:</a:t>
            </a:r>
            <a:endParaRPr/>
          </a:p>
          <a:p>
            <a:pPr indent="-229234" lvl="0" marL="241300" rtl="0" algn="l">
              <a:lnSpc>
                <a:spcPct val="100000"/>
              </a:lnSpc>
              <a:spcBef>
                <a:spcPts val="625"/>
              </a:spcBef>
              <a:spcAft>
                <a:spcPts val="0"/>
              </a:spcAft>
              <a:buSzPts val="1440"/>
              <a:buFont typeface="Arial"/>
              <a:buChar char="•"/>
            </a:pPr>
            <a:r>
              <a:rPr lang="pl-PL" sz="1500">
                <a:latin typeface="Calibri"/>
                <a:ea typeface="Calibri"/>
                <a:cs typeface="Calibri"/>
                <a:sym typeface="Calibri"/>
              </a:rPr>
              <a:t>The first test validates whether the smart contract is successfully deployed on the network.</a:t>
            </a:r>
            <a:endParaRPr/>
          </a:p>
          <a:p>
            <a:pPr indent="-229234" lvl="0" marL="241300" rtl="0" algn="l">
              <a:lnSpc>
                <a:spcPct val="100000"/>
              </a:lnSpc>
              <a:spcBef>
                <a:spcPts val="610"/>
              </a:spcBef>
              <a:spcAft>
                <a:spcPts val="0"/>
              </a:spcAft>
              <a:buSzPts val="1440"/>
              <a:buFont typeface="Arial"/>
              <a:buChar char="•"/>
            </a:pPr>
            <a:r>
              <a:rPr lang="pl-PL" sz="1500">
                <a:latin typeface="Calibri"/>
                <a:ea typeface="Calibri"/>
                <a:cs typeface="Calibri"/>
                <a:sym typeface="Calibri"/>
              </a:rPr>
              <a:t>The second test validate whether the smart contract can store values on the blockchain.</a:t>
            </a:r>
            <a:endParaRPr/>
          </a:p>
          <a:p>
            <a:pPr indent="-229234" lvl="0" marL="241300" rtl="0" algn="l">
              <a:lnSpc>
                <a:spcPct val="100000"/>
              </a:lnSpc>
              <a:spcBef>
                <a:spcPts val="610"/>
              </a:spcBef>
              <a:spcAft>
                <a:spcPts val="0"/>
              </a:spcAft>
              <a:buSzPts val="1440"/>
              <a:buFont typeface="Arial"/>
              <a:buChar char="•"/>
            </a:pPr>
            <a:r>
              <a:rPr lang="pl-PL" sz="1500">
                <a:latin typeface="Calibri"/>
                <a:ea typeface="Calibri"/>
                <a:cs typeface="Calibri"/>
                <a:sym typeface="Calibri"/>
              </a:rPr>
              <a:t>The third test validates whether the value that is stored on the Blockchain is the expected value.</a:t>
            </a:r>
            <a:endParaRPr/>
          </a:p>
          <a:p>
            <a:pPr indent="-137795" lvl="0" marL="241300" rtl="0" algn="l">
              <a:lnSpc>
                <a:spcPct val="100000"/>
              </a:lnSpc>
              <a:spcBef>
                <a:spcPts val="610"/>
              </a:spcBef>
              <a:spcAft>
                <a:spcPts val="0"/>
              </a:spcAft>
              <a:buSzPts val="1440"/>
              <a:buFont typeface="Arial"/>
              <a:buNone/>
            </a:pPr>
            <a:r>
              <a:t/>
            </a:r>
            <a:endParaRPr sz="1500"/>
          </a:p>
          <a:p>
            <a:pPr indent="-12700" lvl="0" marL="12700" marR="6985" rtl="0" algn="l">
              <a:lnSpc>
                <a:spcPct val="102666"/>
              </a:lnSpc>
              <a:spcBef>
                <a:spcPts val="994"/>
              </a:spcBef>
              <a:spcAft>
                <a:spcPts val="0"/>
              </a:spcAft>
              <a:buSzPts val="1440"/>
              <a:buChar char="►"/>
            </a:pPr>
            <a:r>
              <a:rPr lang="pl-PL" sz="1500"/>
              <a:t>The manual tests were performed with intention to validate that the application satisfies the functional requirements. The  manual tests which were conducted are the following:</a:t>
            </a:r>
            <a:endParaRPr/>
          </a:p>
          <a:p>
            <a:pPr indent="-229234" lvl="0" marL="241300" rtl="0" algn="l">
              <a:lnSpc>
                <a:spcPct val="100000"/>
              </a:lnSpc>
              <a:spcBef>
                <a:spcPts val="620"/>
              </a:spcBef>
              <a:spcAft>
                <a:spcPts val="0"/>
              </a:spcAft>
              <a:buSzPts val="1440"/>
              <a:buFont typeface="Arial"/>
              <a:buChar char="•"/>
            </a:pPr>
            <a:r>
              <a:rPr lang="pl-PL" sz="1500">
                <a:latin typeface="Calibri"/>
                <a:ea typeface="Calibri"/>
                <a:cs typeface="Calibri"/>
                <a:sym typeface="Calibri"/>
              </a:rPr>
              <a:t>Data controller can insert data subject’s personal data</a:t>
            </a:r>
            <a:endParaRPr/>
          </a:p>
          <a:p>
            <a:pPr indent="-229234" lvl="0" marL="241300" rtl="0" algn="l">
              <a:lnSpc>
                <a:spcPct val="100000"/>
              </a:lnSpc>
              <a:spcBef>
                <a:spcPts val="615"/>
              </a:spcBef>
              <a:spcAft>
                <a:spcPts val="0"/>
              </a:spcAft>
              <a:buSzPts val="1440"/>
              <a:buFont typeface="Arial"/>
              <a:buChar char="•"/>
            </a:pPr>
            <a:r>
              <a:rPr lang="pl-PL" sz="1500">
                <a:latin typeface="Calibri"/>
                <a:ea typeface="Calibri"/>
                <a:cs typeface="Calibri"/>
                <a:sym typeface="Calibri"/>
              </a:rPr>
              <a:t>Data controller can delete data subject’s personal data</a:t>
            </a:r>
            <a:endParaRPr/>
          </a:p>
          <a:p>
            <a:pPr indent="-229234" lvl="0" marL="241300" rtl="0" algn="l">
              <a:lnSpc>
                <a:spcPct val="100000"/>
              </a:lnSpc>
              <a:spcBef>
                <a:spcPts val="625"/>
              </a:spcBef>
              <a:spcAft>
                <a:spcPts val="0"/>
              </a:spcAft>
              <a:buSzPts val="1440"/>
              <a:buFont typeface="Arial"/>
              <a:buChar char="•"/>
            </a:pPr>
            <a:r>
              <a:rPr lang="pl-PL" sz="1500">
                <a:latin typeface="Calibri"/>
                <a:ea typeface="Calibri"/>
                <a:cs typeface="Calibri"/>
                <a:sym typeface="Calibri"/>
              </a:rPr>
              <a:t>Data controller can modify or update data subject’s personal data</a:t>
            </a:r>
            <a:endParaRPr/>
          </a:p>
          <a:p>
            <a:pPr indent="-229234" lvl="0" marL="241300" rtl="0" algn="l">
              <a:lnSpc>
                <a:spcPct val="100000"/>
              </a:lnSpc>
              <a:spcBef>
                <a:spcPts val="610"/>
              </a:spcBef>
              <a:spcAft>
                <a:spcPts val="0"/>
              </a:spcAft>
              <a:buSzPts val="1440"/>
              <a:buFont typeface="Arial"/>
              <a:buChar char="•"/>
            </a:pPr>
            <a:r>
              <a:rPr lang="pl-PL" sz="1500">
                <a:latin typeface="Calibri"/>
                <a:ea typeface="Calibri"/>
                <a:cs typeface="Calibri"/>
                <a:sym typeface="Calibri"/>
              </a:rPr>
              <a:t>Track changes</a:t>
            </a:r>
            <a:endParaRPr/>
          </a:p>
          <a:p>
            <a:pPr indent="-137795" lvl="0" marL="241300" rtl="0" algn="l">
              <a:lnSpc>
                <a:spcPct val="100000"/>
              </a:lnSpc>
              <a:spcBef>
                <a:spcPts val="610"/>
              </a:spcBef>
              <a:spcAft>
                <a:spcPts val="0"/>
              </a:spcAft>
              <a:buSzPts val="1440"/>
              <a:buFont typeface="Arial"/>
              <a:buNone/>
            </a:pPr>
            <a:r>
              <a:t/>
            </a:r>
            <a:endParaRPr sz="1500"/>
          </a:p>
          <a:p>
            <a:pPr indent="-12700" lvl="0" marL="12700" marR="7620" rtl="0" algn="l">
              <a:lnSpc>
                <a:spcPct val="102666"/>
              </a:lnSpc>
              <a:spcBef>
                <a:spcPts val="980"/>
              </a:spcBef>
              <a:spcAft>
                <a:spcPts val="0"/>
              </a:spcAft>
              <a:buSzPts val="1440"/>
              <a:buChar char="►"/>
            </a:pPr>
            <a:r>
              <a:rPr lang="pl-PL" sz="1500"/>
              <a:t>The testing have passed and together with the in depth literature review and the research prototype the aim and objectives of  the project have been achieved.</a:t>
            </a:r>
            <a:endParaRPr/>
          </a:p>
          <a:p>
            <a:pPr indent="-228600" lvl="0" marL="457200" rtl="0" algn="l">
              <a:lnSpc>
                <a:spcPct val="100000"/>
              </a:lnSpc>
              <a:spcBef>
                <a:spcPts val="1000"/>
              </a:spcBef>
              <a:spcAft>
                <a:spcPts val="0"/>
              </a:spcAft>
              <a:buSzPts val="144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57"/>
          <p:cNvSpPr txBox="1"/>
          <p:nvPr>
            <p:ph idx="1" type="subTitle"/>
          </p:nvPr>
        </p:nvSpPr>
        <p:spPr>
          <a:xfrm>
            <a:off x="1257684" y="4219580"/>
            <a:ext cx="8434956" cy="1968028"/>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1000"/>
              </a:spcBef>
              <a:spcAft>
                <a:spcPts val="0"/>
              </a:spcAft>
              <a:buSzPts val="1557"/>
              <a:buNone/>
            </a:pPr>
            <a:r>
              <a:rPr lang="pl-PL"/>
              <a:t>Training Week 3</a:t>
            </a:r>
            <a:endParaRPr/>
          </a:p>
          <a:p>
            <a:pPr indent="0" lvl="0" marL="0" rtl="0" algn="ctr">
              <a:lnSpc>
                <a:spcPct val="100000"/>
              </a:lnSpc>
              <a:spcBef>
                <a:spcPts val="1000"/>
              </a:spcBef>
              <a:spcAft>
                <a:spcPts val="0"/>
              </a:spcAft>
              <a:buSzPts val="1557"/>
              <a:buNone/>
            </a:pPr>
            <a:r>
              <a:rPr lang="pl-PL"/>
              <a:t> Lodz, Poland (online)</a:t>
            </a:r>
            <a:endParaRPr/>
          </a:p>
          <a:p>
            <a:pPr indent="-320039" lvl="0" marL="1471295" marR="813435" rtl="0" algn="ctr">
              <a:lnSpc>
                <a:spcPct val="167777"/>
              </a:lnSpc>
              <a:spcBef>
                <a:spcPts val="2110"/>
              </a:spcBef>
              <a:spcAft>
                <a:spcPts val="0"/>
              </a:spcAft>
              <a:buSzPts val="1440"/>
              <a:buNone/>
            </a:pPr>
            <a:r>
              <a:rPr lang="pl-PL"/>
              <a:t>Iraklis Paraskakis, Andreas Kotoulas, Bashir  Sheban</a:t>
            </a:r>
            <a:endParaRPr/>
          </a:p>
          <a:p>
            <a:pPr indent="-320039" lvl="0" marL="731520" rtl="0" algn="ctr">
              <a:lnSpc>
                <a:spcPct val="100000"/>
              </a:lnSpc>
              <a:spcBef>
                <a:spcPts val="635"/>
              </a:spcBef>
              <a:spcAft>
                <a:spcPts val="0"/>
              </a:spcAft>
              <a:buSzPts val="1440"/>
              <a:buNone/>
            </a:pPr>
            <a:r>
              <a:rPr lang="pl-PL"/>
              <a:t>SEERC</a:t>
            </a:r>
            <a:endParaRPr/>
          </a:p>
          <a:p>
            <a:pPr indent="0" lvl="0" marL="0" rtl="0" algn="ctr">
              <a:lnSpc>
                <a:spcPct val="100000"/>
              </a:lnSpc>
              <a:spcBef>
                <a:spcPts val="1000"/>
              </a:spcBef>
              <a:spcAft>
                <a:spcPts val="0"/>
              </a:spcAft>
              <a:buSzPts val="1557"/>
              <a:buNone/>
            </a:pPr>
            <a:r>
              <a:t/>
            </a:r>
            <a:endParaRPr/>
          </a:p>
          <a:p>
            <a:pPr indent="0" lvl="0" marL="0" rtl="0" algn="ctr">
              <a:lnSpc>
                <a:spcPct val="100000"/>
              </a:lnSpc>
              <a:spcBef>
                <a:spcPts val="1000"/>
              </a:spcBef>
              <a:spcAft>
                <a:spcPts val="0"/>
              </a:spcAft>
              <a:buSzPts val="1557"/>
              <a:buNone/>
            </a:pPr>
            <a:r>
              <a:t/>
            </a:r>
            <a:endParaRPr/>
          </a:p>
        </p:txBody>
      </p:sp>
      <p:sp>
        <p:nvSpPr>
          <p:cNvPr id="221" name="Google Shape;221;p57"/>
          <p:cNvSpPr txBox="1"/>
          <p:nvPr/>
        </p:nvSpPr>
        <p:spPr>
          <a:xfrm>
            <a:off x="683037" y="1642595"/>
            <a:ext cx="9135687" cy="2938549"/>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3800"/>
              <a:buFont typeface="Trebuchet MS"/>
              <a:buNone/>
            </a:pPr>
            <a:r>
              <a:rPr b="0" i="0" lang="pl-PL" sz="3800" u="none" cap="none" strike="noStrike">
                <a:solidFill>
                  <a:schemeClr val="accent1"/>
                </a:solidFill>
                <a:latin typeface="Trebuchet MS"/>
                <a:ea typeface="Trebuchet MS"/>
                <a:cs typeface="Trebuchet MS"/>
                <a:sym typeface="Trebuchet MS"/>
              </a:rPr>
              <a:t> </a:t>
            </a:r>
            <a:endParaRPr/>
          </a:p>
        </p:txBody>
      </p:sp>
      <p:sp>
        <p:nvSpPr>
          <p:cNvPr id="222" name="Google Shape;222;p57"/>
          <p:cNvSpPr/>
          <p:nvPr/>
        </p:nvSpPr>
        <p:spPr>
          <a:xfrm>
            <a:off x="1475232" y="1676918"/>
            <a:ext cx="7979664" cy="243143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pl-PL" sz="3800" u="none" cap="none" strike="noStrike">
                <a:solidFill>
                  <a:srgbClr val="4A66AC"/>
                </a:solidFill>
                <a:latin typeface="Trebuchet MS"/>
                <a:ea typeface="Trebuchet MS"/>
                <a:cs typeface="Trebuchet MS"/>
                <a:sym typeface="Trebuchet MS"/>
              </a:rPr>
              <a:t>Blockchange: Making Blockchain Conformant with  parts of GDPR</a:t>
            </a:r>
            <a:endParaRPr/>
          </a:p>
          <a:p>
            <a:pPr indent="0" lvl="0" marL="0" marR="0" rtl="0" algn="ctr">
              <a:lnSpc>
                <a:spcPct val="100000"/>
              </a:lnSpc>
              <a:spcBef>
                <a:spcPts val="0"/>
              </a:spcBef>
              <a:spcAft>
                <a:spcPts val="0"/>
              </a:spcAft>
              <a:buNone/>
            </a:pPr>
            <a:r>
              <a:rPr b="0" i="0" lang="pl-PL" sz="3800" u="none" cap="none" strike="noStrike">
                <a:solidFill>
                  <a:srgbClr val="4A66AC"/>
                </a:solidFill>
                <a:latin typeface="Trebuchet MS"/>
                <a:ea typeface="Trebuchet MS"/>
                <a:cs typeface="Trebuchet MS"/>
                <a:sym typeface="Trebuchet MS"/>
              </a:rPr>
              <a:t>And Transparency Principle Compliance with BlockChain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gd0874396ff_0_10"/>
          <p:cNvSpPr txBox="1"/>
          <p:nvPr/>
        </p:nvSpPr>
        <p:spPr>
          <a:xfrm>
            <a:off x="664749" y="1953491"/>
            <a:ext cx="9135600" cy="2238600"/>
          </a:xfrm>
          <a:prstGeom prst="rect">
            <a:avLst/>
          </a:prstGeom>
          <a:noFill/>
          <a:ln>
            <a:noFill/>
          </a:ln>
        </p:spPr>
        <p:txBody>
          <a:bodyPr anchorCtr="0" anchor="b"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8000"/>
              <a:buFont typeface="Trebuchet MS"/>
              <a:buNone/>
            </a:pPr>
            <a:r>
              <a:t/>
            </a:r>
            <a:endParaRPr b="1" i="0" sz="8000" u="none" cap="none" strike="noStrike">
              <a:solidFill>
                <a:schemeClr val="accent1"/>
              </a:solidFill>
              <a:latin typeface="Trebuchet MS"/>
              <a:ea typeface="Trebuchet MS"/>
              <a:cs typeface="Trebuchet MS"/>
              <a:sym typeface="Trebuchet MS"/>
            </a:endParaRPr>
          </a:p>
        </p:txBody>
      </p:sp>
      <p:sp>
        <p:nvSpPr>
          <p:cNvPr id="228" name="Google Shape;228;gd0874396ff_0_10"/>
          <p:cNvSpPr/>
          <p:nvPr/>
        </p:nvSpPr>
        <p:spPr>
          <a:xfrm>
            <a:off x="3048000" y="2139696"/>
            <a:ext cx="6096000" cy="2864374"/>
          </a:xfrm>
          <a:prstGeom prst="rect">
            <a:avLst/>
          </a:prstGeom>
          <a:noFill/>
          <a:ln>
            <a:noFill/>
          </a:ln>
        </p:spPr>
        <p:txBody>
          <a:bodyPr anchorCtr="0" anchor="t" bIns="45700" lIns="91425" spcFirstLastPara="1" rIns="91425" wrap="square" tIns="45700">
            <a:spAutoFit/>
          </a:bodyPr>
          <a:lstStyle/>
          <a:p>
            <a:pPr indent="0" lvl="0" marL="13970" marR="5080" rtl="0" algn="ctr">
              <a:lnSpc>
                <a:spcPct val="119900"/>
              </a:lnSpc>
              <a:spcBef>
                <a:spcPts val="0"/>
              </a:spcBef>
              <a:spcAft>
                <a:spcPts val="0"/>
              </a:spcAft>
              <a:buNone/>
            </a:pPr>
            <a:r>
              <a:rPr b="0" i="0" lang="pl-PL" sz="2800" u="none" cap="none" strike="noStrike">
                <a:solidFill>
                  <a:schemeClr val="accent1"/>
                </a:solidFill>
                <a:latin typeface="Trebuchet MS"/>
                <a:ea typeface="Trebuchet MS"/>
                <a:cs typeface="Trebuchet MS"/>
                <a:sym typeface="Trebuchet MS"/>
              </a:rPr>
              <a:t>Thank you! </a:t>
            </a:r>
            <a:endParaRPr/>
          </a:p>
          <a:p>
            <a:pPr indent="0" lvl="0" marL="13970" marR="5080" rtl="0" algn="ctr">
              <a:lnSpc>
                <a:spcPct val="119900"/>
              </a:lnSpc>
              <a:spcBef>
                <a:spcPts val="100"/>
              </a:spcBef>
              <a:spcAft>
                <a:spcPts val="0"/>
              </a:spcAft>
              <a:buNone/>
            </a:pPr>
            <a:r>
              <a:rPr b="0" i="0" lang="pl-PL" sz="2800" u="none" cap="none" strike="noStrike">
                <a:solidFill>
                  <a:schemeClr val="accent1"/>
                </a:solidFill>
                <a:latin typeface="Trebuchet MS"/>
                <a:ea typeface="Trebuchet MS"/>
                <a:cs typeface="Trebuchet MS"/>
                <a:sym typeface="Trebuchet MS"/>
              </a:rPr>
              <a:t>Ευχαριστώ!</a:t>
            </a:r>
            <a:endParaRPr/>
          </a:p>
          <a:p>
            <a:pPr indent="0" lvl="0" marL="13970" marR="5080" rtl="0" algn="ctr">
              <a:lnSpc>
                <a:spcPct val="119900"/>
              </a:lnSpc>
              <a:spcBef>
                <a:spcPts val="100"/>
              </a:spcBef>
              <a:spcAft>
                <a:spcPts val="0"/>
              </a:spcAft>
              <a:buNone/>
            </a:pPr>
            <a:r>
              <a:rPr b="0" i="0" lang="pl-PL" sz="2800" u="none" cap="none" strike="noStrike">
                <a:solidFill>
                  <a:schemeClr val="accent1"/>
                </a:solidFill>
                <a:latin typeface="Trebuchet MS"/>
                <a:ea typeface="Trebuchet MS"/>
                <a:cs typeface="Trebuchet MS"/>
                <a:sym typeface="Trebuchet MS"/>
              </a:rPr>
              <a:t>  Merci!</a:t>
            </a:r>
            <a:endParaRPr/>
          </a:p>
          <a:p>
            <a:pPr indent="0" lvl="0" marL="2540" marR="0" rtl="0" algn="ctr">
              <a:lnSpc>
                <a:spcPct val="100000"/>
              </a:lnSpc>
              <a:spcBef>
                <a:spcPts val="660"/>
              </a:spcBef>
              <a:spcAft>
                <a:spcPts val="0"/>
              </a:spcAft>
              <a:buNone/>
            </a:pPr>
            <a:r>
              <a:rPr b="0" i="0" lang="pl-PL" sz="2800" u="none" cap="none" strike="noStrike">
                <a:solidFill>
                  <a:schemeClr val="accent1"/>
                </a:solidFill>
                <a:latin typeface="Trebuchet MS"/>
                <a:ea typeface="Trebuchet MS"/>
                <a:cs typeface="Trebuchet MS"/>
                <a:sym typeface="Trebuchet MS"/>
              </a:rPr>
              <a:t>Grazie!</a:t>
            </a:r>
            <a:endParaRPr/>
          </a:p>
          <a:p>
            <a:pPr indent="0" lvl="0" marL="2540" marR="0" rtl="0" algn="ctr">
              <a:lnSpc>
                <a:spcPct val="100000"/>
              </a:lnSpc>
              <a:spcBef>
                <a:spcPts val="660"/>
              </a:spcBef>
              <a:spcAft>
                <a:spcPts val="0"/>
              </a:spcAft>
              <a:buNone/>
            </a:pPr>
            <a:r>
              <a:t/>
            </a:r>
            <a:endParaRPr b="0" i="0" sz="3800" u="none" cap="none" strike="noStrike">
              <a:solidFill>
                <a:schemeClr val="accent1"/>
              </a:solidFill>
              <a:latin typeface="Trebuchet MS"/>
              <a:ea typeface="Trebuchet MS"/>
              <a:cs typeface="Trebuchet MS"/>
              <a:sym typeface="Trebuchet MS"/>
            </a:endParaRPr>
          </a:p>
        </p:txBody>
      </p:sp>
      <p:sp>
        <p:nvSpPr>
          <p:cNvPr id="229" name="Google Shape;229;gd0874396ff_0_10"/>
          <p:cNvSpPr/>
          <p:nvPr/>
        </p:nvSpPr>
        <p:spPr>
          <a:xfrm>
            <a:off x="5277196" y="4317528"/>
            <a:ext cx="1646605" cy="523220"/>
          </a:xfrm>
          <a:prstGeom prst="rect">
            <a:avLst/>
          </a:prstGeom>
          <a:noFill/>
          <a:ln>
            <a:noFill/>
          </a:ln>
        </p:spPr>
        <p:txBody>
          <a:bodyPr anchorCtr="0" anchor="t" bIns="45700" lIns="91425" spcFirstLastPara="1" rIns="91425" wrap="square" tIns="45700">
            <a:spAutoFit/>
          </a:bodyPr>
          <a:lstStyle/>
          <a:p>
            <a:pPr indent="0" lvl="0" marL="12700" marR="0" rtl="0" algn="l">
              <a:lnSpc>
                <a:spcPct val="100000"/>
              </a:lnSpc>
              <a:spcBef>
                <a:spcPts val="0"/>
              </a:spcBef>
              <a:spcAft>
                <a:spcPts val="0"/>
              </a:spcAft>
              <a:buNone/>
            </a:pPr>
            <a:r>
              <a:rPr b="0" i="0" lang="pl-PL" sz="2800" u="none" cap="none" strike="noStrike">
                <a:solidFill>
                  <a:schemeClr val="accent1"/>
                </a:solidFill>
                <a:latin typeface="Trebuchet MS"/>
                <a:ea typeface="Trebuchet MS"/>
                <a:cs typeface="Trebuchet MS"/>
                <a:sym typeface="Trebuchet MS"/>
              </a:rPr>
              <a:t>¡Gracias!</a:t>
            </a:r>
            <a:endParaRP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SzPct val="111111"/>
              <a:buNone/>
            </a:pPr>
            <a:r>
              <a:rPr lang="pl-PL"/>
              <a:t>Recap and contextualise our presentation:  Right to Privacy and Blockchain</a:t>
            </a:r>
            <a:endParaRPr/>
          </a:p>
        </p:txBody>
      </p:sp>
      <p:sp>
        <p:nvSpPr>
          <p:cNvPr id="149" name="Google Shape;149;p2"/>
          <p:cNvSpPr txBox="1"/>
          <p:nvPr>
            <p:ph idx="1" type="body"/>
          </p:nvPr>
        </p:nvSpPr>
        <p:spPr>
          <a:xfrm>
            <a:off x="677334" y="2069149"/>
            <a:ext cx="8596668" cy="3993323"/>
          </a:xfrm>
          <a:prstGeom prst="rect">
            <a:avLst/>
          </a:prstGeom>
          <a:noFill/>
          <a:ln>
            <a:noFill/>
          </a:ln>
        </p:spPr>
        <p:txBody>
          <a:bodyPr anchorCtr="0" anchor="t" bIns="45700" lIns="91425" spcFirstLastPara="1" rIns="91425" wrap="square" tIns="45700">
            <a:normAutofit/>
          </a:bodyPr>
          <a:lstStyle/>
          <a:p>
            <a:pPr indent="-320040" lvl="0" marL="457200" rtl="0" algn="l">
              <a:lnSpc>
                <a:spcPct val="110000"/>
              </a:lnSpc>
              <a:spcBef>
                <a:spcPts val="1000"/>
              </a:spcBef>
              <a:spcAft>
                <a:spcPts val="0"/>
              </a:spcAft>
              <a:buSzPts val="1440"/>
              <a:buChar char="►"/>
            </a:pPr>
            <a:r>
              <a:rPr lang="pl-PL"/>
              <a:t>Distributive nature of Blockchain implies that each node Is a Data  Controller/Processor effectively</a:t>
            </a:r>
            <a:endParaRPr/>
          </a:p>
          <a:p>
            <a:pPr indent="-320040" lvl="0" marL="457200" rtl="0" algn="l">
              <a:lnSpc>
                <a:spcPct val="110000"/>
              </a:lnSpc>
              <a:spcBef>
                <a:spcPts val="1000"/>
              </a:spcBef>
              <a:spcAft>
                <a:spcPts val="0"/>
              </a:spcAft>
              <a:buSzPts val="1440"/>
              <a:buChar char="►"/>
            </a:pPr>
            <a:r>
              <a:rPr lang="pl-PL"/>
              <a:t>Right to be forgotten-a huge technical issue with wide implications</a:t>
            </a:r>
            <a:endParaRPr/>
          </a:p>
          <a:p>
            <a:pPr indent="-320040" lvl="0" marL="457200" rtl="0" algn="l">
              <a:lnSpc>
                <a:spcPct val="110000"/>
              </a:lnSpc>
              <a:spcBef>
                <a:spcPts val="1000"/>
              </a:spcBef>
              <a:spcAft>
                <a:spcPts val="0"/>
              </a:spcAft>
              <a:buSzPts val="1440"/>
              <a:buChar char="►"/>
            </a:pPr>
            <a:r>
              <a:rPr lang="pl-PL"/>
              <a:t>Above issues seem intractable – so that some companies in EU  have given up on use of blockchain in recording transactions</a:t>
            </a:r>
            <a:endParaRPr/>
          </a:p>
          <a:p>
            <a:pPr indent="-320040" lvl="0" marL="457200" rtl="0" algn="l">
              <a:lnSpc>
                <a:spcPct val="110000"/>
              </a:lnSpc>
              <a:spcBef>
                <a:spcPts val="1000"/>
              </a:spcBef>
              <a:spcAft>
                <a:spcPts val="0"/>
              </a:spcAft>
              <a:buSzPts val="1440"/>
              <a:buChar char="►"/>
            </a:pPr>
            <a:r>
              <a:rPr lang="pl-PL"/>
              <a:t>Current effort in research to overcome the problem and make  Blockchain GDPR compliant without loosing the essence of  immutability</a:t>
            </a:r>
            <a:endParaRPr/>
          </a:p>
          <a:p>
            <a:pPr indent="-320040" lvl="0" marL="457200" rtl="0" algn="l">
              <a:lnSpc>
                <a:spcPct val="110000"/>
              </a:lnSpc>
              <a:spcBef>
                <a:spcPts val="1000"/>
              </a:spcBef>
              <a:spcAft>
                <a:spcPts val="0"/>
              </a:spcAft>
              <a:buSzPts val="1440"/>
              <a:buChar char="►"/>
            </a:pPr>
            <a:r>
              <a:rPr lang="pl-PL"/>
              <a:t>Could revolutionise application of GDPR and enforce rigorous  application of GDPR provided certain notions of data ownership are  altered.</a:t>
            </a:r>
            <a:endParaRPr/>
          </a:p>
          <a:p>
            <a:pPr indent="-200660" lvl="0" marL="342900" rtl="0" algn="l">
              <a:lnSpc>
                <a:spcPct val="100000"/>
              </a:lnSpc>
              <a:spcBef>
                <a:spcPts val="1000"/>
              </a:spcBef>
              <a:spcAft>
                <a:spcPts val="0"/>
              </a:spcAft>
              <a:buSzPts val="2240"/>
              <a:buFont typeface="Trebuchet MS"/>
              <a:buNone/>
            </a:pPr>
            <a:r>
              <a:t/>
            </a:r>
            <a:endParaRPr sz="2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pl-PL"/>
              <a:t>Two proof of concepts applications</a:t>
            </a:r>
            <a:endParaRPr/>
          </a:p>
        </p:txBody>
      </p:sp>
      <p:sp>
        <p:nvSpPr>
          <p:cNvPr id="155" name="Google Shape;155;p32"/>
          <p:cNvSpPr txBox="1"/>
          <p:nvPr>
            <p:ph idx="1" type="body"/>
          </p:nvPr>
        </p:nvSpPr>
        <p:spPr>
          <a:xfrm>
            <a:off x="677334" y="2160589"/>
            <a:ext cx="8596668" cy="1707323"/>
          </a:xfrm>
          <a:prstGeom prst="rect">
            <a:avLst/>
          </a:prstGeom>
          <a:noFill/>
          <a:ln>
            <a:noFill/>
          </a:ln>
        </p:spPr>
        <p:txBody>
          <a:bodyPr anchorCtr="0" anchor="t" bIns="45700" lIns="91425" spcFirstLastPara="1" rIns="91425" wrap="square" tIns="45700">
            <a:normAutofit/>
          </a:bodyPr>
          <a:lstStyle/>
          <a:p>
            <a:pPr indent="-320040" lvl="0" marL="457200" rtl="0" algn="l">
              <a:lnSpc>
                <a:spcPct val="110000"/>
              </a:lnSpc>
              <a:spcBef>
                <a:spcPts val="1000"/>
              </a:spcBef>
              <a:spcAft>
                <a:spcPts val="0"/>
              </a:spcAft>
              <a:buSzPts val="1440"/>
              <a:buChar char="►"/>
            </a:pPr>
            <a:r>
              <a:rPr lang="pl-PL"/>
              <a:t>BlockChange – proof of concept addressing right to be forgotten  and</a:t>
            </a:r>
            <a:endParaRPr/>
          </a:p>
          <a:p>
            <a:pPr indent="-320040" lvl="0" marL="457200" rtl="0" algn="l">
              <a:lnSpc>
                <a:spcPct val="110000"/>
              </a:lnSpc>
              <a:spcBef>
                <a:spcPts val="1000"/>
              </a:spcBef>
              <a:spcAft>
                <a:spcPts val="0"/>
              </a:spcAft>
              <a:buSzPts val="1440"/>
              <a:buChar char="►"/>
            </a:pPr>
            <a:r>
              <a:rPr lang="pl-PL"/>
              <a:t>Transparency Principle Compliance with BlockChain – allowing data to be accounted as and when is processed.</a:t>
            </a:r>
            <a:endParaRPr/>
          </a:p>
          <a:p>
            <a:pPr indent="-200660" lvl="0" marL="342900" rtl="0" algn="l">
              <a:lnSpc>
                <a:spcPct val="100000"/>
              </a:lnSpc>
              <a:spcBef>
                <a:spcPts val="1000"/>
              </a:spcBef>
              <a:spcAft>
                <a:spcPts val="0"/>
              </a:spcAft>
              <a:buSzPts val="2240"/>
              <a:buFont typeface="Trebuchet MS"/>
              <a:buNone/>
            </a:pPr>
            <a:r>
              <a:t/>
            </a: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i="1" lang="pl-PL">
                <a:latin typeface="Calibri"/>
                <a:ea typeface="Calibri"/>
                <a:cs typeface="Calibri"/>
                <a:sym typeface="Calibri"/>
              </a:rPr>
              <a:t>BlockChange</a:t>
            </a:r>
            <a:r>
              <a:rPr lang="pl-PL"/>
              <a:t>: Aim of the project</a:t>
            </a:r>
            <a:endParaRPr/>
          </a:p>
        </p:txBody>
      </p:sp>
      <p:sp>
        <p:nvSpPr>
          <p:cNvPr id="161" name="Google Shape;161;p4"/>
          <p:cNvSpPr txBox="1"/>
          <p:nvPr>
            <p:ph idx="1" type="body"/>
          </p:nvPr>
        </p:nvSpPr>
        <p:spPr>
          <a:xfrm>
            <a:off x="677334" y="2057400"/>
            <a:ext cx="8210634" cy="3983961"/>
          </a:xfrm>
          <a:prstGeom prst="rect">
            <a:avLst/>
          </a:prstGeom>
          <a:noFill/>
          <a:ln>
            <a:noFill/>
          </a:ln>
        </p:spPr>
        <p:txBody>
          <a:bodyPr anchorCtr="0" anchor="t" bIns="45700" lIns="91425" spcFirstLastPara="1" rIns="91425" wrap="square" tIns="45700">
            <a:normAutofit/>
          </a:bodyPr>
          <a:lstStyle/>
          <a:p>
            <a:pPr indent="-12700" lvl="0" marL="12700" marR="5080" rtl="0" algn="just">
              <a:lnSpc>
                <a:spcPct val="100000"/>
              </a:lnSpc>
              <a:spcBef>
                <a:spcPts val="95"/>
              </a:spcBef>
              <a:spcAft>
                <a:spcPts val="0"/>
              </a:spcAft>
              <a:buSzPts val="1440"/>
              <a:buNone/>
            </a:pPr>
            <a:r>
              <a:rPr lang="pl-PL">
                <a:latin typeface="Calibri"/>
                <a:ea typeface="Calibri"/>
                <a:cs typeface="Calibri"/>
                <a:sym typeface="Calibri"/>
              </a:rPr>
              <a:t>Automated transactions demand transparency, traceability and  immutability. These characteristics are fully provided by Blockchain  technology and transactions under this technology are assured these  attributes. However, GDPR gives the right to the European individuals to  request the deletion of their personal data, thus data that was guaranteed  not to be amendable now it is required to change. Therefore, the aim of  this project is the following:</a:t>
            </a:r>
            <a:endParaRPr>
              <a:latin typeface="Calibri"/>
              <a:ea typeface="Calibri"/>
              <a:cs typeface="Calibri"/>
              <a:sym typeface="Calibri"/>
            </a:endParaRPr>
          </a:p>
          <a:p>
            <a:pPr indent="78740" lvl="0" marL="12700" marR="5080" rtl="0" algn="just">
              <a:lnSpc>
                <a:spcPct val="100000"/>
              </a:lnSpc>
              <a:spcBef>
                <a:spcPts val="95"/>
              </a:spcBef>
              <a:spcAft>
                <a:spcPts val="0"/>
              </a:spcAft>
              <a:buSzPts val="1440"/>
              <a:buNone/>
            </a:pPr>
            <a:r>
              <a:t/>
            </a:r>
            <a:endParaRPr i="1" sz="2000">
              <a:latin typeface="Calibri"/>
              <a:ea typeface="Calibri"/>
              <a:cs typeface="Calibri"/>
              <a:sym typeface="Calibri"/>
            </a:endParaRPr>
          </a:p>
          <a:p>
            <a:pPr indent="-12700" lvl="0" marL="12700" marR="5080" rtl="0" algn="just">
              <a:lnSpc>
                <a:spcPct val="100000"/>
              </a:lnSpc>
              <a:spcBef>
                <a:spcPts val="95"/>
              </a:spcBef>
              <a:spcAft>
                <a:spcPts val="0"/>
              </a:spcAft>
              <a:buSzPts val="1440"/>
              <a:buNone/>
            </a:pPr>
            <a:r>
              <a:rPr i="1" lang="pl-PL" sz="2000">
                <a:latin typeface="Calibri"/>
                <a:ea typeface="Calibri"/>
                <a:cs typeface="Calibri"/>
                <a:sym typeface="Calibri"/>
              </a:rPr>
              <a:t>            Investigate how the Blockchain technology can be altered to  </a:t>
            </a:r>
            <a:endParaRPr/>
          </a:p>
          <a:p>
            <a:pPr indent="-12700" lvl="0" marL="12700" marR="5080" rtl="0" algn="just">
              <a:lnSpc>
                <a:spcPct val="100000"/>
              </a:lnSpc>
              <a:spcBef>
                <a:spcPts val="95"/>
              </a:spcBef>
              <a:spcAft>
                <a:spcPts val="0"/>
              </a:spcAft>
              <a:buSzPts val="1440"/>
              <a:buNone/>
            </a:pPr>
            <a:r>
              <a:rPr i="1" lang="pl-PL" sz="2000">
                <a:latin typeface="Calibri"/>
                <a:ea typeface="Calibri"/>
                <a:cs typeface="Calibri"/>
                <a:sym typeface="Calibri"/>
              </a:rPr>
              <a:t>            accommodate requirement as stipulated by the GDPR, that is,  making </a:t>
            </a:r>
            <a:endParaRPr/>
          </a:p>
          <a:p>
            <a:pPr indent="-12700" lvl="0" marL="12700" marR="5080" rtl="0" algn="just">
              <a:lnSpc>
                <a:spcPct val="100000"/>
              </a:lnSpc>
              <a:spcBef>
                <a:spcPts val="95"/>
              </a:spcBef>
              <a:spcAft>
                <a:spcPts val="0"/>
              </a:spcAft>
              <a:buSzPts val="1440"/>
              <a:buNone/>
            </a:pPr>
            <a:r>
              <a:rPr i="1" lang="pl-PL" sz="2000">
                <a:latin typeface="Calibri"/>
                <a:ea typeface="Calibri"/>
                <a:cs typeface="Calibri"/>
                <a:sym typeface="Calibri"/>
              </a:rPr>
              <a:t>           the Blockchain GDPR compliant</a:t>
            </a:r>
            <a:endParaRPr sz="2000">
              <a:latin typeface="Calibri"/>
              <a:ea typeface="Calibri"/>
              <a:cs typeface="Calibri"/>
              <a:sym typeface="Calibri"/>
            </a:endParaRPr>
          </a:p>
          <a:p>
            <a:pPr indent="-228600" lvl="0" marL="457200" rtl="0" algn="l">
              <a:lnSpc>
                <a:spcPct val="100000"/>
              </a:lnSpc>
              <a:spcBef>
                <a:spcPts val="1000"/>
              </a:spcBef>
              <a:spcAft>
                <a:spcPts val="0"/>
              </a:spcAft>
              <a:buSzPts val="144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5"/>
          <p:cNvSpPr txBox="1"/>
          <p:nvPr>
            <p:ph type="title"/>
          </p:nvPr>
        </p:nvSpPr>
        <p:spPr>
          <a:xfrm>
            <a:off x="686478" y="646176"/>
            <a:ext cx="8596668" cy="1320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pl-PL"/>
              <a:t>Objectives of the project</a:t>
            </a:r>
            <a:endParaRPr/>
          </a:p>
        </p:txBody>
      </p:sp>
      <p:sp>
        <p:nvSpPr>
          <p:cNvPr id="167" name="Google Shape;167;p5"/>
          <p:cNvSpPr txBox="1"/>
          <p:nvPr>
            <p:ph idx="1" type="body"/>
          </p:nvPr>
        </p:nvSpPr>
        <p:spPr>
          <a:xfrm>
            <a:off x="713910" y="1986853"/>
            <a:ext cx="8933010" cy="2237675"/>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SzPts val="1440"/>
              <a:buNone/>
            </a:pPr>
            <a:r>
              <a:rPr lang="pl-PL"/>
              <a:t> </a:t>
            </a:r>
            <a:endParaRPr/>
          </a:p>
          <a:p>
            <a:pPr indent="-320040" lvl="0" marL="457200" rtl="0" algn="l">
              <a:lnSpc>
                <a:spcPct val="110000"/>
              </a:lnSpc>
              <a:spcBef>
                <a:spcPts val="1000"/>
              </a:spcBef>
              <a:spcAft>
                <a:spcPts val="0"/>
              </a:spcAft>
              <a:buSzPts val="1440"/>
              <a:buChar char="►"/>
            </a:pPr>
            <a:r>
              <a:rPr lang="pl-PL"/>
              <a:t>Understand in which cases GDPR is applicable regarding the right to be forgotten.</a:t>
            </a:r>
            <a:endParaRPr/>
          </a:p>
          <a:p>
            <a:pPr indent="-320040" lvl="0" marL="457200" rtl="0" algn="l">
              <a:lnSpc>
                <a:spcPct val="110000"/>
              </a:lnSpc>
              <a:spcBef>
                <a:spcPts val="1000"/>
              </a:spcBef>
              <a:spcAft>
                <a:spcPts val="0"/>
              </a:spcAft>
              <a:buSzPts val="1440"/>
              <a:buChar char="►"/>
            </a:pPr>
            <a:r>
              <a:rPr lang="pl-PL"/>
              <a:t>Develop	a	proof	of	concept	solution	which implements</a:t>
            </a:r>
            <a:endParaRPr/>
          </a:p>
          <a:p>
            <a:pPr indent="-320040" lvl="0" marL="457200" rtl="0" algn="l">
              <a:lnSpc>
                <a:spcPct val="110000"/>
              </a:lnSpc>
              <a:spcBef>
                <a:spcPts val="1000"/>
              </a:spcBef>
              <a:spcAft>
                <a:spcPts val="0"/>
              </a:spcAft>
              <a:buSzPts val="1440"/>
              <a:buNone/>
            </a:pPr>
            <a:r>
              <a:rPr lang="pl-PL"/>
              <a:t>     an	application	with  underlying  Blockchain technology, where data can be deleted or modified.</a:t>
            </a:r>
            <a:endParaRPr/>
          </a:p>
          <a:p>
            <a:pPr indent="-251459" lvl="0" marL="342900" rtl="0" algn="l">
              <a:lnSpc>
                <a:spcPct val="100000"/>
              </a:lnSpc>
              <a:spcBef>
                <a:spcPts val="0"/>
              </a:spcBef>
              <a:spcAft>
                <a:spcPts val="0"/>
              </a:spcAft>
              <a:buSzPts val="144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pl-PL"/>
              <a:t>Motivations</a:t>
            </a:r>
            <a:endParaRPr/>
          </a:p>
        </p:txBody>
      </p:sp>
      <p:sp>
        <p:nvSpPr>
          <p:cNvPr id="173" name="Google Shape;173;p7"/>
          <p:cNvSpPr txBox="1"/>
          <p:nvPr>
            <p:ph idx="1" type="body"/>
          </p:nvPr>
        </p:nvSpPr>
        <p:spPr>
          <a:xfrm>
            <a:off x="677334" y="2160589"/>
            <a:ext cx="8596668" cy="3170363"/>
          </a:xfrm>
          <a:prstGeom prst="rect">
            <a:avLst/>
          </a:prstGeom>
          <a:noFill/>
          <a:ln>
            <a:noFill/>
          </a:ln>
        </p:spPr>
        <p:txBody>
          <a:bodyPr anchorCtr="0" anchor="t" bIns="45700" lIns="91425" spcFirstLastPara="1" rIns="91425" wrap="square" tIns="45700">
            <a:normAutofit/>
          </a:bodyPr>
          <a:lstStyle/>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Automation of transactions</a:t>
            </a:r>
            <a:endParaRPr>
              <a:latin typeface="Calibri"/>
              <a:ea typeface="Calibri"/>
              <a:cs typeface="Calibri"/>
              <a:sym typeface="Calibri"/>
            </a:endParaRPr>
          </a:p>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Transparency of transactions</a:t>
            </a:r>
            <a:endParaRPr>
              <a:latin typeface="Calibri"/>
              <a:ea typeface="Calibri"/>
              <a:cs typeface="Calibri"/>
              <a:sym typeface="Calibri"/>
            </a:endParaRPr>
          </a:p>
          <a:p>
            <a:pPr indent="-342900" lvl="0" marL="342900" rtl="0" algn="just">
              <a:lnSpc>
                <a:spcPct val="100000"/>
              </a:lnSpc>
              <a:spcBef>
                <a:spcPts val="0"/>
              </a:spcBef>
              <a:spcAft>
                <a:spcPts val="0"/>
              </a:spcAft>
              <a:buSzPts val="1440"/>
              <a:buChar char="►"/>
            </a:pPr>
            <a:r>
              <a:rPr lang="pl-PL">
                <a:latin typeface="Calibri"/>
                <a:ea typeface="Calibri"/>
                <a:cs typeface="Calibri"/>
                <a:sym typeface="Calibri"/>
              </a:rPr>
              <a:t>The	right	of	privacy	of	natural	person	(right	to	be	forgotten-  implies full erasure of data right to rectification)</a:t>
            </a:r>
            <a:endParaRPr/>
          </a:p>
          <a:p>
            <a:pPr indent="-342900" lvl="0" marL="342900" rtl="0" algn="just">
              <a:lnSpc>
                <a:spcPct val="100000"/>
              </a:lnSpc>
              <a:spcBef>
                <a:spcPts val="0"/>
              </a:spcBef>
              <a:spcAft>
                <a:spcPts val="0"/>
              </a:spcAft>
              <a:buSzPts val="1440"/>
              <a:buNone/>
            </a:pPr>
            <a:r>
              <a:t/>
            </a:r>
            <a:endParaRPr>
              <a:latin typeface="Calibri"/>
              <a:ea typeface="Calibri"/>
              <a:cs typeface="Calibri"/>
              <a:sym typeface="Calibri"/>
            </a:endParaRPr>
          </a:p>
          <a:p>
            <a:pPr indent="-342900" lvl="0" marL="342900" rtl="0" algn="l">
              <a:lnSpc>
                <a:spcPct val="100000"/>
              </a:lnSpc>
              <a:spcBef>
                <a:spcPts val="0"/>
              </a:spcBef>
              <a:spcAft>
                <a:spcPts val="0"/>
              </a:spcAft>
              <a:buSzPts val="1440"/>
              <a:buNone/>
            </a:pPr>
            <a:r>
              <a:t/>
            </a:r>
            <a:endParaRPr>
              <a:latin typeface="Calibri"/>
              <a:ea typeface="Calibri"/>
              <a:cs typeface="Calibri"/>
              <a:sym typeface="Calibri"/>
            </a:endParaRPr>
          </a:p>
          <a:p>
            <a:pPr indent="-342900" lvl="0" marL="342900" rtl="0" algn="l">
              <a:lnSpc>
                <a:spcPct val="100000"/>
              </a:lnSpc>
              <a:spcBef>
                <a:spcPts val="0"/>
              </a:spcBef>
              <a:spcAft>
                <a:spcPts val="0"/>
              </a:spcAft>
              <a:buSzPts val="1440"/>
              <a:buNone/>
            </a:pPr>
            <a:r>
              <a:rPr lang="pl-PL">
                <a:latin typeface="Calibri"/>
                <a:ea typeface="Calibri"/>
                <a:cs typeface="Calibri"/>
                <a:sym typeface="Calibri"/>
              </a:rPr>
              <a:t>Therefore	there	is	a	need	to	balance	the  transparency</a:t>
            </a:r>
            <a:endParaRPr/>
          </a:p>
          <a:p>
            <a:pPr indent="-342900" lvl="0" marL="342900" rtl="0" algn="l">
              <a:lnSpc>
                <a:spcPct val="100000"/>
              </a:lnSpc>
              <a:spcBef>
                <a:spcPts val="0"/>
              </a:spcBef>
              <a:spcAft>
                <a:spcPts val="0"/>
              </a:spcAft>
              <a:buSzPts val="1440"/>
              <a:buNone/>
            </a:pPr>
            <a:r>
              <a:rPr lang="pl-PL">
                <a:latin typeface="Calibri"/>
                <a:ea typeface="Calibri"/>
                <a:cs typeface="Calibri"/>
                <a:sym typeface="Calibri"/>
              </a:rPr>
              <a:t>of  transactions with the right of privacy.</a:t>
            </a:r>
            <a:endParaRPr>
              <a:latin typeface="Calibri"/>
              <a:ea typeface="Calibri"/>
              <a:cs typeface="Calibri"/>
              <a:sym typeface="Calibri"/>
            </a:endParaRPr>
          </a:p>
          <a:p>
            <a:pPr indent="-251459" lvl="0" marL="342900" rtl="0" algn="l">
              <a:lnSpc>
                <a:spcPct val="100000"/>
              </a:lnSpc>
              <a:spcBef>
                <a:spcPts val="0"/>
              </a:spcBef>
              <a:spcAft>
                <a:spcPts val="0"/>
              </a:spcAft>
              <a:buSzPts val="144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51"/>
          <p:cNvSpPr txBox="1"/>
          <p:nvPr>
            <p:ph type="title"/>
          </p:nvPr>
        </p:nvSpPr>
        <p:spPr>
          <a:xfrm>
            <a:off x="677334" y="701040"/>
            <a:ext cx="9371922" cy="108204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pl-PL"/>
              <a:t>Blockchain main characteristics</a:t>
            </a:r>
            <a:endParaRPr/>
          </a:p>
        </p:txBody>
      </p:sp>
      <p:sp>
        <p:nvSpPr>
          <p:cNvPr id="179" name="Google Shape;179;p51"/>
          <p:cNvSpPr txBox="1"/>
          <p:nvPr>
            <p:ph idx="1" type="body"/>
          </p:nvPr>
        </p:nvSpPr>
        <p:spPr>
          <a:xfrm>
            <a:off x="704766" y="2523743"/>
            <a:ext cx="8596668" cy="3776473"/>
          </a:xfrm>
          <a:prstGeom prst="rect">
            <a:avLst/>
          </a:prstGeom>
          <a:noFill/>
          <a:ln>
            <a:noFill/>
          </a:ln>
        </p:spPr>
        <p:txBody>
          <a:bodyPr anchorCtr="0" anchor="t" bIns="45700" lIns="91425" spcFirstLastPara="1" rIns="91425" wrap="square" tIns="45700">
            <a:normAutofit/>
          </a:bodyPr>
          <a:lstStyle/>
          <a:p>
            <a:pPr indent="-12700" lvl="0" marL="12700" marR="5080" rtl="0" algn="l">
              <a:lnSpc>
                <a:spcPct val="100000"/>
              </a:lnSpc>
              <a:spcBef>
                <a:spcPts val="105"/>
              </a:spcBef>
              <a:spcAft>
                <a:spcPts val="0"/>
              </a:spcAft>
              <a:buSzPts val="1440"/>
              <a:buChar char="►"/>
            </a:pPr>
            <a:r>
              <a:rPr lang="pl-PL">
                <a:latin typeface="Calibri"/>
                <a:ea typeface="Calibri"/>
                <a:cs typeface="Calibri"/>
                <a:sym typeface="Calibri"/>
              </a:rPr>
              <a:t>Because transactions need to be performed in automated manner, data involved in such transactions  should be transparent and immutable. Blockchain offers both of the characteristics.</a:t>
            </a:r>
            <a:endParaRPr>
              <a:latin typeface="Calibri"/>
              <a:ea typeface="Calibri"/>
              <a:cs typeface="Calibri"/>
              <a:sym typeface="Calibri"/>
            </a:endParaRPr>
          </a:p>
          <a:p>
            <a:pPr indent="-228600" lvl="0" marL="241300" rtl="0" algn="l">
              <a:lnSpc>
                <a:spcPct val="100000"/>
              </a:lnSpc>
              <a:spcBef>
                <a:spcPts val="994"/>
              </a:spcBef>
              <a:spcAft>
                <a:spcPts val="0"/>
              </a:spcAft>
              <a:buSzPts val="1440"/>
              <a:buFont typeface="Arial"/>
              <a:buChar char="•"/>
            </a:pPr>
            <a:r>
              <a:rPr lang="pl-PL">
                <a:latin typeface="Calibri"/>
                <a:ea typeface="Calibri"/>
                <a:cs typeface="Calibri"/>
                <a:sym typeface="Calibri"/>
              </a:rPr>
              <a:t>Immutability</a:t>
            </a:r>
            <a:endParaRPr>
              <a:latin typeface="Calibri"/>
              <a:ea typeface="Calibri"/>
              <a:cs typeface="Calibri"/>
              <a:sym typeface="Calibri"/>
            </a:endParaRPr>
          </a:p>
          <a:p>
            <a:pPr indent="-228600" lvl="0" marL="241300" rtl="0" algn="l">
              <a:lnSpc>
                <a:spcPct val="100000"/>
              </a:lnSpc>
              <a:spcBef>
                <a:spcPts val="1010"/>
              </a:spcBef>
              <a:spcAft>
                <a:spcPts val="0"/>
              </a:spcAft>
              <a:buSzPts val="1440"/>
              <a:buFont typeface="Arial"/>
              <a:buChar char="•"/>
            </a:pPr>
            <a:r>
              <a:rPr lang="pl-PL">
                <a:latin typeface="Calibri"/>
                <a:ea typeface="Calibri"/>
                <a:cs typeface="Calibri"/>
                <a:sym typeface="Calibri"/>
              </a:rPr>
              <a:t>Timestamp</a:t>
            </a:r>
            <a:endParaRPr>
              <a:latin typeface="Calibri"/>
              <a:ea typeface="Calibri"/>
              <a:cs typeface="Calibri"/>
              <a:sym typeface="Calibri"/>
            </a:endParaRPr>
          </a:p>
          <a:p>
            <a:pPr indent="-228600" lvl="0" marL="241300" rtl="0" algn="l">
              <a:lnSpc>
                <a:spcPct val="100000"/>
              </a:lnSpc>
              <a:spcBef>
                <a:spcPts val="994"/>
              </a:spcBef>
              <a:spcAft>
                <a:spcPts val="0"/>
              </a:spcAft>
              <a:buSzPts val="1440"/>
              <a:buFont typeface="Arial"/>
              <a:buChar char="•"/>
            </a:pPr>
            <a:r>
              <a:rPr lang="pl-PL">
                <a:latin typeface="Calibri"/>
                <a:ea typeface="Calibri"/>
                <a:cs typeface="Calibri"/>
                <a:sym typeface="Calibri"/>
              </a:rPr>
              <a:t>Auditability</a:t>
            </a:r>
            <a:endParaRPr>
              <a:latin typeface="Calibri"/>
              <a:ea typeface="Calibri"/>
              <a:cs typeface="Calibri"/>
              <a:sym typeface="Calibri"/>
            </a:endParaRPr>
          </a:p>
          <a:p>
            <a:pPr indent="-228600" lvl="0" marL="457200" rtl="0" algn="l">
              <a:lnSpc>
                <a:spcPct val="100000"/>
              </a:lnSpc>
              <a:spcBef>
                <a:spcPts val="1000"/>
              </a:spcBef>
              <a:spcAft>
                <a:spcPts val="0"/>
              </a:spcAft>
              <a:buSzPts val="144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5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pl-PL"/>
              <a:t>Possible Solutions</a:t>
            </a:r>
            <a:endParaRPr/>
          </a:p>
        </p:txBody>
      </p:sp>
      <p:sp>
        <p:nvSpPr>
          <p:cNvPr id="185" name="Google Shape;185;p52"/>
          <p:cNvSpPr txBox="1"/>
          <p:nvPr>
            <p:ph idx="1" type="body"/>
          </p:nvPr>
        </p:nvSpPr>
        <p:spPr>
          <a:xfrm>
            <a:off x="677334" y="1673353"/>
            <a:ext cx="9170754" cy="3337560"/>
          </a:xfrm>
          <a:prstGeom prst="rect">
            <a:avLst/>
          </a:prstGeom>
          <a:noFill/>
          <a:ln>
            <a:noFill/>
          </a:ln>
        </p:spPr>
        <p:txBody>
          <a:bodyPr anchorCtr="0" anchor="t" bIns="45700" lIns="91425" spcFirstLastPara="1" rIns="91425" wrap="square" tIns="45700">
            <a:normAutofit/>
          </a:bodyPr>
          <a:lstStyle/>
          <a:p>
            <a:pPr indent="-320040" lvl="0" marL="457200" rtl="0" algn="l">
              <a:lnSpc>
                <a:spcPct val="100000"/>
              </a:lnSpc>
              <a:spcBef>
                <a:spcPts val="1000"/>
              </a:spcBef>
              <a:spcAft>
                <a:spcPts val="0"/>
              </a:spcAft>
              <a:buSzPts val="1440"/>
              <a:buChar char="►"/>
            </a:pPr>
            <a:r>
              <a:rPr lang="pl-PL"/>
              <a:t>Change Blockchain’s architecture, so data stored on the Blockchain can  be deleted or edited (editable Blockchain)</a:t>
            </a:r>
            <a:endParaRPr/>
          </a:p>
          <a:p>
            <a:pPr indent="-320040" lvl="0" marL="457200" rtl="0" algn="l">
              <a:lnSpc>
                <a:spcPct val="100000"/>
              </a:lnSpc>
              <a:spcBef>
                <a:spcPts val="1000"/>
              </a:spcBef>
              <a:spcAft>
                <a:spcPts val="0"/>
              </a:spcAft>
              <a:buSzPts val="1440"/>
              <a:buChar char="►"/>
            </a:pPr>
            <a:r>
              <a:rPr lang="pl-PL"/>
              <a:t>Use state of art cryptographic techniques to conceal the content that  is written on the Blockchain or prevent the identification of users (soft  erasure)</a:t>
            </a:r>
            <a:endParaRPr/>
          </a:p>
          <a:p>
            <a:pPr indent="-320040" lvl="0" marL="457200" rtl="0" algn="l">
              <a:lnSpc>
                <a:spcPct val="100000"/>
              </a:lnSpc>
              <a:spcBef>
                <a:spcPts val="1000"/>
              </a:spcBef>
              <a:spcAft>
                <a:spcPts val="0"/>
              </a:spcAft>
              <a:buSzPts val="1440"/>
              <a:buChar char="►"/>
            </a:pPr>
            <a:r>
              <a:rPr lang="pl-PL"/>
              <a:t>Storing personal data in an external database and erase them when  requested (hard erasure)</a:t>
            </a:r>
            <a:endParaRPr/>
          </a:p>
          <a:p>
            <a:pPr indent="-228600" lvl="0" marL="457200" rtl="0" algn="l">
              <a:lnSpc>
                <a:spcPct val="100000"/>
              </a:lnSpc>
              <a:spcBef>
                <a:spcPts val="1000"/>
              </a:spcBef>
              <a:spcAft>
                <a:spcPts val="0"/>
              </a:spcAft>
              <a:buSzPts val="144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8"/>
          <p:cNvSpPr txBox="1"/>
          <p:nvPr>
            <p:ph type="title"/>
          </p:nvPr>
        </p:nvSpPr>
        <p:spPr>
          <a:xfrm>
            <a:off x="677334" y="609600"/>
            <a:ext cx="8596668" cy="1091184"/>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i="1" lang="pl-PL" sz="4000">
                <a:latin typeface="Calibri"/>
                <a:ea typeface="Calibri"/>
                <a:cs typeface="Calibri"/>
                <a:sym typeface="Calibri"/>
              </a:rPr>
              <a:t>BlockChange </a:t>
            </a:r>
            <a:r>
              <a:rPr lang="pl-PL"/>
              <a:t>choice: Off-chain storage</a:t>
            </a:r>
            <a:endParaRPr/>
          </a:p>
        </p:txBody>
      </p:sp>
      <p:sp>
        <p:nvSpPr>
          <p:cNvPr id="191" name="Google Shape;191;p8"/>
          <p:cNvSpPr txBox="1"/>
          <p:nvPr>
            <p:ph idx="1" type="body"/>
          </p:nvPr>
        </p:nvSpPr>
        <p:spPr>
          <a:xfrm>
            <a:off x="677334" y="1837944"/>
            <a:ext cx="8869002" cy="4462272"/>
          </a:xfrm>
          <a:prstGeom prst="rect">
            <a:avLst/>
          </a:prstGeom>
          <a:noFill/>
          <a:ln>
            <a:noFill/>
          </a:ln>
        </p:spPr>
        <p:txBody>
          <a:bodyPr anchorCtr="0" anchor="t" bIns="45700" lIns="91425" spcFirstLastPara="1" rIns="91425" wrap="square" tIns="45700">
            <a:normAutofit/>
          </a:bodyPr>
          <a:lstStyle/>
          <a:p>
            <a:pPr indent="-12700" lvl="0" marL="12700" rtl="0" algn="l">
              <a:lnSpc>
                <a:spcPct val="100000"/>
              </a:lnSpc>
              <a:spcBef>
                <a:spcPts val="910"/>
              </a:spcBef>
              <a:spcAft>
                <a:spcPts val="0"/>
              </a:spcAft>
              <a:buSzPts val="1440"/>
              <a:buNone/>
            </a:pPr>
            <a:r>
              <a:rPr lang="pl-PL">
                <a:latin typeface="Calibri"/>
                <a:ea typeface="Calibri"/>
                <a:cs typeface="Calibri"/>
                <a:sym typeface="Calibri"/>
              </a:rPr>
              <a:t>For BlockChange the approach of hard erasure (off-chain storage) is selected.</a:t>
            </a:r>
            <a:endParaRPr/>
          </a:p>
          <a:p>
            <a:pPr indent="-12700" lvl="0" marL="12700" rtl="0" algn="l">
              <a:lnSpc>
                <a:spcPct val="100000"/>
              </a:lnSpc>
              <a:spcBef>
                <a:spcPts val="910"/>
              </a:spcBef>
              <a:spcAft>
                <a:spcPts val="0"/>
              </a:spcAft>
              <a:buSzPts val="1440"/>
              <a:buNone/>
            </a:pPr>
            <a:r>
              <a:t/>
            </a:r>
            <a:endParaRPr>
              <a:latin typeface="Calibri"/>
              <a:ea typeface="Calibri"/>
              <a:cs typeface="Calibri"/>
              <a:sym typeface="Calibri"/>
            </a:endParaRPr>
          </a:p>
          <a:p>
            <a:pPr indent="-12700" lvl="0" marL="12700" rtl="0" algn="l">
              <a:lnSpc>
                <a:spcPct val="100000"/>
              </a:lnSpc>
              <a:spcBef>
                <a:spcPts val="805"/>
              </a:spcBef>
              <a:spcAft>
                <a:spcPts val="0"/>
              </a:spcAft>
              <a:buSzPts val="1440"/>
              <a:buNone/>
            </a:pPr>
            <a:r>
              <a:rPr lang="pl-PL">
                <a:latin typeface="Calibri"/>
                <a:ea typeface="Calibri"/>
                <a:cs typeface="Calibri"/>
                <a:sym typeface="Calibri"/>
              </a:rPr>
              <a:t>The reasons are the following:</a:t>
            </a:r>
            <a:endParaRPr>
              <a:latin typeface="Calibri"/>
              <a:ea typeface="Calibri"/>
              <a:cs typeface="Calibri"/>
              <a:sym typeface="Calibri"/>
            </a:endParaRPr>
          </a:p>
          <a:p>
            <a:pPr indent="-229234" lvl="0" marL="241300" rtl="0" algn="l">
              <a:lnSpc>
                <a:spcPct val="100000"/>
              </a:lnSpc>
              <a:spcBef>
                <a:spcPts val="815"/>
              </a:spcBef>
              <a:spcAft>
                <a:spcPts val="0"/>
              </a:spcAft>
              <a:buSzPts val="1440"/>
              <a:buFont typeface="Arial"/>
              <a:buChar char="•"/>
            </a:pPr>
            <a:r>
              <a:rPr lang="pl-PL">
                <a:latin typeface="Calibri"/>
                <a:ea typeface="Calibri"/>
                <a:cs typeface="Calibri"/>
                <a:sym typeface="Calibri"/>
              </a:rPr>
              <a:t>It can be used for all the types of Blockchain (permissioned and permissionless).</a:t>
            </a:r>
            <a:endParaRPr>
              <a:latin typeface="Calibri"/>
              <a:ea typeface="Calibri"/>
              <a:cs typeface="Calibri"/>
              <a:sym typeface="Calibri"/>
            </a:endParaRPr>
          </a:p>
          <a:p>
            <a:pPr indent="-229234" lvl="0" marL="241300" rtl="0" algn="l">
              <a:lnSpc>
                <a:spcPct val="101388"/>
              </a:lnSpc>
              <a:spcBef>
                <a:spcPts val="805"/>
              </a:spcBef>
              <a:spcAft>
                <a:spcPts val="0"/>
              </a:spcAft>
              <a:buSzPts val="1440"/>
              <a:buFont typeface="Arial"/>
              <a:buChar char="•"/>
            </a:pPr>
            <a:r>
              <a:rPr lang="pl-PL">
                <a:latin typeface="Calibri"/>
                <a:ea typeface="Calibri"/>
                <a:cs typeface="Calibri"/>
                <a:sym typeface="Calibri"/>
              </a:rPr>
              <a:t>It can be implemented in combination with the currently available Blockchain networks, such as Bitcoin, Ethereum or Hyperledger, without any changes in the source code of these networks.</a:t>
            </a:r>
            <a:endParaRPr>
              <a:latin typeface="Calibri"/>
              <a:ea typeface="Calibri"/>
              <a:cs typeface="Calibri"/>
              <a:sym typeface="Calibri"/>
            </a:endParaRPr>
          </a:p>
          <a:p>
            <a:pPr indent="-12700" lvl="0" marL="12700" marR="5080" rtl="0" algn="l">
              <a:lnSpc>
                <a:spcPct val="96111"/>
              </a:lnSpc>
              <a:spcBef>
                <a:spcPts val="1019"/>
              </a:spcBef>
              <a:spcAft>
                <a:spcPts val="0"/>
              </a:spcAft>
              <a:buSzPts val="1440"/>
              <a:buNone/>
            </a:pPr>
            <a:r>
              <a:rPr lang="pl-PL">
                <a:latin typeface="Calibri"/>
                <a:ea typeface="Calibri"/>
                <a:cs typeface="Calibri"/>
                <a:sym typeface="Calibri"/>
              </a:rPr>
              <a:t>On the contrary changing the architecture of the blockchain requires the currently available networks to change their source  code in order to integrate the changes, and then to be able to delete or modify data.</a:t>
            </a:r>
            <a:endParaRPr/>
          </a:p>
          <a:p>
            <a:pPr indent="-12700" lvl="0" marL="12700" marR="5080" rtl="0" algn="l">
              <a:lnSpc>
                <a:spcPct val="96111"/>
              </a:lnSpc>
              <a:spcBef>
                <a:spcPts val="1019"/>
              </a:spcBef>
              <a:spcAft>
                <a:spcPts val="0"/>
              </a:spcAft>
              <a:buSzPts val="1440"/>
              <a:buNone/>
            </a:pPr>
            <a:r>
              <a:t/>
            </a:r>
            <a:endParaRPr>
              <a:latin typeface="Calibri"/>
              <a:ea typeface="Calibri"/>
              <a:cs typeface="Calibri"/>
              <a:sym typeface="Calibri"/>
            </a:endParaRPr>
          </a:p>
          <a:p>
            <a:pPr indent="-12700" lvl="0" marL="12700" rtl="0" algn="l">
              <a:lnSpc>
                <a:spcPct val="101388"/>
              </a:lnSpc>
              <a:spcBef>
                <a:spcPts val="790"/>
              </a:spcBef>
              <a:spcAft>
                <a:spcPts val="0"/>
              </a:spcAft>
              <a:buSzPts val="1440"/>
              <a:buNone/>
            </a:pPr>
            <a:r>
              <a:rPr lang="pl-PL">
                <a:latin typeface="Calibri"/>
                <a:ea typeface="Calibri"/>
                <a:cs typeface="Calibri"/>
                <a:sym typeface="Calibri"/>
              </a:rPr>
              <a:t>The soft erasure is not actually delete or modify data that is stored on the Blockchain. It is only conceal the content and the dentification of the individual in order making GDPR not relevant.</a:t>
            </a:r>
            <a:endParaRPr>
              <a:latin typeface="Calibri"/>
              <a:ea typeface="Calibri"/>
              <a:cs typeface="Calibri"/>
              <a:sym typeface="Calibri"/>
            </a:endParaRPr>
          </a:p>
          <a:p>
            <a:pPr indent="-342900" lvl="0" marL="342900" rtl="0" algn="l">
              <a:lnSpc>
                <a:spcPct val="100000"/>
              </a:lnSpc>
              <a:spcBef>
                <a:spcPts val="0"/>
              </a:spcBef>
              <a:spcAft>
                <a:spcPts val="0"/>
              </a:spcAft>
              <a:buSzPts val="144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otyw pakietu Office">
  <a:themeElements>
    <a:clrScheme name="Pakiet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seta">
  <a:themeElements>
    <a:clrScheme name="Blue Warm">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2016-09-07T12:06:41Z</dcterms:created>
  <dc:creator>Bartek Kalinowski</dc:creator>
</cp:coreProperties>
</file>